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70" r:id="rId6"/>
    <p:sldId id="266" r:id="rId7"/>
    <p:sldId id="259" r:id="rId8"/>
    <p:sldId id="260" r:id="rId9"/>
    <p:sldId id="267" r:id="rId10"/>
    <p:sldId id="268" r:id="rId11"/>
    <p:sldId id="269"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0CC292AD-9C29-4A13-92E4-53B92FE66CA2}"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160041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CC292AD-9C29-4A13-92E4-53B92FE66CA2}"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51282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0CC292AD-9C29-4A13-92E4-53B92FE66CA2}"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162195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CC292AD-9C29-4A13-92E4-53B92FE66CA2}" type="datetimeFigureOut">
              <a:rPr lang="fr-FR" smtClean="0"/>
              <a:t>29/09/2017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243523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CC292AD-9C29-4A13-92E4-53B92FE66CA2}" type="datetimeFigureOut">
              <a:rPr lang="fr-FR" smtClean="0"/>
              <a:t>29/09/2017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2729055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0CC292AD-9C29-4A13-92E4-53B92FE66CA2}" type="datetimeFigureOut">
              <a:rPr lang="fr-FR" smtClean="0"/>
              <a:t>29/09/2017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1486362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CC292AD-9C29-4A13-92E4-53B92FE66CA2}" type="datetimeFigureOut">
              <a:rPr lang="fr-FR" smtClean="0"/>
              <a:t>29/09/2017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3970200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0CC292AD-9C29-4A13-92E4-53B92FE66CA2}" type="datetimeFigureOut">
              <a:rPr lang="fr-FR" smtClean="0"/>
              <a:t>29/09/2017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2406203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0CC292AD-9C29-4A13-92E4-53B92FE66CA2}" type="datetimeFigureOut">
              <a:rPr lang="fr-FR" smtClean="0"/>
              <a:t>29/09/2017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1543834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CC292AD-9C29-4A13-92E4-53B92FE66CA2}"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741610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CC292AD-9C29-4A13-92E4-53B92FE66CA2}" type="datetimeFigureOut">
              <a:rPr lang="fr-FR" smtClean="0"/>
              <a:t>29/09/2017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DC46480-3626-4CF6-92C1-7C6F53C5EADC}" type="slidenum">
              <a:rPr lang="fr-FR" smtClean="0"/>
              <a:t>‹#›</a:t>
            </a:fld>
            <a:endParaRPr lang="fr-FR"/>
          </a:p>
        </p:txBody>
      </p:sp>
    </p:spTree>
    <p:extLst>
      <p:ext uri="{BB962C8B-B14F-4D97-AF65-F5344CB8AC3E}">
        <p14:creationId xmlns:p14="http://schemas.microsoft.com/office/powerpoint/2010/main" val="3251782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292AD-9C29-4A13-92E4-53B92FE66CA2}" type="datetimeFigureOut">
              <a:rPr lang="fr-FR" smtClean="0"/>
              <a:t>29/09/2017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C46480-3626-4CF6-92C1-7C6F53C5EADC}" type="slidenum">
              <a:rPr lang="fr-FR" smtClean="0"/>
              <a:t>‹#›</a:t>
            </a:fld>
            <a:endParaRPr lang="fr-FR"/>
          </a:p>
        </p:txBody>
      </p:sp>
    </p:spTree>
    <p:extLst>
      <p:ext uri="{BB962C8B-B14F-4D97-AF65-F5344CB8AC3E}">
        <p14:creationId xmlns:p14="http://schemas.microsoft.com/office/powerpoint/2010/main" val="3663045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6024" y="1700808"/>
            <a:ext cx="8748464" cy="3456384"/>
          </a:xfrm>
        </p:spPr>
        <p:txBody>
          <a:bodyPr>
            <a:normAutofit fontScale="92500" lnSpcReduction="10000"/>
          </a:bodyPr>
          <a:lstStyle/>
          <a:p>
            <a:pPr algn="l"/>
            <a:r>
              <a:rPr lang="en-US" dirty="0">
                <a:solidFill>
                  <a:schemeClr val="tx1"/>
                </a:solidFill>
              </a:rPr>
              <a:t>Excellency Dr. </a:t>
            </a:r>
            <a:r>
              <a:rPr lang="en-US" dirty="0" err="1">
                <a:solidFill>
                  <a:schemeClr val="tx1"/>
                </a:solidFill>
              </a:rPr>
              <a:t>Phouang</a:t>
            </a:r>
            <a:r>
              <a:rPr lang="en-US" dirty="0">
                <a:solidFill>
                  <a:schemeClr val="tx1"/>
                </a:solidFill>
              </a:rPr>
              <a:t> </a:t>
            </a:r>
            <a:r>
              <a:rPr lang="en-US" dirty="0" err="1">
                <a:solidFill>
                  <a:schemeClr val="tx1"/>
                </a:solidFill>
              </a:rPr>
              <a:t>Parisak</a:t>
            </a:r>
            <a:r>
              <a:rPr lang="en-US" dirty="0">
                <a:solidFill>
                  <a:schemeClr val="tx1"/>
                </a:solidFill>
              </a:rPr>
              <a:t> </a:t>
            </a:r>
            <a:r>
              <a:rPr lang="en-US" cap="all" dirty="0" err="1">
                <a:solidFill>
                  <a:schemeClr val="tx1"/>
                </a:solidFill>
              </a:rPr>
              <a:t>Pravongviengkham</a:t>
            </a:r>
            <a:r>
              <a:rPr lang="en-US" dirty="0">
                <a:solidFill>
                  <a:schemeClr val="tx1"/>
                </a:solidFill>
              </a:rPr>
              <a:t>, Deputy-Minister of Agriculture and Forestry,</a:t>
            </a:r>
          </a:p>
          <a:p>
            <a:pPr algn="l"/>
            <a:endParaRPr lang="en-US" dirty="0">
              <a:solidFill>
                <a:schemeClr val="tx1"/>
              </a:solidFill>
            </a:endParaRPr>
          </a:p>
          <a:p>
            <a:pPr algn="l"/>
            <a:r>
              <a:rPr lang="en-US" dirty="0">
                <a:solidFill>
                  <a:schemeClr val="tx1"/>
                </a:solidFill>
              </a:rPr>
              <a:t>Representative of the Food and Agriculture Organization, dear Stephen, </a:t>
            </a:r>
          </a:p>
          <a:p>
            <a:pPr algn="l"/>
            <a:endParaRPr lang="en-US" dirty="0">
              <a:solidFill>
                <a:schemeClr val="tx1"/>
              </a:solidFill>
            </a:endParaRPr>
          </a:p>
          <a:p>
            <a:pPr algn="l"/>
            <a:r>
              <a:rPr lang="en-US" dirty="0">
                <a:solidFill>
                  <a:schemeClr val="tx1"/>
                </a:solidFill>
              </a:rPr>
              <a:t>Ladies and Gentlemen, dear Participants,</a:t>
            </a:r>
          </a:p>
          <a:p>
            <a:pPr algn="l"/>
            <a:endParaRPr lang="en-US" dirty="0">
              <a:solidFill>
                <a:schemeClr val="tx1"/>
              </a:solidFill>
            </a:endParaRPr>
          </a:p>
        </p:txBody>
      </p:sp>
    </p:spTree>
    <p:extLst>
      <p:ext uri="{BB962C8B-B14F-4D97-AF65-F5344CB8AC3E}">
        <p14:creationId xmlns:p14="http://schemas.microsoft.com/office/powerpoint/2010/main" val="4050655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64704"/>
            <a:ext cx="8435280" cy="5544616"/>
          </a:xfrm>
        </p:spPr>
        <p:txBody>
          <a:bodyPr>
            <a:normAutofit fontScale="92500"/>
          </a:bodyPr>
          <a:lstStyle/>
          <a:p>
            <a:pPr marL="0" lvl="0" indent="0">
              <a:buNone/>
            </a:pPr>
            <a:r>
              <a:rPr lang="en-US" dirty="0" err="1"/>
              <a:t>Ms</a:t>
            </a:r>
            <a:r>
              <a:rPr lang="en-US" dirty="0"/>
              <a:t> Claudine </a:t>
            </a:r>
            <a:r>
              <a:rPr lang="en-US" dirty="0" err="1"/>
              <a:t>Ledoux</a:t>
            </a:r>
            <a:r>
              <a:rPr lang="en-US" dirty="0"/>
              <a:t>, French Ambassador to the Lao PDR, is out of the country these days and asked me to represent her for this important meeting.</a:t>
            </a:r>
            <a:endParaRPr lang="fr-FR" dirty="0"/>
          </a:p>
          <a:p>
            <a:pPr marL="0" lvl="0" indent="0">
              <a:buNone/>
            </a:pPr>
            <a:endParaRPr lang="en-US" dirty="0"/>
          </a:p>
          <a:p>
            <a:pPr marL="0" lvl="0" indent="0">
              <a:buNone/>
            </a:pPr>
            <a:r>
              <a:rPr lang="en-US" dirty="0"/>
              <a:t>I am very pleased to be here today. These are still my first days in Laos and I am glad to see such a big assembly to coordinate and exchange views to tackle the Agriculture and Rural Development </a:t>
            </a:r>
            <a:r>
              <a:rPr lang="en-US"/>
              <a:t>sectors’ challenges</a:t>
            </a:r>
            <a:r>
              <a:rPr lang="en-US" dirty="0"/>
              <a:t>. I am also very happy that this meeting takes place within the Ministry of Agriculture and Forestry.</a:t>
            </a:r>
            <a:endParaRPr lang="fr-FR" dirty="0"/>
          </a:p>
        </p:txBody>
      </p:sp>
    </p:spTree>
    <p:extLst>
      <p:ext uri="{BB962C8B-B14F-4D97-AF65-F5344CB8AC3E}">
        <p14:creationId xmlns:p14="http://schemas.microsoft.com/office/powerpoint/2010/main" val="311203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64704"/>
            <a:ext cx="8435280" cy="5616624"/>
          </a:xfrm>
        </p:spPr>
        <p:txBody>
          <a:bodyPr>
            <a:normAutofit fontScale="92500" lnSpcReduction="10000"/>
          </a:bodyPr>
          <a:lstStyle/>
          <a:p>
            <a:pPr marL="0" indent="0" algn="just">
              <a:buNone/>
            </a:pPr>
            <a:r>
              <a:rPr lang="en-US" dirty="0"/>
              <a:t>The agenda of the </a:t>
            </a:r>
            <a:r>
              <a:rPr lang="en-US" b="1" dirty="0"/>
              <a:t>meeting is very substantial</a:t>
            </a:r>
            <a:r>
              <a:rPr lang="en-US" dirty="0"/>
              <a:t>. </a:t>
            </a:r>
          </a:p>
          <a:p>
            <a:pPr marL="0" indent="0" algn="just">
              <a:buNone/>
            </a:pPr>
            <a:r>
              <a:rPr lang="en-US" dirty="0"/>
              <a:t>As the Chair explained, this is because it is both the second and the third meeting of the year. </a:t>
            </a:r>
          </a:p>
          <a:p>
            <a:pPr marL="0" indent="0" algn="just">
              <a:buNone/>
            </a:pPr>
            <a:r>
              <a:rPr lang="en-US" dirty="0"/>
              <a:t>This is also because agriculture plays a very particular role in the development agenda. </a:t>
            </a:r>
          </a:p>
          <a:p>
            <a:pPr marL="0" indent="0" algn="just">
              <a:buNone/>
            </a:pPr>
            <a:r>
              <a:rPr lang="en-US" dirty="0"/>
              <a:t>This SWG is expected to report at the next Round Table Implementation Meeting (RTIM). </a:t>
            </a:r>
          </a:p>
          <a:p>
            <a:pPr marL="0" indent="0" algn="just">
              <a:buNone/>
            </a:pPr>
            <a:r>
              <a:rPr lang="en-US" dirty="0"/>
              <a:t>And the contribution of this SWG is particularly crucial as Agriculture and Rural Development </a:t>
            </a:r>
            <a:r>
              <a:rPr lang="en-US" b="1" dirty="0"/>
              <a:t>contribute significantly to the three outcomes of the National Socio Economic Development Plan (NSEDP)</a:t>
            </a:r>
            <a:endParaRPr lang="fr-FR" dirty="0"/>
          </a:p>
          <a:p>
            <a:pPr marL="0" indent="0">
              <a:buNone/>
            </a:pPr>
            <a:endParaRPr lang="fr-FR" dirty="0"/>
          </a:p>
        </p:txBody>
      </p:sp>
    </p:spTree>
    <p:extLst>
      <p:ext uri="{BB962C8B-B14F-4D97-AF65-F5344CB8AC3E}">
        <p14:creationId xmlns:p14="http://schemas.microsoft.com/office/powerpoint/2010/main" val="3845189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60648"/>
            <a:ext cx="8435280" cy="6192687"/>
          </a:xfrm>
        </p:spPr>
        <p:txBody>
          <a:bodyPr anchor="ctr">
            <a:normAutofit/>
          </a:bodyPr>
          <a:lstStyle/>
          <a:p>
            <a:pPr marL="0" indent="0">
              <a:buNone/>
            </a:pPr>
            <a:r>
              <a:rPr lang="en-US" dirty="0"/>
              <a:t>As you all know, the </a:t>
            </a:r>
            <a:r>
              <a:rPr lang="en-US" u="sng" dirty="0"/>
              <a:t>first outcome</a:t>
            </a:r>
            <a:r>
              <a:rPr lang="en-US" dirty="0"/>
              <a:t> of the NSEDP is sustainable and inclusive economic development. </a:t>
            </a:r>
          </a:p>
          <a:p>
            <a:pPr marL="0" indent="0">
              <a:buNone/>
            </a:pPr>
            <a:r>
              <a:rPr lang="en-US" dirty="0"/>
              <a:t>Agriculture is an </a:t>
            </a:r>
            <a:r>
              <a:rPr lang="en-US" b="1" dirty="0"/>
              <a:t>economic sector</a:t>
            </a:r>
            <a:r>
              <a:rPr lang="en-US" dirty="0"/>
              <a:t> that is expected to contribute to the economic growth of the country. </a:t>
            </a:r>
          </a:p>
          <a:p>
            <a:pPr marL="0" indent="0">
              <a:buNone/>
            </a:pPr>
            <a:r>
              <a:rPr lang="en-US" dirty="0"/>
              <a:t>It is even the most important sector, not because it is called the primary sector, but because more than 60% of the population lives in rural areas and relies heavily on agriculture. </a:t>
            </a:r>
          </a:p>
        </p:txBody>
      </p:sp>
    </p:spTree>
    <p:extLst>
      <p:ext uri="{BB962C8B-B14F-4D97-AF65-F5344CB8AC3E}">
        <p14:creationId xmlns:p14="http://schemas.microsoft.com/office/powerpoint/2010/main" val="66572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60648"/>
            <a:ext cx="8435280" cy="6192687"/>
          </a:xfrm>
        </p:spPr>
        <p:txBody>
          <a:bodyPr anchor="ctr">
            <a:normAutofit/>
          </a:bodyPr>
          <a:lstStyle/>
          <a:p>
            <a:pPr marL="0" indent="0">
              <a:buNone/>
            </a:pPr>
            <a:r>
              <a:rPr lang="en-US" dirty="0"/>
              <a:t>The challenge is to ensure that this growth is inclusive and sustainable. </a:t>
            </a:r>
          </a:p>
          <a:p>
            <a:pPr marL="0" indent="0">
              <a:buNone/>
            </a:pPr>
            <a:r>
              <a:rPr lang="en-US" dirty="0"/>
              <a:t>In this regard, I very much look forward to the </a:t>
            </a:r>
            <a:r>
              <a:rPr lang="en-US" b="1" dirty="0"/>
              <a:t>presentation on contract farming</a:t>
            </a:r>
            <a:r>
              <a:rPr lang="en-US" dirty="0"/>
              <a:t>. Contract farming is a great opportunity to create jobs, revenues and skills. However too many examples of unfair contracts and of massive land grabbing have been reported, not to mention the massive use of chemical product. So I am very glad that this topic is brought up in the agenda today.</a:t>
            </a:r>
            <a:endParaRPr lang="fr-FR" dirty="0"/>
          </a:p>
        </p:txBody>
      </p:sp>
    </p:spTree>
    <p:extLst>
      <p:ext uri="{BB962C8B-B14F-4D97-AF65-F5344CB8AC3E}">
        <p14:creationId xmlns:p14="http://schemas.microsoft.com/office/powerpoint/2010/main" val="3184299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332656"/>
            <a:ext cx="8568952" cy="6120679"/>
          </a:xfrm>
        </p:spPr>
        <p:txBody>
          <a:bodyPr anchor="ctr">
            <a:normAutofit/>
          </a:bodyPr>
          <a:lstStyle/>
          <a:p>
            <a:pPr marL="0" indent="0">
              <a:buNone/>
            </a:pPr>
            <a:r>
              <a:rPr lang="en-US" dirty="0"/>
              <a:t>Another topic my Ambassador is sensitive to when it comes to agriculture as an economic sector is the development of </a:t>
            </a:r>
            <a:r>
              <a:rPr lang="en-US" b="1" dirty="0"/>
              <a:t>Farmers Organizations</a:t>
            </a:r>
            <a:r>
              <a:rPr lang="en-US" dirty="0"/>
              <a:t>. </a:t>
            </a:r>
          </a:p>
          <a:p>
            <a:pPr marL="0" indent="0">
              <a:buNone/>
            </a:pPr>
            <a:r>
              <a:rPr lang="en-US" dirty="0"/>
              <a:t>The </a:t>
            </a:r>
            <a:r>
              <a:rPr lang="en-US" b="1" dirty="0" err="1"/>
              <a:t>Bolaven</a:t>
            </a:r>
            <a:r>
              <a:rPr lang="en-US" b="1" dirty="0"/>
              <a:t> Coffee Producers Cooperative (CPC) </a:t>
            </a:r>
            <a:r>
              <a:rPr lang="en-US" dirty="0"/>
              <a:t>celebrates this year their 10</a:t>
            </a:r>
            <a:r>
              <a:rPr lang="en-US" baseline="30000" dirty="0"/>
              <a:t>th</a:t>
            </a:r>
            <a:r>
              <a:rPr lang="en-US" dirty="0"/>
              <a:t> anniversary. </a:t>
            </a:r>
          </a:p>
          <a:p>
            <a:pPr marL="0" indent="0">
              <a:buNone/>
            </a:pPr>
            <a:r>
              <a:rPr lang="en-US" dirty="0"/>
              <a:t>We believe it is precisely an example of sustainable and inclusive economic growth and AFD is still ready to support similar initiatives in the coffee or the tea sector.</a:t>
            </a:r>
          </a:p>
          <a:p>
            <a:pPr marL="0" indent="0">
              <a:buNone/>
            </a:pPr>
            <a:r>
              <a:rPr lang="en-US" dirty="0"/>
              <a:t>By the way, we will be drinking their coffee during the break.</a:t>
            </a:r>
            <a:endParaRPr lang="fr-FR" dirty="0"/>
          </a:p>
        </p:txBody>
      </p:sp>
    </p:spTree>
    <p:extLst>
      <p:ext uri="{BB962C8B-B14F-4D97-AF65-F5344CB8AC3E}">
        <p14:creationId xmlns:p14="http://schemas.microsoft.com/office/powerpoint/2010/main" val="3915681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77688" y="1340768"/>
            <a:ext cx="8686800" cy="5112568"/>
          </a:xfrm>
        </p:spPr>
        <p:txBody>
          <a:bodyPr>
            <a:noAutofit/>
          </a:bodyPr>
          <a:lstStyle/>
          <a:p>
            <a:pPr marL="0" indent="0">
              <a:buNone/>
            </a:pPr>
            <a:r>
              <a:rPr lang="en-US" dirty="0"/>
              <a:t>The </a:t>
            </a:r>
            <a:r>
              <a:rPr lang="en-US" u="sng" dirty="0"/>
              <a:t>second outcome</a:t>
            </a:r>
            <a:r>
              <a:rPr lang="en-US" dirty="0"/>
              <a:t> of the NSEDP is Human Development. </a:t>
            </a:r>
          </a:p>
          <a:p>
            <a:pPr marL="0" indent="0">
              <a:buNone/>
            </a:pPr>
            <a:r>
              <a:rPr lang="en-US" dirty="0"/>
              <a:t>Malnutrition is a key challenge of this second outcome and agriculture of course has a strong role to play. </a:t>
            </a:r>
          </a:p>
          <a:p>
            <a:pPr marL="0" indent="0">
              <a:buNone/>
            </a:pPr>
            <a:r>
              <a:rPr lang="en-US" dirty="0"/>
              <a:t>Again, the presentation that will be given on </a:t>
            </a:r>
            <a:r>
              <a:rPr lang="en-US" b="1" dirty="0"/>
              <a:t>Nutrition-sensitive Agriculture</a:t>
            </a:r>
            <a:r>
              <a:rPr lang="en-US" dirty="0"/>
              <a:t> is more than relevant to enlighten the numerous initiatives that are being developed in this area.</a:t>
            </a:r>
            <a:endParaRPr lang="fr-FR" dirty="0"/>
          </a:p>
          <a:p>
            <a:pPr marL="0" indent="0">
              <a:buNone/>
            </a:pPr>
            <a:endParaRPr lang="fr-FR" dirty="0"/>
          </a:p>
        </p:txBody>
      </p:sp>
    </p:spTree>
    <p:extLst>
      <p:ext uri="{BB962C8B-B14F-4D97-AF65-F5344CB8AC3E}">
        <p14:creationId xmlns:p14="http://schemas.microsoft.com/office/powerpoint/2010/main" val="4129909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404664"/>
            <a:ext cx="8820472" cy="5976663"/>
          </a:xfrm>
        </p:spPr>
        <p:txBody>
          <a:bodyPr anchor="ctr">
            <a:noAutofit/>
          </a:bodyPr>
          <a:lstStyle/>
          <a:p>
            <a:pPr marL="0" indent="0">
              <a:buNone/>
            </a:pPr>
            <a:r>
              <a:rPr lang="en-US" dirty="0"/>
              <a:t>The </a:t>
            </a:r>
            <a:r>
              <a:rPr lang="en-US" u="sng" dirty="0"/>
              <a:t>third outcome</a:t>
            </a:r>
            <a:r>
              <a:rPr lang="en-US" dirty="0"/>
              <a:t> of the NSEDP is the protection of Natural Resources and the Environment. </a:t>
            </a:r>
          </a:p>
          <a:p>
            <a:pPr marL="0" indent="0">
              <a:buNone/>
            </a:pPr>
            <a:r>
              <a:rPr lang="en-US" dirty="0"/>
              <a:t>Agriculture is both a threat and an opportunity for the environment. </a:t>
            </a:r>
          </a:p>
          <a:p>
            <a:pPr marL="0" indent="0">
              <a:buNone/>
            </a:pPr>
            <a:r>
              <a:rPr lang="en-US" dirty="0"/>
              <a:t>A threat because Intensive </a:t>
            </a:r>
            <a:r>
              <a:rPr lang="en-US" dirty="0" err="1"/>
              <a:t>monocropping</a:t>
            </a:r>
            <a:r>
              <a:rPr lang="en-US" dirty="0"/>
              <a:t> results in fertility loss, erosion, spread of disease and ultimately loss in productivity. </a:t>
            </a:r>
          </a:p>
          <a:p>
            <a:pPr marL="0" indent="0">
              <a:buNone/>
            </a:pPr>
            <a:r>
              <a:rPr lang="en-US" dirty="0"/>
              <a:t>At the opposite, </a:t>
            </a:r>
            <a:r>
              <a:rPr lang="en-US" b="1" dirty="0"/>
              <a:t>sustainable practices</a:t>
            </a:r>
            <a:r>
              <a:rPr lang="en-US" dirty="0"/>
              <a:t> enrich soils and reduce the vulnerability to droughts and heavy rains. </a:t>
            </a:r>
            <a:endParaRPr lang="fr-FR" dirty="0"/>
          </a:p>
        </p:txBody>
      </p:sp>
    </p:spTree>
    <p:extLst>
      <p:ext uri="{BB962C8B-B14F-4D97-AF65-F5344CB8AC3E}">
        <p14:creationId xmlns:p14="http://schemas.microsoft.com/office/powerpoint/2010/main" val="2921126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404664"/>
            <a:ext cx="8820472" cy="5976663"/>
          </a:xfrm>
        </p:spPr>
        <p:txBody>
          <a:bodyPr anchor="ctr">
            <a:noAutofit/>
          </a:bodyPr>
          <a:lstStyle/>
          <a:p>
            <a:pPr marL="0" indent="0">
              <a:buNone/>
            </a:pPr>
            <a:r>
              <a:rPr lang="en-US" dirty="0"/>
              <a:t>In this regard, as a development partner, we very much welcome the efforts made by the Government to promote more sustainable agricultural practices, especially </a:t>
            </a:r>
            <a:r>
              <a:rPr lang="en-US" b="1" dirty="0" err="1"/>
              <a:t>agroecology</a:t>
            </a:r>
            <a:r>
              <a:rPr lang="en-US" b="1" dirty="0"/>
              <a:t> and </a:t>
            </a:r>
            <a:r>
              <a:rPr lang="en-US" b="1" dirty="0" err="1"/>
              <a:t>agrobiodiversity</a:t>
            </a:r>
            <a:r>
              <a:rPr lang="en-US" dirty="0"/>
              <a:t>. </a:t>
            </a:r>
          </a:p>
          <a:p>
            <a:pPr marL="0" indent="0">
              <a:buNone/>
            </a:pPr>
            <a:r>
              <a:rPr lang="en-US" dirty="0"/>
              <a:t>As you may know, Laos has even taken the lead on </a:t>
            </a:r>
            <a:r>
              <a:rPr lang="en-US" dirty="0" err="1"/>
              <a:t>agroecology</a:t>
            </a:r>
            <a:r>
              <a:rPr lang="en-US" dirty="0"/>
              <a:t> in ASEAN with the so-called </a:t>
            </a:r>
            <a:r>
              <a:rPr lang="en-US" b="1" dirty="0"/>
              <a:t>Laos Initiative for Conservation Agriculture</a:t>
            </a:r>
            <a:r>
              <a:rPr lang="en-US" dirty="0"/>
              <a:t> (LICA).</a:t>
            </a:r>
            <a:endParaRPr lang="fr-FR" dirty="0"/>
          </a:p>
        </p:txBody>
      </p:sp>
    </p:spTree>
    <p:extLst>
      <p:ext uri="{BB962C8B-B14F-4D97-AF65-F5344CB8AC3E}">
        <p14:creationId xmlns:p14="http://schemas.microsoft.com/office/powerpoint/2010/main" val="1557655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404664"/>
            <a:ext cx="8820472" cy="5976663"/>
          </a:xfrm>
        </p:spPr>
        <p:txBody>
          <a:bodyPr anchor="ctr">
            <a:noAutofit/>
          </a:bodyPr>
          <a:lstStyle/>
          <a:p>
            <a:pPr marL="0" indent="0">
              <a:buNone/>
            </a:pPr>
            <a:r>
              <a:rPr lang="en-US" dirty="0"/>
              <a:t>Forestry plays of course a major role in the protection of biodiversity and in climate change mitigation and adaptation. Thus we are particularly happy that the </a:t>
            </a:r>
            <a:r>
              <a:rPr lang="en-US" b="1" dirty="0"/>
              <a:t>Subsector Working Group on Forestry</a:t>
            </a:r>
            <a:r>
              <a:rPr lang="en-US" dirty="0"/>
              <a:t> has resumed their activity.</a:t>
            </a:r>
            <a:endParaRPr lang="fr-FR" dirty="0"/>
          </a:p>
        </p:txBody>
      </p:sp>
    </p:spTree>
    <p:extLst>
      <p:ext uri="{BB962C8B-B14F-4D97-AF65-F5344CB8AC3E}">
        <p14:creationId xmlns:p14="http://schemas.microsoft.com/office/powerpoint/2010/main" val="3200578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404664"/>
            <a:ext cx="8820472" cy="5976663"/>
          </a:xfrm>
        </p:spPr>
        <p:txBody>
          <a:bodyPr anchor="ctr">
            <a:noAutofit/>
          </a:bodyPr>
          <a:lstStyle/>
          <a:p>
            <a:pPr marL="0" indent="0">
              <a:buNone/>
            </a:pPr>
            <a:r>
              <a:rPr lang="en-US" dirty="0"/>
              <a:t>Excellency, Ladies and Gentlemen, I thank you for your kind attention and I give the floor to the Co-Chair, </a:t>
            </a:r>
            <a:r>
              <a:rPr lang="en-US" dirty="0" err="1"/>
              <a:t>Dr</a:t>
            </a:r>
            <a:r>
              <a:rPr lang="en-US" dirty="0"/>
              <a:t> Stephen </a:t>
            </a:r>
            <a:r>
              <a:rPr lang="en-US" dirty="0" err="1"/>
              <a:t>Rudgard</a:t>
            </a:r>
            <a:r>
              <a:rPr lang="en-US" dirty="0"/>
              <a:t>, FAO Representative in the Lao PDR.</a:t>
            </a:r>
            <a:endParaRPr lang="fr-FR" dirty="0"/>
          </a:p>
        </p:txBody>
      </p:sp>
    </p:spTree>
    <p:extLst>
      <p:ext uri="{BB962C8B-B14F-4D97-AF65-F5344CB8AC3E}">
        <p14:creationId xmlns:p14="http://schemas.microsoft.com/office/powerpoint/2010/main" val="264828546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703</Words>
  <Application>Microsoft Office PowerPoint</Application>
  <PresentationFormat>On-screen Show (4:3)</PresentationFormat>
  <Paragraphs>33</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AFD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COURNARIE Morgane</dc:creator>
  <cp:lastModifiedBy>Dell</cp:lastModifiedBy>
  <cp:revision>12</cp:revision>
  <dcterms:created xsi:type="dcterms:W3CDTF">2016-09-19T02:22:55Z</dcterms:created>
  <dcterms:modified xsi:type="dcterms:W3CDTF">2017-09-29T09:04:52Z</dcterms:modified>
</cp:coreProperties>
</file>