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6" r:id="rId2"/>
    <p:sldId id="260" r:id="rId3"/>
    <p:sldId id="259" r:id="rId4"/>
    <p:sldId id="270" r:id="rId5"/>
    <p:sldId id="267" r:id="rId6"/>
    <p:sldId id="271" r:id="rId7"/>
    <p:sldId id="272" r:id="rId8"/>
    <p:sldId id="273" r:id="rId9"/>
    <p:sldId id="262" r:id="rId10"/>
    <p:sldId id="268" r:id="rId11"/>
    <p:sldId id="269" r:id="rId12"/>
    <p:sldId id="263" r:id="rId13"/>
  </p:sldIdLst>
  <p:sldSz cx="12192000" cy="6858000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4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962068-7CD2-4243-B525-DE90E9A309E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1CB54A-203E-47AB-B89A-C10B7CC2DBD8}">
      <dgm:prSet phldrT="[Text]"/>
      <dgm:spPr/>
      <dgm:t>
        <a:bodyPr/>
        <a:lstStyle/>
        <a:p>
          <a:r>
            <a:rPr lang="en-US" dirty="0"/>
            <a:t>SWG-ARD</a:t>
          </a:r>
        </a:p>
      </dgm:t>
    </dgm:pt>
    <dgm:pt modelId="{963EA898-F8A5-452F-A12F-03B984C4ADF8}" type="parTrans" cxnId="{3D0630AB-CEDC-4052-ACDD-29585096C9E6}">
      <dgm:prSet/>
      <dgm:spPr/>
      <dgm:t>
        <a:bodyPr/>
        <a:lstStyle/>
        <a:p>
          <a:endParaRPr lang="en-US"/>
        </a:p>
      </dgm:t>
    </dgm:pt>
    <dgm:pt modelId="{AC77EAF2-E8D1-4B4E-BD97-3969D592DAE0}" type="sibTrans" cxnId="{3D0630AB-CEDC-4052-ACDD-29585096C9E6}">
      <dgm:prSet/>
      <dgm:spPr/>
      <dgm:t>
        <a:bodyPr/>
        <a:lstStyle/>
        <a:p>
          <a:endParaRPr lang="en-US"/>
        </a:p>
      </dgm:t>
    </dgm:pt>
    <dgm:pt modelId="{727C2432-A0D9-44E6-A821-0027B1355C69}" type="asst">
      <dgm:prSet phldrT="[Text]" custT="1"/>
      <dgm:spPr/>
      <dgm:t>
        <a:bodyPr/>
        <a:lstStyle/>
        <a:p>
          <a:r>
            <a:rPr lang="en-US" sz="2000" dirty="0"/>
            <a:t>Core Working Group</a:t>
          </a:r>
        </a:p>
      </dgm:t>
    </dgm:pt>
    <dgm:pt modelId="{4F224E1D-82BD-45F1-988B-A3C0244C3337}" type="parTrans" cxnId="{909CB66E-FAF3-4E52-9C8A-6B6313DB8E13}">
      <dgm:prSet/>
      <dgm:spPr/>
      <dgm:t>
        <a:bodyPr/>
        <a:lstStyle/>
        <a:p>
          <a:endParaRPr lang="en-US"/>
        </a:p>
      </dgm:t>
    </dgm:pt>
    <dgm:pt modelId="{0D30450E-50E2-4274-8C40-3A774664564C}" type="sibTrans" cxnId="{909CB66E-FAF3-4E52-9C8A-6B6313DB8E13}">
      <dgm:prSet/>
      <dgm:spPr/>
      <dgm:t>
        <a:bodyPr/>
        <a:lstStyle/>
        <a:p>
          <a:endParaRPr lang="en-US"/>
        </a:p>
      </dgm:t>
    </dgm:pt>
    <dgm:pt modelId="{DBF93C6E-D142-4284-9306-3E34246AD933}">
      <dgm:prSet phldrT="[Text]"/>
      <dgm:spPr/>
      <dgm:t>
        <a:bodyPr/>
        <a:lstStyle/>
        <a:p>
          <a:r>
            <a:rPr lang="en-US" dirty="0"/>
            <a:t>SSWG-</a:t>
          </a:r>
          <a:br>
            <a:rPr lang="en-US" dirty="0"/>
          </a:br>
          <a:r>
            <a:rPr lang="en-US" dirty="0"/>
            <a:t>FAB</a:t>
          </a:r>
        </a:p>
      </dgm:t>
    </dgm:pt>
    <dgm:pt modelId="{7D9181E1-90C0-4A05-AC1B-83234A4362BD}" type="parTrans" cxnId="{6C2E0460-EADD-45F6-938C-E3928D4E395D}">
      <dgm:prSet/>
      <dgm:spPr/>
      <dgm:t>
        <a:bodyPr/>
        <a:lstStyle/>
        <a:p>
          <a:endParaRPr lang="en-US"/>
        </a:p>
      </dgm:t>
    </dgm:pt>
    <dgm:pt modelId="{641A46E9-6B32-4112-A4D4-87378860B32A}" type="sibTrans" cxnId="{6C2E0460-EADD-45F6-938C-E3928D4E395D}">
      <dgm:prSet/>
      <dgm:spPr/>
      <dgm:t>
        <a:bodyPr/>
        <a:lstStyle/>
        <a:p>
          <a:endParaRPr lang="en-US"/>
        </a:p>
      </dgm:t>
    </dgm:pt>
    <dgm:pt modelId="{D432B1BD-7AAC-45BD-8D2A-B19F050CCB6B}">
      <dgm:prSet phldrT="[Text]"/>
      <dgm:spPr/>
      <dgm:t>
        <a:bodyPr/>
        <a:lstStyle/>
        <a:p>
          <a:r>
            <a:rPr lang="en-US" dirty="0"/>
            <a:t>SSWG-FORESTRY</a:t>
          </a:r>
        </a:p>
      </dgm:t>
    </dgm:pt>
    <dgm:pt modelId="{383C9E71-C042-4CF4-AB89-E055C2F28C56}" type="parTrans" cxnId="{7718E5DD-EECF-4F1C-93B1-B6F974CE7582}">
      <dgm:prSet/>
      <dgm:spPr/>
      <dgm:t>
        <a:bodyPr/>
        <a:lstStyle/>
        <a:p>
          <a:endParaRPr lang="en-US"/>
        </a:p>
      </dgm:t>
    </dgm:pt>
    <dgm:pt modelId="{43D88E12-1646-4E3A-A2C9-DC55F3015DA6}" type="sibTrans" cxnId="{7718E5DD-EECF-4F1C-93B1-B6F974CE7582}">
      <dgm:prSet/>
      <dgm:spPr/>
      <dgm:t>
        <a:bodyPr/>
        <a:lstStyle/>
        <a:p>
          <a:endParaRPr lang="en-US"/>
        </a:p>
      </dgm:t>
    </dgm:pt>
    <dgm:pt modelId="{34D6267D-DE56-4F9A-96D3-DC5F1ADC3134}">
      <dgm:prSet phldrT="[Text]"/>
      <dgm:spPr/>
      <dgm:t>
        <a:bodyPr/>
        <a:lstStyle/>
        <a:p>
          <a:r>
            <a:rPr lang="en-US" dirty="0"/>
            <a:t>SSWG-</a:t>
          </a:r>
          <a:br>
            <a:rPr lang="en-US" dirty="0"/>
          </a:br>
          <a:r>
            <a:rPr lang="en-US" dirty="0"/>
            <a:t>ABD</a:t>
          </a:r>
        </a:p>
      </dgm:t>
    </dgm:pt>
    <dgm:pt modelId="{007B20EF-A44A-450B-BB37-DF70C5D0F390}" type="parTrans" cxnId="{4B994D38-F9AF-443A-976B-F5A2542FA687}">
      <dgm:prSet/>
      <dgm:spPr/>
      <dgm:t>
        <a:bodyPr/>
        <a:lstStyle/>
        <a:p>
          <a:endParaRPr lang="en-US"/>
        </a:p>
      </dgm:t>
    </dgm:pt>
    <dgm:pt modelId="{ACD828EF-1668-463B-9211-76D39856ABE0}" type="sibTrans" cxnId="{4B994D38-F9AF-443A-976B-F5A2542FA687}">
      <dgm:prSet/>
      <dgm:spPr/>
      <dgm:t>
        <a:bodyPr/>
        <a:lstStyle/>
        <a:p>
          <a:endParaRPr lang="en-US"/>
        </a:p>
      </dgm:t>
    </dgm:pt>
    <dgm:pt modelId="{3C8D9D49-F7D4-41EE-8E70-8316C9752516}">
      <dgm:prSet phldrT="[Text]"/>
      <dgm:spPr/>
      <dgm:t>
        <a:bodyPr/>
        <a:lstStyle/>
        <a:p>
          <a:r>
            <a:rPr lang="en-US" dirty="0"/>
            <a:t>SSWG-</a:t>
          </a:r>
          <a:br>
            <a:rPr lang="en-US" dirty="0"/>
          </a:br>
          <a:r>
            <a:rPr lang="en-US" dirty="0"/>
            <a:t>RD</a:t>
          </a:r>
        </a:p>
      </dgm:t>
    </dgm:pt>
    <dgm:pt modelId="{C63236CA-97A5-446D-9954-04B6F9004A81}" type="parTrans" cxnId="{6B501D4D-9845-48CC-AED7-150232949EA7}">
      <dgm:prSet/>
      <dgm:spPr/>
      <dgm:t>
        <a:bodyPr/>
        <a:lstStyle/>
        <a:p>
          <a:endParaRPr lang="en-US"/>
        </a:p>
      </dgm:t>
    </dgm:pt>
    <dgm:pt modelId="{4BA24072-2CCE-4B0D-B169-4BB80F69A550}" type="sibTrans" cxnId="{6B501D4D-9845-48CC-AED7-150232949EA7}">
      <dgm:prSet/>
      <dgm:spPr/>
      <dgm:t>
        <a:bodyPr/>
        <a:lstStyle/>
        <a:p>
          <a:endParaRPr lang="en-US"/>
        </a:p>
      </dgm:t>
    </dgm:pt>
    <dgm:pt modelId="{6BDB346F-BFAF-4BA3-9295-C6F9266B68FF}" type="pres">
      <dgm:prSet presAssocID="{AF962068-7CD2-4243-B525-DE90E9A309E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2A12B96-CE1E-4B79-8A17-5BD5B4F7CCFD}" type="pres">
      <dgm:prSet presAssocID="{0E1CB54A-203E-47AB-B89A-C10B7CC2DBD8}" presName="hierRoot1" presStyleCnt="0">
        <dgm:presLayoutVars>
          <dgm:hierBranch val="init"/>
        </dgm:presLayoutVars>
      </dgm:prSet>
      <dgm:spPr/>
    </dgm:pt>
    <dgm:pt modelId="{D4ECE561-3F98-4B09-815D-D859A718408D}" type="pres">
      <dgm:prSet presAssocID="{0E1CB54A-203E-47AB-B89A-C10B7CC2DBD8}" presName="rootComposite1" presStyleCnt="0"/>
      <dgm:spPr/>
    </dgm:pt>
    <dgm:pt modelId="{05D221CF-AA93-497C-B42E-AE36F48D2E19}" type="pres">
      <dgm:prSet presAssocID="{0E1CB54A-203E-47AB-B89A-C10B7CC2DBD8}" presName="rootText1" presStyleLbl="node0" presStyleIdx="0" presStyleCnt="1">
        <dgm:presLayoutVars>
          <dgm:chPref val="3"/>
        </dgm:presLayoutVars>
      </dgm:prSet>
      <dgm:spPr/>
    </dgm:pt>
    <dgm:pt modelId="{C390A509-1B17-469E-AD1D-AC34FA9D22D2}" type="pres">
      <dgm:prSet presAssocID="{0E1CB54A-203E-47AB-B89A-C10B7CC2DBD8}" presName="rootConnector1" presStyleLbl="node1" presStyleIdx="0" presStyleCnt="0"/>
      <dgm:spPr/>
    </dgm:pt>
    <dgm:pt modelId="{6D7D47B8-66BE-49BD-BDDD-8222A18A67B0}" type="pres">
      <dgm:prSet presAssocID="{0E1CB54A-203E-47AB-B89A-C10B7CC2DBD8}" presName="hierChild2" presStyleCnt="0"/>
      <dgm:spPr/>
    </dgm:pt>
    <dgm:pt modelId="{DCF53246-338E-40A1-B16F-31547F2D9AB6}" type="pres">
      <dgm:prSet presAssocID="{7D9181E1-90C0-4A05-AC1B-83234A4362BD}" presName="Name37" presStyleLbl="parChTrans1D2" presStyleIdx="0" presStyleCnt="5"/>
      <dgm:spPr/>
    </dgm:pt>
    <dgm:pt modelId="{8C347889-2C40-4C79-988F-A2012D05EAC1}" type="pres">
      <dgm:prSet presAssocID="{DBF93C6E-D142-4284-9306-3E34246AD933}" presName="hierRoot2" presStyleCnt="0">
        <dgm:presLayoutVars>
          <dgm:hierBranch val="init"/>
        </dgm:presLayoutVars>
      </dgm:prSet>
      <dgm:spPr/>
    </dgm:pt>
    <dgm:pt modelId="{41B63774-7C78-4FD5-BE8E-050E66424DE8}" type="pres">
      <dgm:prSet presAssocID="{DBF93C6E-D142-4284-9306-3E34246AD933}" presName="rootComposite" presStyleCnt="0"/>
      <dgm:spPr/>
    </dgm:pt>
    <dgm:pt modelId="{660AB77E-4EC0-4836-BCDD-4D232A089BAE}" type="pres">
      <dgm:prSet presAssocID="{DBF93C6E-D142-4284-9306-3E34246AD933}" presName="rootText" presStyleLbl="node2" presStyleIdx="0" presStyleCnt="4">
        <dgm:presLayoutVars>
          <dgm:chPref val="3"/>
        </dgm:presLayoutVars>
      </dgm:prSet>
      <dgm:spPr/>
    </dgm:pt>
    <dgm:pt modelId="{CED0EF34-9880-47F0-9615-A9C317FD3DC8}" type="pres">
      <dgm:prSet presAssocID="{DBF93C6E-D142-4284-9306-3E34246AD933}" presName="rootConnector" presStyleLbl="node2" presStyleIdx="0" presStyleCnt="4"/>
      <dgm:spPr/>
    </dgm:pt>
    <dgm:pt modelId="{D50500BC-AF71-492C-ABA7-7E7128E4F0AE}" type="pres">
      <dgm:prSet presAssocID="{DBF93C6E-D142-4284-9306-3E34246AD933}" presName="hierChild4" presStyleCnt="0"/>
      <dgm:spPr/>
    </dgm:pt>
    <dgm:pt modelId="{378B23EE-B3BA-4FC5-989C-FBD631393330}" type="pres">
      <dgm:prSet presAssocID="{DBF93C6E-D142-4284-9306-3E34246AD933}" presName="hierChild5" presStyleCnt="0"/>
      <dgm:spPr/>
    </dgm:pt>
    <dgm:pt modelId="{893A92A1-5AF4-4044-BCF1-9C233A103AC8}" type="pres">
      <dgm:prSet presAssocID="{383C9E71-C042-4CF4-AB89-E055C2F28C56}" presName="Name37" presStyleLbl="parChTrans1D2" presStyleIdx="1" presStyleCnt="5"/>
      <dgm:spPr/>
    </dgm:pt>
    <dgm:pt modelId="{64E9FECD-8FCA-4B4A-B220-99F8626F774A}" type="pres">
      <dgm:prSet presAssocID="{D432B1BD-7AAC-45BD-8D2A-B19F050CCB6B}" presName="hierRoot2" presStyleCnt="0">
        <dgm:presLayoutVars>
          <dgm:hierBranch val="init"/>
        </dgm:presLayoutVars>
      </dgm:prSet>
      <dgm:spPr/>
    </dgm:pt>
    <dgm:pt modelId="{5E644A51-EC97-4070-A4F7-C18E9E5FD71D}" type="pres">
      <dgm:prSet presAssocID="{D432B1BD-7AAC-45BD-8D2A-B19F050CCB6B}" presName="rootComposite" presStyleCnt="0"/>
      <dgm:spPr/>
    </dgm:pt>
    <dgm:pt modelId="{7C0D5B61-ACF2-472C-9912-E9BEAF540A25}" type="pres">
      <dgm:prSet presAssocID="{D432B1BD-7AAC-45BD-8D2A-B19F050CCB6B}" presName="rootText" presStyleLbl="node2" presStyleIdx="1" presStyleCnt="4">
        <dgm:presLayoutVars>
          <dgm:chPref val="3"/>
        </dgm:presLayoutVars>
      </dgm:prSet>
      <dgm:spPr/>
    </dgm:pt>
    <dgm:pt modelId="{E1AACBF4-FAD2-4FC8-BE59-9232BBDFCDE6}" type="pres">
      <dgm:prSet presAssocID="{D432B1BD-7AAC-45BD-8D2A-B19F050CCB6B}" presName="rootConnector" presStyleLbl="node2" presStyleIdx="1" presStyleCnt="4"/>
      <dgm:spPr/>
    </dgm:pt>
    <dgm:pt modelId="{3766659F-2476-41C6-B9AE-D329F824AB88}" type="pres">
      <dgm:prSet presAssocID="{D432B1BD-7AAC-45BD-8D2A-B19F050CCB6B}" presName="hierChild4" presStyleCnt="0"/>
      <dgm:spPr/>
    </dgm:pt>
    <dgm:pt modelId="{331178CE-DD89-4213-BC71-35F328283C48}" type="pres">
      <dgm:prSet presAssocID="{D432B1BD-7AAC-45BD-8D2A-B19F050CCB6B}" presName="hierChild5" presStyleCnt="0"/>
      <dgm:spPr/>
    </dgm:pt>
    <dgm:pt modelId="{0E55EF60-EB51-43A2-9D15-5F5A3975C088}" type="pres">
      <dgm:prSet presAssocID="{007B20EF-A44A-450B-BB37-DF70C5D0F390}" presName="Name37" presStyleLbl="parChTrans1D2" presStyleIdx="2" presStyleCnt="5"/>
      <dgm:spPr/>
    </dgm:pt>
    <dgm:pt modelId="{F4323C88-033A-4F59-ADF7-948254AA982B}" type="pres">
      <dgm:prSet presAssocID="{34D6267D-DE56-4F9A-96D3-DC5F1ADC3134}" presName="hierRoot2" presStyleCnt="0">
        <dgm:presLayoutVars>
          <dgm:hierBranch val="init"/>
        </dgm:presLayoutVars>
      </dgm:prSet>
      <dgm:spPr/>
    </dgm:pt>
    <dgm:pt modelId="{16886276-E0AB-4B00-94B5-FB10A4B18AC0}" type="pres">
      <dgm:prSet presAssocID="{34D6267D-DE56-4F9A-96D3-DC5F1ADC3134}" presName="rootComposite" presStyleCnt="0"/>
      <dgm:spPr/>
    </dgm:pt>
    <dgm:pt modelId="{2A39D9F7-3DD6-4B6B-BBF3-3609CC6C01C1}" type="pres">
      <dgm:prSet presAssocID="{34D6267D-DE56-4F9A-96D3-DC5F1ADC3134}" presName="rootText" presStyleLbl="node2" presStyleIdx="2" presStyleCnt="4">
        <dgm:presLayoutVars>
          <dgm:chPref val="3"/>
        </dgm:presLayoutVars>
      </dgm:prSet>
      <dgm:spPr/>
    </dgm:pt>
    <dgm:pt modelId="{3D42303C-B4E3-4267-9832-6848F7C1ED66}" type="pres">
      <dgm:prSet presAssocID="{34D6267D-DE56-4F9A-96D3-DC5F1ADC3134}" presName="rootConnector" presStyleLbl="node2" presStyleIdx="2" presStyleCnt="4"/>
      <dgm:spPr/>
    </dgm:pt>
    <dgm:pt modelId="{E111FCE0-3C28-4A38-9334-478C621DA225}" type="pres">
      <dgm:prSet presAssocID="{34D6267D-DE56-4F9A-96D3-DC5F1ADC3134}" presName="hierChild4" presStyleCnt="0"/>
      <dgm:spPr/>
    </dgm:pt>
    <dgm:pt modelId="{DA77F787-3AD5-465E-B703-EE7EF3567131}" type="pres">
      <dgm:prSet presAssocID="{34D6267D-DE56-4F9A-96D3-DC5F1ADC3134}" presName="hierChild5" presStyleCnt="0"/>
      <dgm:spPr/>
    </dgm:pt>
    <dgm:pt modelId="{A126E15A-BC83-4394-BD81-5E8B24B1C325}" type="pres">
      <dgm:prSet presAssocID="{C63236CA-97A5-446D-9954-04B6F9004A81}" presName="Name37" presStyleLbl="parChTrans1D2" presStyleIdx="3" presStyleCnt="5"/>
      <dgm:spPr/>
    </dgm:pt>
    <dgm:pt modelId="{FA2BF444-92EA-400A-9296-A27D238B397B}" type="pres">
      <dgm:prSet presAssocID="{3C8D9D49-F7D4-41EE-8E70-8316C9752516}" presName="hierRoot2" presStyleCnt="0">
        <dgm:presLayoutVars>
          <dgm:hierBranch val="init"/>
        </dgm:presLayoutVars>
      </dgm:prSet>
      <dgm:spPr/>
    </dgm:pt>
    <dgm:pt modelId="{B3D5AF64-26A7-4159-AB8A-FE97B76532A1}" type="pres">
      <dgm:prSet presAssocID="{3C8D9D49-F7D4-41EE-8E70-8316C9752516}" presName="rootComposite" presStyleCnt="0"/>
      <dgm:spPr/>
    </dgm:pt>
    <dgm:pt modelId="{D9BD69B6-D086-4679-9C2E-633CA18368E0}" type="pres">
      <dgm:prSet presAssocID="{3C8D9D49-F7D4-41EE-8E70-8316C9752516}" presName="rootText" presStyleLbl="node2" presStyleIdx="3" presStyleCnt="4">
        <dgm:presLayoutVars>
          <dgm:chPref val="3"/>
        </dgm:presLayoutVars>
      </dgm:prSet>
      <dgm:spPr/>
    </dgm:pt>
    <dgm:pt modelId="{C83AF5B7-82DD-4731-9D2F-7BB3B6B4F10A}" type="pres">
      <dgm:prSet presAssocID="{3C8D9D49-F7D4-41EE-8E70-8316C9752516}" presName="rootConnector" presStyleLbl="node2" presStyleIdx="3" presStyleCnt="4"/>
      <dgm:spPr/>
    </dgm:pt>
    <dgm:pt modelId="{7700D61A-16FE-4CAB-92B7-18BAB433DEA7}" type="pres">
      <dgm:prSet presAssocID="{3C8D9D49-F7D4-41EE-8E70-8316C9752516}" presName="hierChild4" presStyleCnt="0"/>
      <dgm:spPr/>
    </dgm:pt>
    <dgm:pt modelId="{86520377-1D5D-408B-9B2A-2CF3EC6E3BF9}" type="pres">
      <dgm:prSet presAssocID="{3C8D9D49-F7D4-41EE-8E70-8316C9752516}" presName="hierChild5" presStyleCnt="0"/>
      <dgm:spPr/>
    </dgm:pt>
    <dgm:pt modelId="{1454EFB4-1A84-4699-97AE-D6DA701DF73E}" type="pres">
      <dgm:prSet presAssocID="{0E1CB54A-203E-47AB-B89A-C10B7CC2DBD8}" presName="hierChild3" presStyleCnt="0"/>
      <dgm:spPr/>
    </dgm:pt>
    <dgm:pt modelId="{F72B66B3-5B8A-4FEB-88B3-0F54542A458C}" type="pres">
      <dgm:prSet presAssocID="{4F224E1D-82BD-45F1-988B-A3C0244C3337}" presName="Name111" presStyleLbl="parChTrans1D2" presStyleIdx="4" presStyleCnt="5"/>
      <dgm:spPr/>
    </dgm:pt>
    <dgm:pt modelId="{CC5C815A-A8A2-424E-80C0-3858D1E1D1C0}" type="pres">
      <dgm:prSet presAssocID="{727C2432-A0D9-44E6-A821-0027B1355C69}" presName="hierRoot3" presStyleCnt="0">
        <dgm:presLayoutVars>
          <dgm:hierBranch val="init"/>
        </dgm:presLayoutVars>
      </dgm:prSet>
      <dgm:spPr/>
    </dgm:pt>
    <dgm:pt modelId="{CAE585E1-157E-410D-930D-4AA4FF605843}" type="pres">
      <dgm:prSet presAssocID="{727C2432-A0D9-44E6-A821-0027B1355C69}" presName="rootComposite3" presStyleCnt="0"/>
      <dgm:spPr/>
    </dgm:pt>
    <dgm:pt modelId="{72E9D7A9-00E6-4C47-82D6-E517412A4B40}" type="pres">
      <dgm:prSet presAssocID="{727C2432-A0D9-44E6-A821-0027B1355C69}" presName="rootText3" presStyleLbl="asst1" presStyleIdx="0" presStyleCnt="1" custScaleX="76747">
        <dgm:presLayoutVars>
          <dgm:chPref val="3"/>
        </dgm:presLayoutVars>
      </dgm:prSet>
      <dgm:spPr/>
    </dgm:pt>
    <dgm:pt modelId="{406635B8-6F84-4880-97B0-5836B9D1F76E}" type="pres">
      <dgm:prSet presAssocID="{727C2432-A0D9-44E6-A821-0027B1355C69}" presName="rootConnector3" presStyleLbl="asst1" presStyleIdx="0" presStyleCnt="1"/>
      <dgm:spPr/>
    </dgm:pt>
    <dgm:pt modelId="{A4631C52-EE1C-493B-A73F-9C51851F2BC3}" type="pres">
      <dgm:prSet presAssocID="{727C2432-A0D9-44E6-A821-0027B1355C69}" presName="hierChild6" presStyleCnt="0"/>
      <dgm:spPr/>
    </dgm:pt>
    <dgm:pt modelId="{3C4063E7-F59C-4204-927B-9F1D5C97B51E}" type="pres">
      <dgm:prSet presAssocID="{727C2432-A0D9-44E6-A821-0027B1355C69}" presName="hierChild7" presStyleCnt="0"/>
      <dgm:spPr/>
    </dgm:pt>
  </dgm:ptLst>
  <dgm:cxnLst>
    <dgm:cxn modelId="{A8AA2600-1CA0-4ED3-B5C9-030004E62AD4}" type="presOf" srcId="{7D9181E1-90C0-4A05-AC1B-83234A4362BD}" destId="{DCF53246-338E-40A1-B16F-31547F2D9AB6}" srcOrd="0" destOrd="0" presId="urn:microsoft.com/office/officeart/2005/8/layout/orgChart1"/>
    <dgm:cxn modelId="{F33DA202-845B-432D-95DC-D64797ED1914}" type="presOf" srcId="{727C2432-A0D9-44E6-A821-0027B1355C69}" destId="{406635B8-6F84-4880-97B0-5836B9D1F76E}" srcOrd="1" destOrd="0" presId="urn:microsoft.com/office/officeart/2005/8/layout/orgChart1"/>
    <dgm:cxn modelId="{4BE13D0C-AF80-45D2-9A43-5EF8A9E1CA9A}" type="presOf" srcId="{D432B1BD-7AAC-45BD-8D2A-B19F050CCB6B}" destId="{E1AACBF4-FAD2-4FC8-BE59-9232BBDFCDE6}" srcOrd="1" destOrd="0" presId="urn:microsoft.com/office/officeart/2005/8/layout/orgChart1"/>
    <dgm:cxn modelId="{8FB11E16-A64A-4FDC-8D65-2CBDC0428081}" type="presOf" srcId="{3C8D9D49-F7D4-41EE-8E70-8316C9752516}" destId="{D9BD69B6-D086-4679-9C2E-633CA18368E0}" srcOrd="0" destOrd="0" presId="urn:microsoft.com/office/officeart/2005/8/layout/orgChart1"/>
    <dgm:cxn modelId="{56424829-0311-4B8A-9D9A-6DD80F5B02BF}" type="presOf" srcId="{D432B1BD-7AAC-45BD-8D2A-B19F050CCB6B}" destId="{7C0D5B61-ACF2-472C-9912-E9BEAF540A25}" srcOrd="0" destOrd="0" presId="urn:microsoft.com/office/officeart/2005/8/layout/orgChart1"/>
    <dgm:cxn modelId="{46BEAA36-DA48-450D-B2FD-5ECE8DD503E7}" type="presOf" srcId="{C63236CA-97A5-446D-9954-04B6F9004A81}" destId="{A126E15A-BC83-4394-BD81-5E8B24B1C325}" srcOrd="0" destOrd="0" presId="urn:microsoft.com/office/officeart/2005/8/layout/orgChart1"/>
    <dgm:cxn modelId="{689DD636-4C5F-48F2-9D6F-3ABE9AC6915D}" type="presOf" srcId="{34D6267D-DE56-4F9A-96D3-DC5F1ADC3134}" destId="{2A39D9F7-3DD6-4B6B-BBF3-3609CC6C01C1}" srcOrd="0" destOrd="0" presId="urn:microsoft.com/office/officeart/2005/8/layout/orgChart1"/>
    <dgm:cxn modelId="{4B994D38-F9AF-443A-976B-F5A2542FA687}" srcId="{0E1CB54A-203E-47AB-B89A-C10B7CC2DBD8}" destId="{34D6267D-DE56-4F9A-96D3-DC5F1ADC3134}" srcOrd="3" destOrd="0" parTransId="{007B20EF-A44A-450B-BB37-DF70C5D0F390}" sibTransId="{ACD828EF-1668-463B-9211-76D39856ABE0}"/>
    <dgm:cxn modelId="{6C2E0460-EADD-45F6-938C-E3928D4E395D}" srcId="{0E1CB54A-203E-47AB-B89A-C10B7CC2DBD8}" destId="{DBF93C6E-D142-4284-9306-3E34246AD933}" srcOrd="1" destOrd="0" parTransId="{7D9181E1-90C0-4A05-AC1B-83234A4362BD}" sibTransId="{641A46E9-6B32-4112-A4D4-87378860B32A}"/>
    <dgm:cxn modelId="{B62BC542-16E2-44D9-9BBA-824219529417}" type="presOf" srcId="{007B20EF-A44A-450B-BB37-DF70C5D0F390}" destId="{0E55EF60-EB51-43A2-9D15-5F5A3975C088}" srcOrd="0" destOrd="0" presId="urn:microsoft.com/office/officeart/2005/8/layout/orgChart1"/>
    <dgm:cxn modelId="{7A8B7443-07C4-4813-BF97-0D5C68CC2822}" type="presOf" srcId="{AF962068-7CD2-4243-B525-DE90E9A309E6}" destId="{6BDB346F-BFAF-4BA3-9295-C6F9266B68FF}" srcOrd="0" destOrd="0" presId="urn:microsoft.com/office/officeart/2005/8/layout/orgChart1"/>
    <dgm:cxn modelId="{C5E80F64-8EA7-48C6-B486-796C2BCF2E4E}" type="presOf" srcId="{3C8D9D49-F7D4-41EE-8E70-8316C9752516}" destId="{C83AF5B7-82DD-4731-9D2F-7BB3B6B4F10A}" srcOrd="1" destOrd="0" presId="urn:microsoft.com/office/officeart/2005/8/layout/orgChart1"/>
    <dgm:cxn modelId="{6B501D4D-9845-48CC-AED7-150232949EA7}" srcId="{0E1CB54A-203E-47AB-B89A-C10B7CC2DBD8}" destId="{3C8D9D49-F7D4-41EE-8E70-8316C9752516}" srcOrd="4" destOrd="0" parTransId="{C63236CA-97A5-446D-9954-04B6F9004A81}" sibTransId="{4BA24072-2CCE-4B0D-B169-4BB80F69A550}"/>
    <dgm:cxn modelId="{909CB66E-FAF3-4E52-9C8A-6B6313DB8E13}" srcId="{0E1CB54A-203E-47AB-B89A-C10B7CC2DBD8}" destId="{727C2432-A0D9-44E6-A821-0027B1355C69}" srcOrd="0" destOrd="0" parTransId="{4F224E1D-82BD-45F1-988B-A3C0244C3337}" sibTransId="{0D30450E-50E2-4274-8C40-3A774664564C}"/>
    <dgm:cxn modelId="{84B01D75-7AFC-45DB-9F5C-19313194DFA0}" type="presOf" srcId="{0E1CB54A-203E-47AB-B89A-C10B7CC2DBD8}" destId="{C390A509-1B17-469E-AD1D-AC34FA9D22D2}" srcOrd="1" destOrd="0" presId="urn:microsoft.com/office/officeart/2005/8/layout/orgChart1"/>
    <dgm:cxn modelId="{0EC78184-2421-4B3B-944C-0A4205B62B8E}" type="presOf" srcId="{0E1CB54A-203E-47AB-B89A-C10B7CC2DBD8}" destId="{05D221CF-AA93-497C-B42E-AE36F48D2E19}" srcOrd="0" destOrd="0" presId="urn:microsoft.com/office/officeart/2005/8/layout/orgChart1"/>
    <dgm:cxn modelId="{900B1C8B-76EB-485A-BFCF-B2CF7FCF6C53}" type="presOf" srcId="{34D6267D-DE56-4F9A-96D3-DC5F1ADC3134}" destId="{3D42303C-B4E3-4267-9832-6848F7C1ED66}" srcOrd="1" destOrd="0" presId="urn:microsoft.com/office/officeart/2005/8/layout/orgChart1"/>
    <dgm:cxn modelId="{F3BD2E99-54E8-423B-BDEC-C0CEB8905F5A}" type="presOf" srcId="{DBF93C6E-D142-4284-9306-3E34246AD933}" destId="{CED0EF34-9880-47F0-9615-A9C317FD3DC8}" srcOrd="1" destOrd="0" presId="urn:microsoft.com/office/officeart/2005/8/layout/orgChart1"/>
    <dgm:cxn modelId="{3D0630AB-CEDC-4052-ACDD-29585096C9E6}" srcId="{AF962068-7CD2-4243-B525-DE90E9A309E6}" destId="{0E1CB54A-203E-47AB-B89A-C10B7CC2DBD8}" srcOrd="0" destOrd="0" parTransId="{963EA898-F8A5-452F-A12F-03B984C4ADF8}" sibTransId="{AC77EAF2-E8D1-4B4E-BD97-3969D592DAE0}"/>
    <dgm:cxn modelId="{8A2A87C6-6908-4913-B461-1FD1C474F327}" type="presOf" srcId="{4F224E1D-82BD-45F1-988B-A3C0244C3337}" destId="{F72B66B3-5B8A-4FEB-88B3-0F54542A458C}" srcOrd="0" destOrd="0" presId="urn:microsoft.com/office/officeart/2005/8/layout/orgChart1"/>
    <dgm:cxn modelId="{AD498FCA-DA98-470B-8F10-B1BCAEFBAF66}" type="presOf" srcId="{383C9E71-C042-4CF4-AB89-E055C2F28C56}" destId="{893A92A1-5AF4-4044-BCF1-9C233A103AC8}" srcOrd="0" destOrd="0" presId="urn:microsoft.com/office/officeart/2005/8/layout/orgChart1"/>
    <dgm:cxn modelId="{7718E5DD-EECF-4F1C-93B1-B6F974CE7582}" srcId="{0E1CB54A-203E-47AB-B89A-C10B7CC2DBD8}" destId="{D432B1BD-7AAC-45BD-8D2A-B19F050CCB6B}" srcOrd="2" destOrd="0" parTransId="{383C9E71-C042-4CF4-AB89-E055C2F28C56}" sibTransId="{43D88E12-1646-4E3A-A2C9-DC55F3015DA6}"/>
    <dgm:cxn modelId="{6688A9E0-4BF6-441A-9CD9-31CA68BB1C26}" type="presOf" srcId="{DBF93C6E-D142-4284-9306-3E34246AD933}" destId="{660AB77E-4EC0-4836-BCDD-4D232A089BAE}" srcOrd="0" destOrd="0" presId="urn:microsoft.com/office/officeart/2005/8/layout/orgChart1"/>
    <dgm:cxn modelId="{F620DDEF-1F57-4B75-950A-E7D3D95098B9}" type="presOf" srcId="{727C2432-A0D9-44E6-A821-0027B1355C69}" destId="{72E9D7A9-00E6-4C47-82D6-E517412A4B40}" srcOrd="0" destOrd="0" presId="urn:microsoft.com/office/officeart/2005/8/layout/orgChart1"/>
    <dgm:cxn modelId="{451F8E1A-95A9-45AA-BC7A-251100CFF485}" type="presParOf" srcId="{6BDB346F-BFAF-4BA3-9295-C6F9266B68FF}" destId="{A2A12B96-CE1E-4B79-8A17-5BD5B4F7CCFD}" srcOrd="0" destOrd="0" presId="urn:microsoft.com/office/officeart/2005/8/layout/orgChart1"/>
    <dgm:cxn modelId="{A0A92922-149A-4755-B9E0-7443D8CE01C6}" type="presParOf" srcId="{A2A12B96-CE1E-4B79-8A17-5BD5B4F7CCFD}" destId="{D4ECE561-3F98-4B09-815D-D859A718408D}" srcOrd="0" destOrd="0" presId="urn:microsoft.com/office/officeart/2005/8/layout/orgChart1"/>
    <dgm:cxn modelId="{F9A6B3B0-5563-4C95-8038-E1B53840DE5B}" type="presParOf" srcId="{D4ECE561-3F98-4B09-815D-D859A718408D}" destId="{05D221CF-AA93-497C-B42E-AE36F48D2E19}" srcOrd="0" destOrd="0" presId="urn:microsoft.com/office/officeart/2005/8/layout/orgChart1"/>
    <dgm:cxn modelId="{BDEE0E3A-3BFE-456D-AD85-E206A7860704}" type="presParOf" srcId="{D4ECE561-3F98-4B09-815D-D859A718408D}" destId="{C390A509-1B17-469E-AD1D-AC34FA9D22D2}" srcOrd="1" destOrd="0" presId="urn:microsoft.com/office/officeart/2005/8/layout/orgChart1"/>
    <dgm:cxn modelId="{22E5841A-A01A-47B6-8558-A442B58E7B4E}" type="presParOf" srcId="{A2A12B96-CE1E-4B79-8A17-5BD5B4F7CCFD}" destId="{6D7D47B8-66BE-49BD-BDDD-8222A18A67B0}" srcOrd="1" destOrd="0" presId="urn:microsoft.com/office/officeart/2005/8/layout/orgChart1"/>
    <dgm:cxn modelId="{84737BE4-9197-45C9-B6D2-B4126909FCD1}" type="presParOf" srcId="{6D7D47B8-66BE-49BD-BDDD-8222A18A67B0}" destId="{DCF53246-338E-40A1-B16F-31547F2D9AB6}" srcOrd="0" destOrd="0" presId="urn:microsoft.com/office/officeart/2005/8/layout/orgChart1"/>
    <dgm:cxn modelId="{5BA98CE0-352C-4682-B868-9DD181CC27E4}" type="presParOf" srcId="{6D7D47B8-66BE-49BD-BDDD-8222A18A67B0}" destId="{8C347889-2C40-4C79-988F-A2012D05EAC1}" srcOrd="1" destOrd="0" presId="urn:microsoft.com/office/officeart/2005/8/layout/orgChart1"/>
    <dgm:cxn modelId="{1E43BE0A-B20F-43E4-A227-D8DC644FAF37}" type="presParOf" srcId="{8C347889-2C40-4C79-988F-A2012D05EAC1}" destId="{41B63774-7C78-4FD5-BE8E-050E66424DE8}" srcOrd="0" destOrd="0" presId="urn:microsoft.com/office/officeart/2005/8/layout/orgChart1"/>
    <dgm:cxn modelId="{BF3C3CE9-E244-4F4E-B5D9-D23E01A50580}" type="presParOf" srcId="{41B63774-7C78-4FD5-BE8E-050E66424DE8}" destId="{660AB77E-4EC0-4836-BCDD-4D232A089BAE}" srcOrd="0" destOrd="0" presId="urn:microsoft.com/office/officeart/2005/8/layout/orgChart1"/>
    <dgm:cxn modelId="{83627EAA-3901-498E-B25B-7580292044D5}" type="presParOf" srcId="{41B63774-7C78-4FD5-BE8E-050E66424DE8}" destId="{CED0EF34-9880-47F0-9615-A9C317FD3DC8}" srcOrd="1" destOrd="0" presId="urn:microsoft.com/office/officeart/2005/8/layout/orgChart1"/>
    <dgm:cxn modelId="{5EAA43A1-DAC8-4D1C-AD6E-E9E6D8860CB5}" type="presParOf" srcId="{8C347889-2C40-4C79-988F-A2012D05EAC1}" destId="{D50500BC-AF71-492C-ABA7-7E7128E4F0AE}" srcOrd="1" destOrd="0" presId="urn:microsoft.com/office/officeart/2005/8/layout/orgChart1"/>
    <dgm:cxn modelId="{8B18193F-2443-4A5B-84DC-07CC1C8DADAB}" type="presParOf" srcId="{8C347889-2C40-4C79-988F-A2012D05EAC1}" destId="{378B23EE-B3BA-4FC5-989C-FBD631393330}" srcOrd="2" destOrd="0" presId="urn:microsoft.com/office/officeart/2005/8/layout/orgChart1"/>
    <dgm:cxn modelId="{830BEA6C-3298-4B89-BD42-C6E3347BF851}" type="presParOf" srcId="{6D7D47B8-66BE-49BD-BDDD-8222A18A67B0}" destId="{893A92A1-5AF4-4044-BCF1-9C233A103AC8}" srcOrd="2" destOrd="0" presId="urn:microsoft.com/office/officeart/2005/8/layout/orgChart1"/>
    <dgm:cxn modelId="{DAC135C7-9202-4F96-8905-831F70CC7C70}" type="presParOf" srcId="{6D7D47B8-66BE-49BD-BDDD-8222A18A67B0}" destId="{64E9FECD-8FCA-4B4A-B220-99F8626F774A}" srcOrd="3" destOrd="0" presId="urn:microsoft.com/office/officeart/2005/8/layout/orgChart1"/>
    <dgm:cxn modelId="{27F6D4D0-8ED6-4ABF-AF38-90D074CBBE30}" type="presParOf" srcId="{64E9FECD-8FCA-4B4A-B220-99F8626F774A}" destId="{5E644A51-EC97-4070-A4F7-C18E9E5FD71D}" srcOrd="0" destOrd="0" presId="urn:microsoft.com/office/officeart/2005/8/layout/orgChart1"/>
    <dgm:cxn modelId="{E5C62584-902E-4477-B3CB-EACA68C84114}" type="presParOf" srcId="{5E644A51-EC97-4070-A4F7-C18E9E5FD71D}" destId="{7C0D5B61-ACF2-472C-9912-E9BEAF540A25}" srcOrd="0" destOrd="0" presId="urn:microsoft.com/office/officeart/2005/8/layout/orgChart1"/>
    <dgm:cxn modelId="{AEED9444-F593-4B10-B6A4-3D0ECDECB5AF}" type="presParOf" srcId="{5E644A51-EC97-4070-A4F7-C18E9E5FD71D}" destId="{E1AACBF4-FAD2-4FC8-BE59-9232BBDFCDE6}" srcOrd="1" destOrd="0" presId="urn:microsoft.com/office/officeart/2005/8/layout/orgChart1"/>
    <dgm:cxn modelId="{2B140892-20BD-430C-B17C-0918AF237E3B}" type="presParOf" srcId="{64E9FECD-8FCA-4B4A-B220-99F8626F774A}" destId="{3766659F-2476-41C6-B9AE-D329F824AB88}" srcOrd="1" destOrd="0" presId="urn:microsoft.com/office/officeart/2005/8/layout/orgChart1"/>
    <dgm:cxn modelId="{3DC8B5AE-4C7F-4E58-9995-0704C4B7EABC}" type="presParOf" srcId="{64E9FECD-8FCA-4B4A-B220-99F8626F774A}" destId="{331178CE-DD89-4213-BC71-35F328283C48}" srcOrd="2" destOrd="0" presId="urn:microsoft.com/office/officeart/2005/8/layout/orgChart1"/>
    <dgm:cxn modelId="{0A275907-6149-4C74-B544-F80690EA8D6F}" type="presParOf" srcId="{6D7D47B8-66BE-49BD-BDDD-8222A18A67B0}" destId="{0E55EF60-EB51-43A2-9D15-5F5A3975C088}" srcOrd="4" destOrd="0" presId="urn:microsoft.com/office/officeart/2005/8/layout/orgChart1"/>
    <dgm:cxn modelId="{52108751-977A-48F4-B2EC-284614CAD2A9}" type="presParOf" srcId="{6D7D47B8-66BE-49BD-BDDD-8222A18A67B0}" destId="{F4323C88-033A-4F59-ADF7-948254AA982B}" srcOrd="5" destOrd="0" presId="urn:microsoft.com/office/officeart/2005/8/layout/orgChart1"/>
    <dgm:cxn modelId="{FB1C4E14-16AC-43B2-9DCE-72A319DBE528}" type="presParOf" srcId="{F4323C88-033A-4F59-ADF7-948254AA982B}" destId="{16886276-E0AB-4B00-94B5-FB10A4B18AC0}" srcOrd="0" destOrd="0" presId="urn:microsoft.com/office/officeart/2005/8/layout/orgChart1"/>
    <dgm:cxn modelId="{86247D26-685B-48E1-A103-9C0E97747171}" type="presParOf" srcId="{16886276-E0AB-4B00-94B5-FB10A4B18AC0}" destId="{2A39D9F7-3DD6-4B6B-BBF3-3609CC6C01C1}" srcOrd="0" destOrd="0" presId="urn:microsoft.com/office/officeart/2005/8/layout/orgChart1"/>
    <dgm:cxn modelId="{7473F91F-F50B-401B-8E0E-18BC4B4E68DE}" type="presParOf" srcId="{16886276-E0AB-4B00-94B5-FB10A4B18AC0}" destId="{3D42303C-B4E3-4267-9832-6848F7C1ED66}" srcOrd="1" destOrd="0" presId="urn:microsoft.com/office/officeart/2005/8/layout/orgChart1"/>
    <dgm:cxn modelId="{2C0439FD-19EC-4DD2-A4DB-383057790148}" type="presParOf" srcId="{F4323C88-033A-4F59-ADF7-948254AA982B}" destId="{E111FCE0-3C28-4A38-9334-478C621DA225}" srcOrd="1" destOrd="0" presId="urn:microsoft.com/office/officeart/2005/8/layout/orgChart1"/>
    <dgm:cxn modelId="{40FE7EA7-4919-45C7-BF0C-78C5671A79F6}" type="presParOf" srcId="{F4323C88-033A-4F59-ADF7-948254AA982B}" destId="{DA77F787-3AD5-465E-B703-EE7EF3567131}" srcOrd="2" destOrd="0" presId="urn:microsoft.com/office/officeart/2005/8/layout/orgChart1"/>
    <dgm:cxn modelId="{05A643CE-3D60-4715-83B5-DB81CE4225F9}" type="presParOf" srcId="{6D7D47B8-66BE-49BD-BDDD-8222A18A67B0}" destId="{A126E15A-BC83-4394-BD81-5E8B24B1C325}" srcOrd="6" destOrd="0" presId="urn:microsoft.com/office/officeart/2005/8/layout/orgChart1"/>
    <dgm:cxn modelId="{52E8E579-ACEA-4D78-B88F-D110C6E02E56}" type="presParOf" srcId="{6D7D47B8-66BE-49BD-BDDD-8222A18A67B0}" destId="{FA2BF444-92EA-400A-9296-A27D238B397B}" srcOrd="7" destOrd="0" presId="urn:microsoft.com/office/officeart/2005/8/layout/orgChart1"/>
    <dgm:cxn modelId="{68DF1ACD-FB6F-494A-958D-1E79C65905F4}" type="presParOf" srcId="{FA2BF444-92EA-400A-9296-A27D238B397B}" destId="{B3D5AF64-26A7-4159-AB8A-FE97B76532A1}" srcOrd="0" destOrd="0" presId="urn:microsoft.com/office/officeart/2005/8/layout/orgChart1"/>
    <dgm:cxn modelId="{6A5C15B8-ACFF-4E8D-B2EE-31512D934E56}" type="presParOf" srcId="{B3D5AF64-26A7-4159-AB8A-FE97B76532A1}" destId="{D9BD69B6-D086-4679-9C2E-633CA18368E0}" srcOrd="0" destOrd="0" presId="urn:microsoft.com/office/officeart/2005/8/layout/orgChart1"/>
    <dgm:cxn modelId="{C407B0F2-FC42-4B6A-A44A-9984A3F263A7}" type="presParOf" srcId="{B3D5AF64-26A7-4159-AB8A-FE97B76532A1}" destId="{C83AF5B7-82DD-4731-9D2F-7BB3B6B4F10A}" srcOrd="1" destOrd="0" presId="urn:microsoft.com/office/officeart/2005/8/layout/orgChart1"/>
    <dgm:cxn modelId="{3D76BD01-AFDD-4473-B831-B7AFB5A7C9BD}" type="presParOf" srcId="{FA2BF444-92EA-400A-9296-A27D238B397B}" destId="{7700D61A-16FE-4CAB-92B7-18BAB433DEA7}" srcOrd="1" destOrd="0" presId="urn:microsoft.com/office/officeart/2005/8/layout/orgChart1"/>
    <dgm:cxn modelId="{498B946D-3E58-4B6F-A98B-5B55FB6D4032}" type="presParOf" srcId="{FA2BF444-92EA-400A-9296-A27D238B397B}" destId="{86520377-1D5D-408B-9B2A-2CF3EC6E3BF9}" srcOrd="2" destOrd="0" presId="urn:microsoft.com/office/officeart/2005/8/layout/orgChart1"/>
    <dgm:cxn modelId="{F43DFAC6-10B3-4326-BA2D-70775E6BA5E1}" type="presParOf" srcId="{A2A12B96-CE1E-4B79-8A17-5BD5B4F7CCFD}" destId="{1454EFB4-1A84-4699-97AE-D6DA701DF73E}" srcOrd="2" destOrd="0" presId="urn:microsoft.com/office/officeart/2005/8/layout/orgChart1"/>
    <dgm:cxn modelId="{2EB72590-65F5-4D4D-9097-D923D96BE304}" type="presParOf" srcId="{1454EFB4-1A84-4699-97AE-D6DA701DF73E}" destId="{F72B66B3-5B8A-4FEB-88B3-0F54542A458C}" srcOrd="0" destOrd="0" presId="urn:microsoft.com/office/officeart/2005/8/layout/orgChart1"/>
    <dgm:cxn modelId="{18A9B66C-3F99-4C54-B78C-2C058F4812CB}" type="presParOf" srcId="{1454EFB4-1A84-4699-97AE-D6DA701DF73E}" destId="{CC5C815A-A8A2-424E-80C0-3858D1E1D1C0}" srcOrd="1" destOrd="0" presId="urn:microsoft.com/office/officeart/2005/8/layout/orgChart1"/>
    <dgm:cxn modelId="{290B9E5D-6944-4788-BDE0-5F42FB3057E9}" type="presParOf" srcId="{CC5C815A-A8A2-424E-80C0-3858D1E1D1C0}" destId="{CAE585E1-157E-410D-930D-4AA4FF605843}" srcOrd="0" destOrd="0" presId="urn:microsoft.com/office/officeart/2005/8/layout/orgChart1"/>
    <dgm:cxn modelId="{682FEE6D-ECB1-4D58-B622-DA2BA4F77AF2}" type="presParOf" srcId="{CAE585E1-157E-410D-930D-4AA4FF605843}" destId="{72E9D7A9-00E6-4C47-82D6-E517412A4B40}" srcOrd="0" destOrd="0" presId="urn:microsoft.com/office/officeart/2005/8/layout/orgChart1"/>
    <dgm:cxn modelId="{D154D7D4-F425-411B-8360-DE18FFF546BB}" type="presParOf" srcId="{CAE585E1-157E-410D-930D-4AA4FF605843}" destId="{406635B8-6F84-4880-97B0-5836B9D1F76E}" srcOrd="1" destOrd="0" presId="urn:microsoft.com/office/officeart/2005/8/layout/orgChart1"/>
    <dgm:cxn modelId="{5AC8C9DE-AA79-4DBE-82BD-28F508853061}" type="presParOf" srcId="{CC5C815A-A8A2-424E-80C0-3858D1E1D1C0}" destId="{A4631C52-EE1C-493B-A73F-9C51851F2BC3}" srcOrd="1" destOrd="0" presId="urn:microsoft.com/office/officeart/2005/8/layout/orgChart1"/>
    <dgm:cxn modelId="{50EED726-F042-41DA-8076-89C1640506E5}" type="presParOf" srcId="{CC5C815A-A8A2-424E-80C0-3858D1E1D1C0}" destId="{3C4063E7-F59C-4204-927B-9F1D5C97B5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B66B3-5B8A-4FEB-88B3-0F54542A458C}">
      <dsp:nvSpPr>
        <dsp:cNvPr id="0" name=""/>
        <dsp:cNvSpPr/>
      </dsp:nvSpPr>
      <dsp:spPr>
        <a:xfrm>
          <a:off x="5019908" y="1133479"/>
          <a:ext cx="237891" cy="1042189"/>
        </a:xfrm>
        <a:custGeom>
          <a:avLst/>
          <a:gdLst/>
          <a:ahLst/>
          <a:cxnLst/>
          <a:rect l="0" t="0" r="0" b="0"/>
          <a:pathLst>
            <a:path>
              <a:moveTo>
                <a:pt x="237891" y="0"/>
              </a:moveTo>
              <a:lnTo>
                <a:pt x="237891" y="1042189"/>
              </a:lnTo>
              <a:lnTo>
                <a:pt x="0" y="1042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26E15A-BC83-4394-BD81-5E8B24B1C325}">
      <dsp:nvSpPr>
        <dsp:cNvPr id="0" name=""/>
        <dsp:cNvSpPr/>
      </dsp:nvSpPr>
      <dsp:spPr>
        <a:xfrm>
          <a:off x="5257800" y="1133479"/>
          <a:ext cx="4112116" cy="2084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6487"/>
              </a:lnTo>
              <a:lnTo>
                <a:pt x="4112116" y="1846487"/>
              </a:lnTo>
              <a:lnTo>
                <a:pt x="4112116" y="20843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55EF60-EB51-43A2-9D15-5F5A3975C088}">
      <dsp:nvSpPr>
        <dsp:cNvPr id="0" name=""/>
        <dsp:cNvSpPr/>
      </dsp:nvSpPr>
      <dsp:spPr>
        <a:xfrm>
          <a:off x="5257800" y="1133479"/>
          <a:ext cx="1370705" cy="2084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6487"/>
              </a:lnTo>
              <a:lnTo>
                <a:pt x="1370705" y="1846487"/>
              </a:lnTo>
              <a:lnTo>
                <a:pt x="1370705" y="20843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3A92A1-5AF4-4044-BCF1-9C233A103AC8}">
      <dsp:nvSpPr>
        <dsp:cNvPr id="0" name=""/>
        <dsp:cNvSpPr/>
      </dsp:nvSpPr>
      <dsp:spPr>
        <a:xfrm>
          <a:off x="3887094" y="1133479"/>
          <a:ext cx="1370705" cy="2084378"/>
        </a:xfrm>
        <a:custGeom>
          <a:avLst/>
          <a:gdLst/>
          <a:ahLst/>
          <a:cxnLst/>
          <a:rect l="0" t="0" r="0" b="0"/>
          <a:pathLst>
            <a:path>
              <a:moveTo>
                <a:pt x="1370705" y="0"/>
              </a:moveTo>
              <a:lnTo>
                <a:pt x="1370705" y="1846487"/>
              </a:lnTo>
              <a:lnTo>
                <a:pt x="0" y="1846487"/>
              </a:lnTo>
              <a:lnTo>
                <a:pt x="0" y="20843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F53246-338E-40A1-B16F-31547F2D9AB6}">
      <dsp:nvSpPr>
        <dsp:cNvPr id="0" name=""/>
        <dsp:cNvSpPr/>
      </dsp:nvSpPr>
      <dsp:spPr>
        <a:xfrm>
          <a:off x="1145683" y="1133479"/>
          <a:ext cx="4112116" cy="2084378"/>
        </a:xfrm>
        <a:custGeom>
          <a:avLst/>
          <a:gdLst/>
          <a:ahLst/>
          <a:cxnLst/>
          <a:rect l="0" t="0" r="0" b="0"/>
          <a:pathLst>
            <a:path>
              <a:moveTo>
                <a:pt x="4112116" y="0"/>
              </a:moveTo>
              <a:lnTo>
                <a:pt x="4112116" y="1846487"/>
              </a:lnTo>
              <a:lnTo>
                <a:pt x="0" y="1846487"/>
              </a:lnTo>
              <a:lnTo>
                <a:pt x="0" y="20843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221CF-AA93-497C-B42E-AE36F48D2E19}">
      <dsp:nvSpPr>
        <dsp:cNvPr id="0" name=""/>
        <dsp:cNvSpPr/>
      </dsp:nvSpPr>
      <dsp:spPr>
        <a:xfrm>
          <a:off x="4124985" y="665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SWG-ARD</a:t>
          </a:r>
        </a:p>
      </dsp:txBody>
      <dsp:txXfrm>
        <a:off x="4124985" y="665"/>
        <a:ext cx="2265629" cy="1132814"/>
      </dsp:txXfrm>
    </dsp:sp>
    <dsp:sp modelId="{660AB77E-4EC0-4836-BCDD-4D232A089BAE}">
      <dsp:nvSpPr>
        <dsp:cNvPr id="0" name=""/>
        <dsp:cNvSpPr/>
      </dsp:nvSpPr>
      <dsp:spPr>
        <a:xfrm>
          <a:off x="12868" y="3217858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SSWG-</a:t>
          </a:r>
          <a:br>
            <a:rPr lang="en-US" sz="3800" kern="1200" dirty="0"/>
          </a:br>
          <a:r>
            <a:rPr lang="en-US" sz="3800" kern="1200" dirty="0"/>
            <a:t>FAB</a:t>
          </a:r>
        </a:p>
      </dsp:txBody>
      <dsp:txXfrm>
        <a:off x="12868" y="3217858"/>
        <a:ext cx="2265629" cy="1132814"/>
      </dsp:txXfrm>
    </dsp:sp>
    <dsp:sp modelId="{7C0D5B61-ACF2-472C-9912-E9BEAF540A25}">
      <dsp:nvSpPr>
        <dsp:cNvPr id="0" name=""/>
        <dsp:cNvSpPr/>
      </dsp:nvSpPr>
      <dsp:spPr>
        <a:xfrm>
          <a:off x="2754279" y="3217858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SSWG-FORESTRY</a:t>
          </a:r>
        </a:p>
      </dsp:txBody>
      <dsp:txXfrm>
        <a:off x="2754279" y="3217858"/>
        <a:ext cx="2265629" cy="1132814"/>
      </dsp:txXfrm>
    </dsp:sp>
    <dsp:sp modelId="{2A39D9F7-3DD6-4B6B-BBF3-3609CC6C01C1}">
      <dsp:nvSpPr>
        <dsp:cNvPr id="0" name=""/>
        <dsp:cNvSpPr/>
      </dsp:nvSpPr>
      <dsp:spPr>
        <a:xfrm>
          <a:off x="5495691" y="3217858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SSWG-</a:t>
          </a:r>
          <a:br>
            <a:rPr lang="en-US" sz="3800" kern="1200" dirty="0"/>
          </a:br>
          <a:r>
            <a:rPr lang="en-US" sz="3800" kern="1200" dirty="0"/>
            <a:t>ABD</a:t>
          </a:r>
        </a:p>
      </dsp:txBody>
      <dsp:txXfrm>
        <a:off x="5495691" y="3217858"/>
        <a:ext cx="2265629" cy="1132814"/>
      </dsp:txXfrm>
    </dsp:sp>
    <dsp:sp modelId="{D9BD69B6-D086-4679-9C2E-633CA18368E0}">
      <dsp:nvSpPr>
        <dsp:cNvPr id="0" name=""/>
        <dsp:cNvSpPr/>
      </dsp:nvSpPr>
      <dsp:spPr>
        <a:xfrm>
          <a:off x="8237102" y="3217858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SSWG-</a:t>
          </a:r>
          <a:br>
            <a:rPr lang="en-US" sz="3800" kern="1200" dirty="0"/>
          </a:br>
          <a:r>
            <a:rPr lang="en-US" sz="3800" kern="1200" dirty="0"/>
            <a:t>RD</a:t>
          </a:r>
        </a:p>
      </dsp:txBody>
      <dsp:txXfrm>
        <a:off x="8237102" y="3217858"/>
        <a:ext cx="2265629" cy="1132814"/>
      </dsp:txXfrm>
    </dsp:sp>
    <dsp:sp modelId="{72E9D7A9-00E6-4C47-82D6-E517412A4B40}">
      <dsp:nvSpPr>
        <dsp:cNvPr id="0" name=""/>
        <dsp:cNvSpPr/>
      </dsp:nvSpPr>
      <dsp:spPr>
        <a:xfrm>
          <a:off x="3281106" y="1609261"/>
          <a:ext cx="1738802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Core Working Group</a:t>
          </a:r>
        </a:p>
      </dsp:txBody>
      <dsp:txXfrm>
        <a:off x="3281106" y="1609261"/>
        <a:ext cx="1738802" cy="1132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F555B-F2AF-4A3A-8846-EBB73BE0366C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674C9-8FD7-44C3-8687-FE0B456A0B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86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863A4-BA92-469C-84F5-7C8DC6759440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06C7B-A183-45F9-8ABD-EF1EF459B4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BC8EF-1256-48CC-A0AE-64183E32105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21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Available as a hand-out is a more detailed structure along with a brief purpose statement for each of the SSWGs.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2C258-9F1D-4B85-ACDB-348C387916F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1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1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8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8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5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7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1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0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57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9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AA10D-5487-4A48-9CE5-FE2BF9FA7E72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24548-60F6-4C1C-B3A1-01C42B9359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0BzTaYIoitEIHdWtBdzg1UFhtZ2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2" t="8923" r="46811" b="80205"/>
          <a:stretch/>
        </p:blipFill>
        <p:spPr bwMode="auto">
          <a:xfrm>
            <a:off x="1752600" y="228600"/>
            <a:ext cx="8610600" cy="139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52600" y="1600200"/>
            <a:ext cx="8735888" cy="449309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SWG-ARD Meeting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27</a:t>
            </a:r>
            <a:r>
              <a:rPr lang="en-US" b="1" baseline="30000" dirty="0"/>
              <a:t>th</a:t>
            </a:r>
            <a:r>
              <a:rPr lang="en-US" b="1" dirty="0"/>
              <a:t> September 2017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Secretariat’s Presentation</a:t>
            </a:r>
          </a:p>
          <a:p>
            <a:pPr marL="0" indent="0" algn="ctr">
              <a:buNone/>
            </a:pPr>
            <a:r>
              <a:rPr lang="fr-FR" b="1" dirty="0"/>
              <a:t>----------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Mr. </a:t>
            </a:r>
            <a:r>
              <a:rPr lang="en-US" b="1" dirty="0" err="1"/>
              <a:t>Savanh</a:t>
            </a:r>
            <a:r>
              <a:rPr lang="en-US" b="1" dirty="0"/>
              <a:t> </a:t>
            </a:r>
            <a:r>
              <a:rPr lang="en-US" b="1" dirty="0" err="1"/>
              <a:t>Hanephom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Deputy Director General</a:t>
            </a:r>
          </a:p>
          <a:p>
            <a:pPr marL="0" indent="0" algn="ctr">
              <a:buNone/>
            </a:pPr>
            <a:r>
              <a:rPr lang="en-US" b="1" dirty="0"/>
              <a:t>Department of Planning and Finance (</a:t>
            </a:r>
            <a:r>
              <a:rPr lang="en-US" b="1" dirty="0" err="1"/>
              <a:t>DoPF</a:t>
            </a:r>
            <a:r>
              <a:rPr lang="en-US" b="1" dirty="0"/>
              <a:t>)</a:t>
            </a:r>
          </a:p>
          <a:p>
            <a:pPr marL="0" indent="0" algn="ctr">
              <a:buNone/>
            </a:pPr>
            <a:r>
              <a:rPr lang="en-US" b="1" dirty="0"/>
              <a:t>Ministry of Agriculture and Forestry</a:t>
            </a:r>
          </a:p>
        </p:txBody>
      </p:sp>
    </p:spTree>
    <p:extLst>
      <p:ext uri="{BB962C8B-B14F-4D97-AF65-F5344CB8AC3E}">
        <p14:creationId xmlns:p14="http://schemas.microsoft.com/office/powerpoint/2010/main" val="407385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Terms of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SWG-ARD</a:t>
            </a:r>
          </a:p>
          <a:p>
            <a:pPr lvl="1"/>
            <a:r>
              <a:rPr lang="en-US" dirty="0"/>
              <a:t>Updated to reflect recent structural and situational developments</a:t>
            </a:r>
          </a:p>
          <a:p>
            <a:pPr lvl="1"/>
            <a:r>
              <a:rPr lang="en-US" dirty="0"/>
              <a:t>Retains the original objectives updated to include the SDGs</a:t>
            </a:r>
          </a:p>
          <a:p>
            <a:pPr lvl="1"/>
            <a:r>
              <a:rPr lang="en-US" dirty="0"/>
              <a:t>Reflects the revised structure</a:t>
            </a:r>
          </a:p>
          <a:p>
            <a:pPr lvl="1"/>
            <a:r>
              <a:rPr lang="en-US" dirty="0"/>
              <a:t>Recognizes the current Chair and Co-chairs</a:t>
            </a:r>
          </a:p>
          <a:p>
            <a:pPr lvl="1"/>
            <a:r>
              <a:rPr lang="en-US" dirty="0"/>
              <a:t>Available in hard-copy or soft-copy for review</a:t>
            </a:r>
          </a:p>
          <a:p>
            <a:pPr lvl="1"/>
            <a:r>
              <a:rPr lang="en-US" dirty="0"/>
              <a:t>Written comments welcome via e-mail to the secretariat within one week (by 4</a:t>
            </a:r>
            <a:r>
              <a:rPr lang="en-US" baseline="30000" dirty="0"/>
              <a:t>th</a:t>
            </a:r>
            <a:r>
              <a:rPr lang="en-US" dirty="0"/>
              <a:t> October) at which time the draft will be considered accepted and submitted along with the annual report to MPI.</a:t>
            </a:r>
          </a:p>
          <a:p>
            <a:r>
              <a:rPr lang="en-US" dirty="0"/>
              <a:t>SSWGs: each of the four SSWGs now has an approved TOR.</a:t>
            </a:r>
          </a:p>
        </p:txBody>
      </p:sp>
    </p:spTree>
    <p:extLst>
      <p:ext uri="{BB962C8B-B14F-4D97-AF65-F5344CB8AC3E}">
        <p14:creationId xmlns:p14="http://schemas.microsoft.com/office/powerpoint/2010/main" val="1388850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SWG-ARD Structure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2886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399937" y="4000019"/>
            <a:ext cx="1588168" cy="646331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Policy Think Tank</a:t>
            </a:r>
          </a:p>
        </p:txBody>
      </p:sp>
      <p:cxnSp>
        <p:nvCxnSpPr>
          <p:cNvPr id="6" name="Straight Connector 5"/>
          <p:cNvCxnSpPr>
            <a:stCxn id="3" idx="1"/>
          </p:cNvCxnSpPr>
          <p:nvPr/>
        </p:nvCxnSpPr>
        <p:spPr>
          <a:xfrm flipH="1" flipV="1">
            <a:off x="6096000" y="4323183"/>
            <a:ext cx="1303937" cy="2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634967" y="4000018"/>
            <a:ext cx="1675278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Ad-hoc Working Groups</a:t>
            </a:r>
          </a:p>
        </p:txBody>
      </p:sp>
      <p:cxnSp>
        <p:nvCxnSpPr>
          <p:cNvPr id="11" name="Straight Connector 10"/>
          <p:cNvCxnSpPr>
            <a:stCxn id="7" idx="1"/>
            <a:endCxn id="3" idx="3"/>
          </p:cNvCxnSpPr>
          <p:nvPr/>
        </p:nvCxnSpPr>
        <p:spPr>
          <a:xfrm flipH="1">
            <a:off x="8988105" y="4323184"/>
            <a:ext cx="646862" cy="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82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78839" y="908050"/>
            <a:ext cx="10838577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711200" indent="-711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1168400" indent="-711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625600" indent="-711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2082800" indent="-711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540000" indent="-7112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997200" indent="-7112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3454400" indent="-7112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911600" indent="-7112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4368800" indent="-7112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indent="0" algn="just">
              <a:spcBef>
                <a:spcPct val="50000"/>
              </a:spcBef>
              <a:defRPr/>
            </a:pPr>
            <a:r>
              <a:rPr lang="en-US" altLang="en-US" sz="2000" i="1" dirty="0"/>
              <a:t>F</a:t>
            </a:r>
            <a:r>
              <a:rPr lang="en-US" sz="2000" i="1" dirty="0"/>
              <a:t>rom the End of July and the 1</a:t>
            </a:r>
            <a:r>
              <a:rPr lang="en-US" sz="2000" i="1" baseline="30000" dirty="0"/>
              <a:t>st</a:t>
            </a:r>
            <a:r>
              <a:rPr lang="en-US" sz="2000" i="1" dirty="0"/>
              <a:t> Week of August Typhoon SONCA swept through the country effecting agriculture and forestry: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Crops are worst affected by the floods, mainly lowland and upland rice </a:t>
            </a:r>
            <a:r>
              <a:rPr lang="en-US" sz="1800" i="1" dirty="0"/>
              <a:t>affected</a:t>
            </a:r>
            <a:r>
              <a:rPr lang="en-US" sz="1800" dirty="0"/>
              <a:t> 42,773 ha,</a:t>
            </a:r>
            <a:br>
              <a:rPr lang="en-US" sz="1800" dirty="0"/>
            </a:br>
            <a:r>
              <a:rPr lang="en-US" sz="1800" i="1" dirty="0"/>
              <a:t>damaged </a:t>
            </a:r>
            <a:r>
              <a:rPr lang="en-US" sz="1800" dirty="0"/>
              <a:t>only 21,788 ha in 11 provinces: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Northern provinces: 445 ha (</a:t>
            </a:r>
            <a:r>
              <a:rPr lang="en-US" sz="1600" dirty="0" err="1"/>
              <a:t>Oudomxay</a:t>
            </a:r>
            <a:r>
              <a:rPr lang="en-US" sz="1600" dirty="0"/>
              <a:t>, </a:t>
            </a:r>
            <a:r>
              <a:rPr lang="en-US" sz="1600" dirty="0" err="1"/>
              <a:t>Luangprabang</a:t>
            </a:r>
            <a:r>
              <a:rPr lang="en-US" sz="1600" dirty="0"/>
              <a:t>, </a:t>
            </a:r>
            <a:r>
              <a:rPr lang="en-US" sz="1600" dirty="0" err="1"/>
              <a:t>Xayabury</a:t>
            </a:r>
            <a:r>
              <a:rPr lang="en-US" sz="1600" dirty="0"/>
              <a:t> and </a:t>
            </a:r>
            <a:r>
              <a:rPr lang="en-US" sz="1600" dirty="0" err="1"/>
              <a:t>Huaphanh</a:t>
            </a:r>
            <a:r>
              <a:rPr lang="en-US" sz="1600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Central provinces: 11,787 ha (</a:t>
            </a:r>
            <a:r>
              <a:rPr lang="en-US" sz="1600" dirty="0" err="1"/>
              <a:t>Borkhamxay</a:t>
            </a:r>
            <a:r>
              <a:rPr lang="en-US" sz="1600" dirty="0"/>
              <a:t>, </a:t>
            </a:r>
            <a:r>
              <a:rPr lang="en-US" sz="1600" dirty="0" err="1"/>
              <a:t>Khamuane</a:t>
            </a:r>
            <a:r>
              <a:rPr lang="en-US" sz="1600" dirty="0"/>
              <a:t> and </a:t>
            </a:r>
            <a:r>
              <a:rPr lang="en-US" sz="1600" dirty="0" err="1"/>
              <a:t>Savannakhet</a:t>
            </a:r>
            <a:r>
              <a:rPr lang="en-US" sz="1600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Southern provinces 9,556 ha (</a:t>
            </a:r>
            <a:r>
              <a:rPr lang="en-US" sz="1600" dirty="0" err="1"/>
              <a:t>Champasack</a:t>
            </a:r>
            <a:r>
              <a:rPr lang="en-US" sz="1600" dirty="0"/>
              <a:t>, </a:t>
            </a:r>
            <a:r>
              <a:rPr lang="en-US" sz="1600" dirty="0" err="1"/>
              <a:t>Saravane</a:t>
            </a:r>
            <a:r>
              <a:rPr lang="en-US" sz="1600" dirty="0"/>
              <a:t>, </a:t>
            </a:r>
            <a:r>
              <a:rPr lang="en-US" sz="1600" dirty="0" err="1"/>
              <a:t>Sekong</a:t>
            </a:r>
            <a:r>
              <a:rPr lang="en-US" sz="1600" dirty="0"/>
              <a:t> and </a:t>
            </a:r>
            <a:r>
              <a:rPr lang="en-US" sz="1600" dirty="0" err="1"/>
              <a:t>Attapeu</a:t>
            </a:r>
            <a:r>
              <a:rPr lang="en-US" sz="1600" dirty="0"/>
              <a:t>).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Irrigation channels have been damaged with many of the schemes in need of reconstruction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Northern provinces: part of Lao PDR 37 schemes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Central 14 schemes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Southern 32 schemes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Total = 83 schemes</a:t>
            </a:r>
            <a:endParaRPr lang="en-US" sz="18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Some large animals, such as cattle, buffaloes, pigs and many chickens and ducks were lost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1800" dirty="0"/>
              <a:t>Some damages were reported in fish ponds, and fish and fingerlings were lost in three Southern provinces (</a:t>
            </a:r>
            <a:r>
              <a:rPr lang="en-GB" sz="1800" dirty="0" err="1"/>
              <a:t>Champasack</a:t>
            </a:r>
            <a:r>
              <a:rPr lang="en-GB" sz="1800" dirty="0"/>
              <a:t>, </a:t>
            </a:r>
            <a:r>
              <a:rPr lang="en-GB" sz="1800" dirty="0" err="1"/>
              <a:t>Saravane</a:t>
            </a:r>
            <a:r>
              <a:rPr lang="en-GB" sz="1800" dirty="0"/>
              <a:t> and </a:t>
            </a:r>
            <a:r>
              <a:rPr lang="en-GB" sz="1800" dirty="0" err="1"/>
              <a:t>Attapeu</a:t>
            </a:r>
            <a:r>
              <a:rPr lang="en-GB" sz="1800" dirty="0"/>
              <a:t>).</a:t>
            </a:r>
          </a:p>
          <a:p>
            <a:pPr marL="0" indent="0">
              <a:spcBef>
                <a:spcPts val="600"/>
              </a:spcBef>
              <a:defRPr/>
            </a:pPr>
            <a:endParaRPr lang="en-GB" sz="1800" u="sng" dirty="0"/>
          </a:p>
          <a:p>
            <a:pPr marL="0" indent="0">
              <a:spcBef>
                <a:spcPts val="600"/>
              </a:spcBef>
              <a:defRPr/>
            </a:pPr>
            <a:r>
              <a:rPr lang="en-GB" sz="1400" i="1" dirty="0"/>
              <a:t>Note: Preliminary Report of the Provinces; available figures are included.</a:t>
            </a:r>
            <a:endParaRPr lang="en-GB" sz="1800" i="1" dirty="0"/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2000" dirty="0"/>
          </a:p>
        </p:txBody>
      </p: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1765301" y="104776"/>
            <a:ext cx="86518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Angsana New" pitchFamily="18" charset="-120"/>
                <a:cs typeface="Angsana New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Saysettha Unicode" pitchFamily="34" charset="-34"/>
              </a:rPr>
              <a:t>Impact from Typhoon SONCA’s</a:t>
            </a:r>
            <a:endParaRPr lang="th-TH" altLang="en-US" sz="3600" b="1">
              <a:solidFill>
                <a:srgbClr val="00B050"/>
              </a:solidFill>
              <a:latin typeface="Times New Roman" panose="02020603050405020304" pitchFamily="18" charset="0"/>
              <a:cs typeface="Saysettha Unicode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467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333291"/>
            <a:ext cx="7710577" cy="687298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+mn-lt"/>
              </a:rPr>
              <a:t>Creation of Regional Network on Management of Yellow-</a:t>
            </a:r>
            <a:r>
              <a:rPr lang="en-US" sz="2800" b="1" dirty="0" err="1">
                <a:latin typeface="+mn-lt"/>
              </a:rPr>
              <a:t>spined</a:t>
            </a:r>
            <a:r>
              <a:rPr lang="en-US" sz="2800" b="1" dirty="0">
                <a:latin typeface="+mn-lt"/>
              </a:rPr>
              <a:t> Bamboo Locust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28397"/>
            <a:ext cx="10515600" cy="3341598"/>
          </a:xfrm>
        </p:spPr>
        <p:txBody>
          <a:bodyPr>
            <a:normAutofit/>
          </a:bodyPr>
          <a:lstStyle/>
          <a:p>
            <a:r>
              <a:rPr lang="en-US" sz="2400" dirty="0"/>
              <a:t>Inception Workshop of FAO Regional TCP Project, 18</a:t>
            </a:r>
            <a:r>
              <a:rPr lang="en-US" sz="2400" baseline="30000" dirty="0"/>
              <a:t>th</a:t>
            </a:r>
            <a:r>
              <a:rPr lang="en-US" sz="2400" dirty="0"/>
              <a:t> September, Luang </a:t>
            </a:r>
            <a:r>
              <a:rPr lang="en-US" sz="2400" dirty="0" err="1"/>
              <a:t>Prabang</a:t>
            </a:r>
            <a:endParaRPr lang="en-US" sz="2400" dirty="0"/>
          </a:p>
          <a:p>
            <a:r>
              <a:rPr lang="en-US" sz="2400" dirty="0"/>
              <a:t>Regional information network comprising Lao PDR and Vietnam, with support from China and Thailand</a:t>
            </a:r>
          </a:p>
          <a:p>
            <a:r>
              <a:rPr lang="en-US" sz="2400" dirty="0"/>
              <a:t>2017:  Development of surveillance network in affected districts (23 in Lao PDR and 25 in Vietnam) to monitor egg-laying</a:t>
            </a:r>
          </a:p>
          <a:p>
            <a:r>
              <a:rPr lang="en-US" sz="2400" dirty="0"/>
              <a:t>2018:  Training on use of biological pesticides – biocontrol agents</a:t>
            </a:r>
          </a:p>
          <a:p>
            <a:r>
              <a:rPr lang="en-US" sz="2400" dirty="0"/>
              <a:t>2018: Deployment of biological pesticides in demonstration trials and medium-scale interventions 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51" y="671304"/>
            <a:ext cx="2171699" cy="162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3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7" y="134984"/>
            <a:ext cx="4648200" cy="6574217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339840" y="381000"/>
            <a:ext cx="35814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Danger Posed by Locusts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399314" y="2209800"/>
            <a:ext cx="2982686" cy="3093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Extent of infestation:</a:t>
            </a:r>
          </a:p>
          <a:p>
            <a:pPr marL="0" indent="0">
              <a:buNone/>
            </a:pPr>
            <a:r>
              <a:rPr lang="en-US" sz="2000" dirty="0"/>
              <a:t>By end of 2016, locusts affected 5 provinces (23 districts and 223 villages): total of 4,128 hectares of farm land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Impact on Crop production and Income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8451198" y="2133600"/>
            <a:ext cx="3096368" cy="2499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70C0"/>
                </a:solidFill>
              </a:rPr>
              <a:t>By Mid of 2017, locusts affected 5 provinces (24 districts and 399 villages): total of 6,205 hectares of farm land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0116" y="5982789"/>
            <a:ext cx="1165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Map Data:</a:t>
            </a:r>
            <a:br>
              <a:rPr lang="en-US" dirty="0"/>
            </a:br>
            <a:r>
              <a:rPr lang="en-US" dirty="0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79480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175" y="152400"/>
            <a:ext cx="8229600" cy="1143000"/>
          </a:xfrm>
        </p:spPr>
        <p:txBody>
          <a:bodyPr/>
          <a:lstStyle/>
          <a:p>
            <a:r>
              <a:rPr lang="en-US" dirty="0"/>
              <a:t>Actions taken</a:t>
            </a:r>
          </a:p>
        </p:txBody>
      </p:sp>
      <p:pic>
        <p:nvPicPr>
          <p:cNvPr id="7" name="Picture 4" descr="D:\Vilaysouk\Collection 1\IMG_2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5176" y="3581400"/>
            <a:ext cx="3679825" cy="2694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3" descr="C:\Users\Vanthieng\AppData\Local\Microsoft\Windows\Temporary Internet Files\Content.Word\IMG-20160704-WA0020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24600" y="3581400"/>
            <a:ext cx="3983708" cy="266700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035175" y="1219200"/>
            <a:ext cx="8229600" cy="2332818"/>
          </a:xfrm>
        </p:spPr>
        <p:txBody>
          <a:bodyPr>
            <a:normAutofit/>
          </a:bodyPr>
          <a:lstStyle/>
          <a:p>
            <a:r>
              <a:rPr lang="en-US" dirty="0"/>
              <a:t>Information dissemination</a:t>
            </a:r>
          </a:p>
          <a:p>
            <a:r>
              <a:rPr lang="en-US" dirty="0"/>
              <a:t>Technical training with FAO support</a:t>
            </a:r>
          </a:p>
          <a:p>
            <a:r>
              <a:rPr lang="en-US" dirty="0"/>
              <a:t>Secured equipment and supplies from China and FAO</a:t>
            </a:r>
          </a:p>
          <a:p>
            <a:r>
              <a:rPr lang="en-US" dirty="0"/>
              <a:t>Spraying of affected areas</a:t>
            </a:r>
          </a:p>
        </p:txBody>
      </p:sp>
    </p:spTree>
    <p:extLst>
      <p:ext uri="{BB962C8B-B14F-4D97-AF65-F5344CB8AC3E}">
        <p14:creationId xmlns:p14="http://schemas.microsoft.com/office/powerpoint/2010/main" val="3119172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1336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Plans  for 2017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3657600" y="1555975"/>
          <a:ext cx="6858000" cy="4633286"/>
        </p:xfrm>
        <a:graphic>
          <a:graphicData uri="http://schemas.openxmlformats.org/drawingml/2006/table">
            <a:tbl>
              <a:tblPr/>
              <a:tblGrid>
                <a:gridCol w="407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95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36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62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14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03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90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02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35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514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82512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N</a:t>
                      </a:r>
                      <a:endParaRPr kumimoji="0" lang="th-TH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Activity</a:t>
                      </a:r>
                      <a:endParaRPr kumimoji="0" lang="lo-LA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1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Implementation period 2017 (month)</a:t>
                      </a:r>
                      <a:endParaRPr kumimoji="0" lang="th-TH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51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1</a:t>
                      </a:r>
                      <a:endParaRPr kumimoji="0" lang="th-TH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2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3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4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5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6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7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8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9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10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11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12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98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1.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Planning</a:t>
                      </a:r>
                      <a:endParaRPr kumimoji="0" lang="th-TH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aysettha OT" panose="020B0504020207020204" pitchFamily="34" charset="-34"/>
                        <a:cs typeface="Saysettha OT" panose="020B0504020207020204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3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2.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Training</a:t>
                      </a:r>
                      <a:r>
                        <a:rPr kumimoji="0" lang="lo-LA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, </a:t>
                      </a: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equipment distribution, and staff assignment</a:t>
                      </a:r>
                      <a:endParaRPr kumimoji="0" lang="th-TH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aysettha OT" panose="020B0504020207020204" pitchFamily="34" charset="-34"/>
                        <a:cs typeface="Saysettha OT" panose="020B0504020207020204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3.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Field implementation (local knowledge, chemical use, destruction of eggs</a:t>
                      </a:r>
                      <a:r>
                        <a:rPr kumimoji="0" lang="lo-LA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32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4.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Field follow up on the movement of locusts and surveying where they lay their eggs</a:t>
                      </a:r>
                      <a:endParaRPr kumimoji="0" lang="lo-LA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aysettha OT" panose="020B0504020207020204" pitchFamily="34" charset="-34"/>
                        <a:cs typeface="Saysettha OT" panose="020B0504020207020204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32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itchFamily="2" charset="0"/>
                          <a:cs typeface="Cordia New" pitchFamily="34" charset="-34"/>
                        </a:rPr>
                        <a:t>5.</a:t>
                      </a:r>
                      <a:endParaRPr kumimoji="0" lang="th-TH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Summary and reporting and planning for 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aysettha OT" panose="020B0504020207020204" pitchFamily="34" charset="-34"/>
                          <a:cs typeface="Saysettha OT" panose="020B0504020207020204" pitchFamily="34" charset="-34"/>
                        </a:rPr>
                        <a:t>2018</a:t>
                      </a:r>
                      <a:endParaRPr kumimoji="0" lang="lo-LA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Saysettha OT" panose="020B0504020207020204" pitchFamily="34" charset="-34"/>
                        <a:cs typeface="Saysettha OT" panose="020B0504020207020204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cs typeface="Cordia New" pitchFamily="34" charset="-3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itchFamily="2" charset="0"/>
                        <a:cs typeface="Cordia New" pitchFamily="34" charset="-34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2" descr="C:\Users\Khanxay Somchanda\Desktop\Collection for PPT\IMG_14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" r="5858" b="1900"/>
          <a:stretch>
            <a:fillRect/>
          </a:stretch>
        </p:blipFill>
        <p:spPr bwMode="auto">
          <a:xfrm>
            <a:off x="714104" y="0"/>
            <a:ext cx="1952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71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 National Nutrition Technical Symposium:</a:t>
            </a:r>
            <a:br>
              <a:rPr lang="en-US" dirty="0"/>
            </a:br>
            <a:r>
              <a:rPr lang="en-GB" sz="2700" i="1" dirty="0"/>
              <a:t>Achieving SDG 2 through evidence-based programming in nutrition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31 Sept. – 01 Nov. 2017; ICTC (KM 5)</a:t>
            </a:r>
            <a:endParaRPr lang="en-US" dirty="0"/>
          </a:p>
          <a:p>
            <a:r>
              <a:rPr lang="en-US" dirty="0"/>
              <a:t>Organized by the National Nutrition Committee / Secretariat</a:t>
            </a:r>
          </a:p>
          <a:p>
            <a:r>
              <a:rPr lang="en-US" dirty="0"/>
              <a:t>Over 35 presentations from practitioners, researchers, and academics working throughout Laos</a:t>
            </a:r>
          </a:p>
          <a:p>
            <a:r>
              <a:rPr lang="en-US" dirty="0"/>
              <a:t>Range of topics: nutrition-sensitive agriculture, nutrition-sensitive education, nutrition-specific/sensitive health interventions, clinical nutrition, and multi-sectoral coordination/convergence</a:t>
            </a:r>
          </a:p>
          <a:p>
            <a:r>
              <a:rPr lang="en-US" dirty="0"/>
              <a:t>Including: good practice studies, issue studies, and international/comparative studies</a:t>
            </a:r>
          </a:p>
          <a:p>
            <a:r>
              <a:rPr lang="en-US" dirty="0"/>
              <a:t>Supported by a range of partners: EU, FAO, UNICEF, WFP</a:t>
            </a:r>
          </a:p>
        </p:txBody>
      </p:sp>
    </p:spTree>
    <p:extLst>
      <p:ext uri="{BB962C8B-B14F-4D97-AF65-F5344CB8AC3E}">
        <p14:creationId xmlns:p14="http://schemas.microsoft.com/office/powerpoint/2010/main" val="54712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6075"/>
            <a:ext cx="10515600" cy="808067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World Food Day and International Day for Eradication of Poverty 2017 </a:t>
            </a:r>
            <a:br>
              <a:rPr lang="en-US" sz="2800" dirty="0"/>
            </a:br>
            <a:r>
              <a:rPr lang="en-US" sz="2400" i="1" dirty="0">
                <a:solidFill>
                  <a:srgbClr val="C00000"/>
                </a:solidFill>
              </a:rPr>
              <a:t>“</a:t>
            </a:r>
            <a:r>
              <a:rPr lang="en-US" sz="2400" b="1" i="1" dirty="0">
                <a:solidFill>
                  <a:srgbClr val="C00000"/>
                </a:solidFill>
              </a:rPr>
              <a:t>Change the future of migration. Invest in food security and rural development.”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319" y="2127550"/>
            <a:ext cx="10971362" cy="441127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The world is on the move, with an estimated 1 billion migrants today- majority moving within their own countries</a:t>
            </a:r>
          </a:p>
          <a:p>
            <a:r>
              <a:rPr lang="en-GB" dirty="0"/>
              <a:t>Need to understand the nature and scale of these movements</a:t>
            </a:r>
          </a:p>
          <a:p>
            <a:r>
              <a:rPr lang="en-GB" dirty="0"/>
              <a:t>Reasons for migration in Lao PDR: rural poverty; lack of employment; food insecurity; natural disasters; rural and urban inequality; lack of access to land; and depletion/degradation of natural resources</a:t>
            </a:r>
          </a:p>
          <a:p>
            <a:r>
              <a:rPr lang="en-GB" dirty="0"/>
              <a:t>Government of Lao PDR and development partners realize the need to harness the potential of migration to support development and build the resilience of communities</a:t>
            </a:r>
          </a:p>
          <a:p>
            <a:pPr marL="0" indent="0" algn="ctr">
              <a:buNone/>
            </a:pPr>
            <a:r>
              <a:rPr lang="en-GB" b="1" dirty="0"/>
              <a:t>Key messages for addressing migration</a:t>
            </a:r>
          </a:p>
          <a:p>
            <a:r>
              <a:rPr lang="en-GB" dirty="0"/>
              <a:t>Address forced displacement due to natural disasters and root causes of movement</a:t>
            </a:r>
          </a:p>
          <a:p>
            <a:r>
              <a:rPr lang="en-GB" dirty="0"/>
              <a:t>Invest in rural development through innovative policies that create business opportunities and jobs for young people that are not only agriculture-based</a:t>
            </a:r>
          </a:p>
          <a:p>
            <a:r>
              <a:rPr lang="en-GB" dirty="0"/>
              <a:t>Reach the SDGs with the inclusion of all people</a:t>
            </a:r>
          </a:p>
          <a:p>
            <a:r>
              <a:rPr lang="en-GB" dirty="0"/>
              <a:t>Protect and promote the rights of migrants, making migration safe, orderly and regular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dirty="0"/>
              <a:t>Sponsored by the United Nations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24091" y="1535501"/>
            <a:ext cx="2085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Concept for the Day</a:t>
            </a:r>
          </a:p>
        </p:txBody>
      </p:sp>
    </p:spTree>
    <p:extLst>
      <p:ext uri="{BB962C8B-B14F-4D97-AF65-F5344CB8AC3E}">
        <p14:creationId xmlns:p14="http://schemas.microsoft.com/office/powerpoint/2010/main" val="2911168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27435"/>
            <a:ext cx="10515600" cy="107548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World Food Day and International Day for Eradication of Poverty 2017</a:t>
            </a:r>
            <a:br>
              <a:rPr lang="en-US" sz="2800" dirty="0"/>
            </a:br>
            <a:r>
              <a:rPr lang="en-US" sz="2400" i="1" dirty="0">
                <a:solidFill>
                  <a:srgbClr val="C00000"/>
                </a:solidFill>
              </a:rPr>
              <a:t>“</a:t>
            </a:r>
            <a:r>
              <a:rPr lang="en-US" sz="2400" b="1" i="1" dirty="0">
                <a:solidFill>
                  <a:srgbClr val="C00000"/>
                </a:solidFill>
              </a:rPr>
              <a:t>Change the future of migration. Invest in food security and rural development.”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9527"/>
            <a:ext cx="10515600" cy="411797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Saturday 14</a:t>
            </a:r>
            <a:r>
              <a:rPr lang="en-GB" baseline="30000" dirty="0"/>
              <a:t>th</a:t>
            </a:r>
            <a:r>
              <a:rPr lang="en-GB" dirty="0"/>
              <a:t> October 06:00 at </a:t>
            </a:r>
            <a:r>
              <a:rPr lang="en-GB" dirty="0" err="1"/>
              <a:t>Patuxay</a:t>
            </a:r>
            <a:r>
              <a:rPr lang="en-GB" dirty="0"/>
              <a:t> Monument</a:t>
            </a:r>
          </a:p>
          <a:p>
            <a:pPr lvl="1"/>
            <a:r>
              <a:rPr lang="en-GB" dirty="0"/>
              <a:t>Minimarathon</a:t>
            </a:r>
          </a:p>
          <a:p>
            <a:r>
              <a:rPr lang="en-GB" dirty="0"/>
              <a:t>Monday 16</a:t>
            </a:r>
            <a:r>
              <a:rPr lang="en-GB" baseline="30000" dirty="0"/>
              <a:t>th</a:t>
            </a:r>
            <a:r>
              <a:rPr lang="en-GB" dirty="0"/>
              <a:t> October 13:30 at NAFRI Meeting Hall</a:t>
            </a:r>
          </a:p>
          <a:p>
            <a:pPr lvl="1"/>
            <a:r>
              <a:rPr lang="en-GB" dirty="0"/>
              <a:t>Seminar on “Change the Future of Migration”; Chaired by MAF and </a:t>
            </a:r>
            <a:r>
              <a:rPr lang="en-GB" dirty="0" err="1"/>
              <a:t>and</a:t>
            </a:r>
            <a:r>
              <a:rPr lang="en-GB" dirty="0"/>
              <a:t> Co-Chaired by UNDP; Panel members MAF, MLSW, MARD-Vietnam, IOM, UNFPA</a:t>
            </a:r>
          </a:p>
          <a:p>
            <a:pPr lvl="1"/>
            <a:r>
              <a:rPr lang="en-GB" dirty="0"/>
              <a:t>Exhibition – National Authorities and Development Partners</a:t>
            </a:r>
          </a:p>
          <a:p>
            <a:r>
              <a:rPr lang="en-GB" dirty="0"/>
              <a:t>Tuesday 17</a:t>
            </a:r>
            <a:r>
              <a:rPr lang="en-GB" baseline="30000" dirty="0"/>
              <a:t>th</a:t>
            </a:r>
            <a:r>
              <a:rPr lang="en-GB" dirty="0"/>
              <a:t> October 08:30 at NAFRI Meeting Hall</a:t>
            </a:r>
          </a:p>
          <a:p>
            <a:pPr lvl="1"/>
            <a:r>
              <a:rPr lang="en-GB" dirty="0"/>
              <a:t>Main World Food Day Celebration: Deputy Prime Minister, Minister of Agriculture and Forestry, UN Resident Coordinator, and FAO Representative</a:t>
            </a:r>
          </a:p>
          <a:p>
            <a:pPr lvl="1"/>
            <a:r>
              <a:rPr lang="en-GB" dirty="0"/>
              <a:t>Exhibition – National Authorities and Development Partners</a:t>
            </a:r>
          </a:p>
        </p:txBody>
      </p:sp>
    </p:spTree>
    <p:extLst>
      <p:ext uri="{BB962C8B-B14F-4D97-AF65-F5344CB8AC3E}">
        <p14:creationId xmlns:p14="http://schemas.microsoft.com/office/powerpoint/2010/main" val="3503626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of SWG-ARD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communication of SWG issues and dissemination of materials, a google-drive folder has been established:</a:t>
            </a:r>
          </a:p>
          <a:p>
            <a:pPr marL="0" indent="0" algn="ctr">
              <a:buNone/>
            </a:pPr>
            <a:r>
              <a:rPr lang="en-US" sz="2000" dirty="0">
                <a:hlinkClick r:id="rId2"/>
              </a:rPr>
              <a:t>https://drive.google.com/drive/folders/0BzTaYIoitEIHdWtBdzg1UFhtZ2c</a:t>
            </a:r>
            <a:r>
              <a:rPr lang="en-US" sz="2000" dirty="0"/>
              <a:t> </a:t>
            </a:r>
            <a:endParaRPr lang="en-US" dirty="0"/>
          </a:p>
          <a:p>
            <a:r>
              <a:rPr lang="en-US" dirty="0"/>
              <a:t>Agendas, presentations, minutes, TOR and structure, and other materials will be shared as available</a:t>
            </a:r>
          </a:p>
          <a:p>
            <a:r>
              <a:rPr lang="en-US" dirty="0"/>
              <a:t>The web site for the SWG will be improved, updated, and reactivated and will serve as the long-term home for official documents.</a:t>
            </a:r>
          </a:p>
        </p:txBody>
      </p:sp>
    </p:spTree>
    <p:extLst>
      <p:ext uri="{BB962C8B-B14F-4D97-AF65-F5344CB8AC3E}">
        <p14:creationId xmlns:p14="http://schemas.microsoft.com/office/powerpoint/2010/main" val="2581561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886</Words>
  <Application>Microsoft Office PowerPoint</Application>
  <PresentationFormat>Widescreen</PresentationFormat>
  <Paragraphs>125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Angsana New</vt:lpstr>
      <vt:lpstr>Arial</vt:lpstr>
      <vt:lpstr>Calibri</vt:lpstr>
      <vt:lpstr>Calibri Light</vt:lpstr>
      <vt:lpstr>Cordia New</vt:lpstr>
      <vt:lpstr>Phetsarath OT</vt:lpstr>
      <vt:lpstr>Saysettha OT</vt:lpstr>
      <vt:lpstr>Saysettha Unicode</vt:lpstr>
      <vt:lpstr>Times New Roman</vt:lpstr>
      <vt:lpstr>Wingdings</vt:lpstr>
      <vt:lpstr>Office Theme</vt:lpstr>
      <vt:lpstr>PowerPoint Presentation</vt:lpstr>
      <vt:lpstr>Terms of Reference</vt:lpstr>
      <vt:lpstr>SWG-ARD Structure</vt:lpstr>
      <vt:lpstr>PowerPoint Presentation</vt:lpstr>
      <vt:lpstr>Creation of Regional Network on Management of Yellow-spined Bamboo Locust</vt:lpstr>
      <vt:lpstr>PowerPoint Presentation</vt:lpstr>
      <vt:lpstr>Actions taken</vt:lpstr>
      <vt:lpstr>PowerPoint Presentation</vt:lpstr>
      <vt:lpstr>First National Nutrition Technical Symposium: Achieving SDG 2 through evidence-based programming in nutrition</vt:lpstr>
      <vt:lpstr>World Food Day and International Day for Eradication of Poverty 2017  “Change the future of migration. Invest in food security and rural development.”</vt:lpstr>
      <vt:lpstr>World Food Day and International Day for Eradication of Poverty 2017 “Change the future of migration. Invest in food security and rural development.”</vt:lpstr>
      <vt:lpstr>Communication of SWG-ARD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Michael (FAOLA)</dc:creator>
  <cp:lastModifiedBy>Dell</cp:lastModifiedBy>
  <cp:revision>27</cp:revision>
  <cp:lastPrinted>2017-09-25T08:09:18Z</cp:lastPrinted>
  <dcterms:created xsi:type="dcterms:W3CDTF">2017-09-21T03:41:20Z</dcterms:created>
  <dcterms:modified xsi:type="dcterms:W3CDTF">2017-09-29T09:03:55Z</dcterms:modified>
</cp:coreProperties>
</file>