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56" r:id="rId2"/>
    <p:sldId id="296" r:id="rId3"/>
    <p:sldId id="257" r:id="rId4"/>
    <p:sldId id="258" r:id="rId5"/>
    <p:sldId id="262" r:id="rId6"/>
    <p:sldId id="261" r:id="rId7"/>
    <p:sldId id="259" r:id="rId8"/>
    <p:sldId id="289" r:id="rId9"/>
    <p:sldId id="260" r:id="rId10"/>
    <p:sldId id="287" r:id="rId11"/>
    <p:sldId id="303" r:id="rId12"/>
    <p:sldId id="297" r:id="rId13"/>
    <p:sldId id="298" r:id="rId14"/>
    <p:sldId id="295" r:id="rId15"/>
    <p:sldId id="299" r:id="rId16"/>
    <p:sldId id="300" r:id="rId17"/>
    <p:sldId id="302" r:id="rId18"/>
    <p:sldId id="301" r:id="rId19"/>
    <p:sldId id="265" r:id="rId20"/>
    <p:sldId id="304" r:id="rId21"/>
    <p:sldId id="267" r:id="rId22"/>
    <p:sldId id="283" r:id="rId23"/>
    <p:sldId id="268" r:id="rId24"/>
    <p:sldId id="275" r:id="rId25"/>
    <p:sldId id="276" r:id="rId26"/>
    <p:sldId id="269" r:id="rId27"/>
    <p:sldId id="271" r:id="rId28"/>
    <p:sldId id="270" r:id="rId29"/>
    <p:sldId id="277" r:id="rId30"/>
    <p:sldId id="278" r:id="rId31"/>
    <p:sldId id="279" r:id="rId32"/>
    <p:sldId id="305" r:id="rId33"/>
    <p:sldId id="288" r:id="rId34"/>
    <p:sldId id="285" r:id="rId35"/>
    <p:sldId id="284" r:id="rId36"/>
    <p:sldId id="306" r:id="rId37"/>
    <p:sldId id="292" r:id="rId38"/>
    <p:sldId id="291" r:id="rId39"/>
    <p:sldId id="293" r:id="rId40"/>
    <p:sldId id="307" r:id="rId41"/>
    <p:sldId id="294" r:id="rId42"/>
    <p:sldId id="308" r:id="rId43"/>
    <p:sldId id="280" r:id="rId44"/>
    <p:sldId id="281" r:id="rId45"/>
    <p:sldId id="282" r:id="rId46"/>
  </p:sldIdLst>
  <p:sldSz cx="12192000" cy="6858000"/>
  <p:notesSz cx="6858000" cy="9144000"/>
  <p:defaultText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90" d="100"/>
          <a:sy n="90" d="100"/>
        </p:scale>
        <p:origin x="576" y="90"/>
      </p:cViewPr>
      <p:guideLst>
        <p:guide orient="horz" pos="2160"/>
        <p:guide pos="3840"/>
      </p:guideLst>
    </p:cSldViewPr>
  </p:slideViewPr>
  <p:notesTextViewPr>
    <p:cViewPr>
      <p:scale>
        <a:sx n="1" d="1"/>
        <a:sy n="1" d="1"/>
      </p:scale>
      <p:origin x="0" y="0"/>
    </p:cViewPr>
  </p:notesTextViewPr>
  <p:sorterViewPr>
    <p:cViewPr>
      <p:scale>
        <a:sx n="100" d="100"/>
        <a:sy n="100" d="100"/>
      </p:scale>
      <p:origin x="0" y="-75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Sheet2!$C$2</c:f>
              <c:strCache>
                <c:ptCount val="1"/>
                <c:pt idx="0">
                  <c:v> Sept-12</c:v>
                </c:pt>
              </c:strCache>
            </c:strRef>
          </c:tx>
          <c:spPr>
            <a:solidFill>
              <a:srgbClr val="FF5050"/>
            </a:solidFill>
          </c:spPr>
          <c:invertIfNegative val="0"/>
          <c:cat>
            <c:strRef>
              <c:f>Sheet2!$B$3:$B$21</c:f>
              <c:strCache>
                <c:ptCount val="19"/>
                <c:pt idx="0">
                  <c:v>Available technology</c:v>
                </c:pt>
                <c:pt idx="1">
                  <c:v>Basic supply</c:v>
                </c:pt>
                <c:pt idx="2">
                  <c:v>Biosafety/Biosecurity</c:v>
                </c:pt>
                <c:pt idx="3">
                  <c:v>Communication means</c:v>
                </c:pt>
                <c:pt idx="4">
                  <c:v>Equipment</c:v>
                </c:pt>
                <c:pt idx="5">
                  <c:v>Geographic location</c:v>
                </c:pt>
                <c:pt idx="6">
                  <c:v>Infrastructure</c:v>
                </c:pt>
                <c:pt idx="7">
                  <c:v>Laboratory Budget</c:v>
                </c:pt>
                <c:pt idx="8">
                  <c:v>Laboratory collaboration</c:v>
                </c:pt>
                <c:pt idx="9">
                  <c:v>Linkage with satellite labs</c:v>
                </c:pt>
                <c:pt idx="10">
                  <c:v>Organization</c:v>
                </c:pt>
                <c:pt idx="11">
                  <c:v>Quality Assurance</c:v>
                </c:pt>
                <c:pt idx="12">
                  <c:v>Reagent supply</c:v>
                </c:pt>
                <c:pt idx="13">
                  <c:v>Sample accession</c:v>
                </c:pt>
                <c:pt idx="14">
                  <c:v>Staff Security/Health</c:v>
                </c:pt>
                <c:pt idx="15">
                  <c:v>Staff skills + availability</c:v>
                </c:pt>
                <c:pt idx="16">
                  <c:v>Training</c:v>
                </c:pt>
                <c:pt idx="17">
                  <c:v>Use of databases/platforms</c:v>
                </c:pt>
                <c:pt idx="18">
                  <c:v>Total</c:v>
                </c:pt>
              </c:strCache>
            </c:strRef>
          </c:cat>
          <c:val>
            <c:numRef>
              <c:f>Sheet2!$C$3:$C$21</c:f>
              <c:numCache>
                <c:formatCode>General</c:formatCode>
                <c:ptCount val="19"/>
                <c:pt idx="0">
                  <c:v>29.6</c:v>
                </c:pt>
                <c:pt idx="1">
                  <c:v>33.300000000000011</c:v>
                </c:pt>
                <c:pt idx="2">
                  <c:v>22.2</c:v>
                </c:pt>
                <c:pt idx="3">
                  <c:v>16.7</c:v>
                </c:pt>
                <c:pt idx="4">
                  <c:v>33.300000000000011</c:v>
                </c:pt>
                <c:pt idx="5">
                  <c:v>33.300000000000011</c:v>
                </c:pt>
                <c:pt idx="6">
                  <c:v>33.300000000000011</c:v>
                </c:pt>
                <c:pt idx="7">
                  <c:v>0</c:v>
                </c:pt>
                <c:pt idx="8">
                  <c:v>46.7</c:v>
                </c:pt>
                <c:pt idx="9">
                  <c:v>0</c:v>
                </c:pt>
                <c:pt idx="10">
                  <c:v>33.300000000000011</c:v>
                </c:pt>
                <c:pt idx="11">
                  <c:v>16.7</c:v>
                </c:pt>
                <c:pt idx="12">
                  <c:v>25</c:v>
                </c:pt>
                <c:pt idx="13">
                  <c:v>16.7</c:v>
                </c:pt>
                <c:pt idx="14">
                  <c:v>0</c:v>
                </c:pt>
                <c:pt idx="15">
                  <c:v>20.8</c:v>
                </c:pt>
                <c:pt idx="16">
                  <c:v>28.6</c:v>
                </c:pt>
                <c:pt idx="17">
                  <c:v>25</c:v>
                </c:pt>
                <c:pt idx="18">
                  <c:v>24.2</c:v>
                </c:pt>
              </c:numCache>
            </c:numRef>
          </c:val>
          <c:extLst>
            <c:ext xmlns:c16="http://schemas.microsoft.com/office/drawing/2014/chart" uri="{C3380CC4-5D6E-409C-BE32-E72D297353CC}">
              <c16:uniqueId val="{00000000-B8C1-4F29-858D-C8B3DB168E22}"/>
            </c:ext>
          </c:extLst>
        </c:ser>
        <c:ser>
          <c:idx val="1"/>
          <c:order val="1"/>
          <c:tx>
            <c:strRef>
              <c:f>Sheet2!$D$2</c:f>
              <c:strCache>
                <c:ptCount val="1"/>
                <c:pt idx="0">
                  <c:v>Jan-14</c:v>
                </c:pt>
              </c:strCache>
            </c:strRef>
          </c:tx>
          <c:spPr>
            <a:solidFill>
              <a:srgbClr val="FFFF66"/>
            </a:solidFill>
          </c:spPr>
          <c:invertIfNegative val="0"/>
          <c:cat>
            <c:strRef>
              <c:f>Sheet2!$B$3:$B$21</c:f>
              <c:strCache>
                <c:ptCount val="19"/>
                <c:pt idx="0">
                  <c:v>Available technology</c:v>
                </c:pt>
                <c:pt idx="1">
                  <c:v>Basic supply</c:v>
                </c:pt>
                <c:pt idx="2">
                  <c:v>Biosafety/Biosecurity</c:v>
                </c:pt>
                <c:pt idx="3">
                  <c:v>Communication means</c:v>
                </c:pt>
                <c:pt idx="4">
                  <c:v>Equipment</c:v>
                </c:pt>
                <c:pt idx="5">
                  <c:v>Geographic location</c:v>
                </c:pt>
                <c:pt idx="6">
                  <c:v>Infrastructure</c:v>
                </c:pt>
                <c:pt idx="7">
                  <c:v>Laboratory Budget</c:v>
                </c:pt>
                <c:pt idx="8">
                  <c:v>Laboratory collaboration</c:v>
                </c:pt>
                <c:pt idx="9">
                  <c:v>Linkage with satellite labs</c:v>
                </c:pt>
                <c:pt idx="10">
                  <c:v>Organization</c:v>
                </c:pt>
                <c:pt idx="11">
                  <c:v>Quality Assurance</c:v>
                </c:pt>
                <c:pt idx="12">
                  <c:v>Reagent supply</c:v>
                </c:pt>
                <c:pt idx="13">
                  <c:v>Sample accession</c:v>
                </c:pt>
                <c:pt idx="14">
                  <c:v>Staff Security/Health</c:v>
                </c:pt>
                <c:pt idx="15">
                  <c:v>Staff skills + availability</c:v>
                </c:pt>
                <c:pt idx="16">
                  <c:v>Training</c:v>
                </c:pt>
                <c:pt idx="17">
                  <c:v>Use of databases/platforms</c:v>
                </c:pt>
                <c:pt idx="18">
                  <c:v>Total</c:v>
                </c:pt>
              </c:strCache>
            </c:strRef>
          </c:cat>
          <c:val>
            <c:numRef>
              <c:f>Sheet2!$D$3:$D$21</c:f>
              <c:numCache>
                <c:formatCode>General</c:formatCode>
                <c:ptCount val="19"/>
                <c:pt idx="0">
                  <c:v>29.6</c:v>
                </c:pt>
                <c:pt idx="1">
                  <c:v>100</c:v>
                </c:pt>
                <c:pt idx="2">
                  <c:v>50</c:v>
                </c:pt>
                <c:pt idx="3">
                  <c:v>50</c:v>
                </c:pt>
                <c:pt idx="4">
                  <c:v>33.300000000000011</c:v>
                </c:pt>
                <c:pt idx="5">
                  <c:v>55.6</c:v>
                </c:pt>
                <c:pt idx="6">
                  <c:v>41.7</c:v>
                </c:pt>
                <c:pt idx="7">
                  <c:v>22.2</c:v>
                </c:pt>
                <c:pt idx="8">
                  <c:v>60</c:v>
                </c:pt>
                <c:pt idx="9">
                  <c:v>0</c:v>
                </c:pt>
                <c:pt idx="10">
                  <c:v>100</c:v>
                </c:pt>
                <c:pt idx="11">
                  <c:v>62.5</c:v>
                </c:pt>
                <c:pt idx="12">
                  <c:v>37.5</c:v>
                </c:pt>
                <c:pt idx="13">
                  <c:v>50</c:v>
                </c:pt>
                <c:pt idx="14">
                  <c:v>33.300000000000011</c:v>
                </c:pt>
                <c:pt idx="15">
                  <c:v>33.300000000000011</c:v>
                </c:pt>
                <c:pt idx="16">
                  <c:v>52.4</c:v>
                </c:pt>
                <c:pt idx="17">
                  <c:v>25</c:v>
                </c:pt>
                <c:pt idx="18">
                  <c:v>43.9</c:v>
                </c:pt>
              </c:numCache>
            </c:numRef>
          </c:val>
          <c:extLst>
            <c:ext xmlns:c16="http://schemas.microsoft.com/office/drawing/2014/chart" uri="{C3380CC4-5D6E-409C-BE32-E72D297353CC}">
              <c16:uniqueId val="{00000001-B8C1-4F29-858D-C8B3DB168E22}"/>
            </c:ext>
          </c:extLst>
        </c:ser>
        <c:ser>
          <c:idx val="2"/>
          <c:order val="2"/>
          <c:tx>
            <c:strRef>
              <c:f>Sheet2!$E$2</c:f>
              <c:strCache>
                <c:ptCount val="1"/>
                <c:pt idx="0">
                  <c:v> Sept-14</c:v>
                </c:pt>
              </c:strCache>
            </c:strRef>
          </c:tx>
          <c:spPr>
            <a:solidFill>
              <a:schemeClr val="accent5">
                <a:lumMod val="75000"/>
              </a:schemeClr>
            </a:solidFill>
          </c:spPr>
          <c:invertIfNegative val="0"/>
          <c:cat>
            <c:strRef>
              <c:f>Sheet2!$B$3:$B$21</c:f>
              <c:strCache>
                <c:ptCount val="19"/>
                <c:pt idx="0">
                  <c:v>Available technology</c:v>
                </c:pt>
                <c:pt idx="1">
                  <c:v>Basic supply</c:v>
                </c:pt>
                <c:pt idx="2">
                  <c:v>Biosafety/Biosecurity</c:v>
                </c:pt>
                <c:pt idx="3">
                  <c:v>Communication means</c:v>
                </c:pt>
                <c:pt idx="4">
                  <c:v>Equipment</c:v>
                </c:pt>
                <c:pt idx="5">
                  <c:v>Geographic location</c:v>
                </c:pt>
                <c:pt idx="6">
                  <c:v>Infrastructure</c:v>
                </c:pt>
                <c:pt idx="7">
                  <c:v>Laboratory Budget</c:v>
                </c:pt>
                <c:pt idx="8">
                  <c:v>Laboratory collaboration</c:v>
                </c:pt>
                <c:pt idx="9">
                  <c:v>Linkage with satellite labs</c:v>
                </c:pt>
                <c:pt idx="10">
                  <c:v>Organization</c:v>
                </c:pt>
                <c:pt idx="11">
                  <c:v>Quality Assurance</c:v>
                </c:pt>
                <c:pt idx="12">
                  <c:v>Reagent supply</c:v>
                </c:pt>
                <c:pt idx="13">
                  <c:v>Sample accession</c:v>
                </c:pt>
                <c:pt idx="14">
                  <c:v>Staff Security/Health</c:v>
                </c:pt>
                <c:pt idx="15">
                  <c:v>Staff skills + availability</c:v>
                </c:pt>
                <c:pt idx="16">
                  <c:v>Training</c:v>
                </c:pt>
                <c:pt idx="17">
                  <c:v>Use of databases/platforms</c:v>
                </c:pt>
                <c:pt idx="18">
                  <c:v>Total</c:v>
                </c:pt>
              </c:strCache>
            </c:strRef>
          </c:cat>
          <c:val>
            <c:numRef>
              <c:f>Sheet2!$E$3:$E$21</c:f>
              <c:numCache>
                <c:formatCode>General</c:formatCode>
                <c:ptCount val="19"/>
                <c:pt idx="0">
                  <c:v>29.6</c:v>
                </c:pt>
                <c:pt idx="1">
                  <c:v>100</c:v>
                </c:pt>
                <c:pt idx="2">
                  <c:v>66.7</c:v>
                </c:pt>
                <c:pt idx="3">
                  <c:v>58.3</c:v>
                </c:pt>
                <c:pt idx="4">
                  <c:v>33.300000000000011</c:v>
                </c:pt>
                <c:pt idx="5">
                  <c:v>55.6</c:v>
                </c:pt>
                <c:pt idx="6">
                  <c:v>41.7</c:v>
                </c:pt>
                <c:pt idx="7">
                  <c:v>22.2</c:v>
                </c:pt>
                <c:pt idx="8">
                  <c:v>60</c:v>
                </c:pt>
                <c:pt idx="9">
                  <c:v>22.2</c:v>
                </c:pt>
                <c:pt idx="10">
                  <c:v>100</c:v>
                </c:pt>
                <c:pt idx="11">
                  <c:v>70.8</c:v>
                </c:pt>
                <c:pt idx="12">
                  <c:v>37.5</c:v>
                </c:pt>
                <c:pt idx="13">
                  <c:v>50</c:v>
                </c:pt>
                <c:pt idx="14">
                  <c:v>66.7</c:v>
                </c:pt>
                <c:pt idx="15">
                  <c:v>33.300000000000011</c:v>
                </c:pt>
                <c:pt idx="16">
                  <c:v>61.9</c:v>
                </c:pt>
                <c:pt idx="17">
                  <c:v>25</c:v>
                </c:pt>
                <c:pt idx="18">
                  <c:v>48.4</c:v>
                </c:pt>
              </c:numCache>
            </c:numRef>
          </c:val>
          <c:extLst>
            <c:ext xmlns:c16="http://schemas.microsoft.com/office/drawing/2014/chart" uri="{C3380CC4-5D6E-409C-BE32-E72D297353CC}">
              <c16:uniqueId val="{00000002-B8C1-4F29-858D-C8B3DB168E22}"/>
            </c:ext>
          </c:extLst>
        </c:ser>
        <c:dLbls>
          <c:showLegendKey val="0"/>
          <c:showVal val="0"/>
          <c:showCatName val="0"/>
          <c:showSerName val="0"/>
          <c:showPercent val="0"/>
          <c:showBubbleSize val="0"/>
        </c:dLbls>
        <c:gapWidth val="150"/>
        <c:shape val="box"/>
        <c:axId val="75432704"/>
        <c:axId val="75434240"/>
        <c:axId val="0"/>
      </c:bar3DChart>
      <c:catAx>
        <c:axId val="75432704"/>
        <c:scaling>
          <c:orientation val="minMax"/>
        </c:scaling>
        <c:delete val="0"/>
        <c:axPos val="b"/>
        <c:numFmt formatCode="General" sourceLinked="0"/>
        <c:majorTickMark val="out"/>
        <c:minorTickMark val="none"/>
        <c:tickLblPos val="nextTo"/>
        <c:txPr>
          <a:bodyPr/>
          <a:lstStyle/>
          <a:p>
            <a:pPr>
              <a:defRPr sz="1200"/>
            </a:pPr>
            <a:endParaRPr lang="en-US"/>
          </a:p>
        </c:txPr>
        <c:crossAx val="75434240"/>
        <c:crosses val="autoZero"/>
        <c:auto val="1"/>
        <c:lblAlgn val="ctr"/>
        <c:lblOffset val="100"/>
        <c:noMultiLvlLbl val="0"/>
      </c:catAx>
      <c:valAx>
        <c:axId val="75434240"/>
        <c:scaling>
          <c:orientation val="minMax"/>
        </c:scaling>
        <c:delete val="0"/>
        <c:axPos val="l"/>
        <c:majorGridlines/>
        <c:numFmt formatCode="General" sourceLinked="1"/>
        <c:majorTickMark val="out"/>
        <c:minorTickMark val="none"/>
        <c:tickLblPos val="nextTo"/>
        <c:txPr>
          <a:bodyPr/>
          <a:lstStyle/>
          <a:p>
            <a:pPr>
              <a:defRPr sz="1400"/>
            </a:pPr>
            <a:endParaRPr lang="en-US"/>
          </a:p>
        </c:txPr>
        <c:crossAx val="75432704"/>
        <c:crosses val="autoZero"/>
        <c:crossBetween val="between"/>
      </c:valAx>
    </c:plotArea>
    <c:legend>
      <c:legendPos val="t"/>
      <c:layout>
        <c:manualLayout>
          <c:xMode val="edge"/>
          <c:yMode val="edge"/>
          <c:x val="9.0446816048542295E-2"/>
          <c:y val="4.7191335224950309E-2"/>
          <c:w val="0.35535895751240404"/>
          <c:h val="6.5490239940070832E-2"/>
        </c:manualLayout>
      </c:layout>
      <c:overlay val="0"/>
      <c:txPr>
        <a:bodyPr/>
        <a:lstStyle/>
        <a:p>
          <a:pPr>
            <a:defRPr sz="1800"/>
          </a:pPr>
          <a:endParaRPr lang="en-US"/>
        </a:p>
      </c:txPr>
    </c:legend>
    <c:plotVisOnly val="1"/>
    <c:dispBlanksAs val="gap"/>
    <c:showDLblsOverMax val="0"/>
  </c:chart>
  <c:txPr>
    <a:bodyPr/>
    <a:lstStyle/>
    <a:p>
      <a:pPr>
        <a:defRPr sz="12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A56531-0791-45A8-9301-EC0BEEF4C365}" type="doc">
      <dgm:prSet loTypeId="urn:microsoft.com/office/officeart/2005/8/layout/cycle5" loCatId="cycle" qsTypeId="urn:microsoft.com/office/officeart/2005/8/quickstyle/simple5" qsCatId="simple" csTypeId="urn:microsoft.com/office/officeart/2005/8/colors/colorful2" csCatId="colorful" phldr="1"/>
      <dgm:spPr/>
      <dgm:t>
        <a:bodyPr/>
        <a:lstStyle/>
        <a:p>
          <a:endParaRPr lang="en-US"/>
        </a:p>
      </dgm:t>
    </dgm:pt>
    <dgm:pt modelId="{5AE90C4F-2F03-474A-846B-10C29BDB465E}">
      <dgm:prSet phldrT="[Text]" custT="1"/>
      <dgm:spPr/>
      <dgm:t>
        <a:bodyPr/>
        <a:lstStyle/>
        <a:p>
          <a:r>
            <a:rPr lang="en-US" sz="1600" dirty="0"/>
            <a:t>Identify gaps </a:t>
          </a:r>
        </a:p>
      </dgm:t>
    </dgm:pt>
    <dgm:pt modelId="{6BCA10A7-DFB9-4223-AB96-E6D99B6087ED}" type="parTrans" cxnId="{F5C44C9D-60A3-4A34-BC89-82EF6112ECCC}">
      <dgm:prSet/>
      <dgm:spPr/>
      <dgm:t>
        <a:bodyPr/>
        <a:lstStyle/>
        <a:p>
          <a:endParaRPr lang="en-US" sz="1600"/>
        </a:p>
      </dgm:t>
    </dgm:pt>
    <dgm:pt modelId="{0CF1C3BB-A86C-4621-9522-2A447D4C524E}" type="sibTrans" cxnId="{F5C44C9D-60A3-4A34-BC89-82EF6112ECCC}">
      <dgm:prSet custT="1">
        <dgm:style>
          <a:lnRef idx="3">
            <a:schemeClr val="accent5"/>
          </a:lnRef>
          <a:fillRef idx="0">
            <a:schemeClr val="accent5"/>
          </a:fillRef>
          <a:effectRef idx="2">
            <a:schemeClr val="accent5"/>
          </a:effectRef>
          <a:fontRef idx="minor">
            <a:schemeClr val="tx1"/>
          </a:fontRef>
        </dgm:style>
      </dgm:prSet>
      <dgm:spPr/>
      <dgm:t>
        <a:bodyPr/>
        <a:lstStyle/>
        <a:p>
          <a:endParaRPr lang="en-US" sz="1600"/>
        </a:p>
      </dgm:t>
    </dgm:pt>
    <dgm:pt modelId="{02A302E8-2B91-4E2A-88B6-81424BF7A2A8}">
      <dgm:prSet phldrT="[Text]" custT="1"/>
      <dgm:spPr/>
      <dgm:t>
        <a:bodyPr/>
        <a:lstStyle/>
        <a:p>
          <a:r>
            <a:rPr lang="en-US" sz="1600" dirty="0"/>
            <a:t>Capacity Building Program</a:t>
          </a:r>
        </a:p>
      </dgm:t>
    </dgm:pt>
    <dgm:pt modelId="{230A367C-FA28-4A56-9200-0372D2C3D421}" type="parTrans" cxnId="{AF45E63C-8886-4F81-AD41-FA81E0F561D0}">
      <dgm:prSet/>
      <dgm:spPr/>
      <dgm:t>
        <a:bodyPr/>
        <a:lstStyle/>
        <a:p>
          <a:endParaRPr lang="en-US" sz="1600"/>
        </a:p>
      </dgm:t>
    </dgm:pt>
    <dgm:pt modelId="{238B70EE-5062-4C86-9A88-047E7421569B}" type="sibTrans" cxnId="{AF45E63C-8886-4F81-AD41-FA81E0F561D0}">
      <dgm:prSet custT="1">
        <dgm:style>
          <a:lnRef idx="3">
            <a:schemeClr val="accent5"/>
          </a:lnRef>
          <a:fillRef idx="0">
            <a:schemeClr val="accent5"/>
          </a:fillRef>
          <a:effectRef idx="2">
            <a:schemeClr val="accent5"/>
          </a:effectRef>
          <a:fontRef idx="minor">
            <a:schemeClr val="tx1"/>
          </a:fontRef>
        </dgm:style>
      </dgm:prSet>
      <dgm:spPr/>
      <dgm:t>
        <a:bodyPr/>
        <a:lstStyle/>
        <a:p>
          <a:endParaRPr lang="en-US" sz="1600"/>
        </a:p>
      </dgm:t>
    </dgm:pt>
    <dgm:pt modelId="{8AC16566-78D8-4314-B5B5-51B6E34D38BE}">
      <dgm:prSet phldrT="[Text]" custT="1"/>
      <dgm:spPr/>
      <dgm:t>
        <a:bodyPr/>
        <a:lstStyle/>
        <a:p>
          <a:r>
            <a:rPr lang="en-US" sz="1600" dirty="0"/>
            <a:t>Assessment</a:t>
          </a:r>
        </a:p>
        <a:p>
          <a:r>
            <a:rPr lang="en-US" sz="1600" dirty="0"/>
            <a:t>(2012 / 2014)</a:t>
          </a:r>
        </a:p>
      </dgm:t>
    </dgm:pt>
    <dgm:pt modelId="{BE0255A8-CE04-4DD3-8A78-41E621DB172E}" type="parTrans" cxnId="{FCB2785B-1CA5-427C-BEE2-E82B925F7EBD}">
      <dgm:prSet/>
      <dgm:spPr/>
      <dgm:t>
        <a:bodyPr/>
        <a:lstStyle/>
        <a:p>
          <a:endParaRPr lang="en-US" sz="1600"/>
        </a:p>
      </dgm:t>
    </dgm:pt>
    <dgm:pt modelId="{08A4A228-36ED-49C9-8830-153976680CA1}" type="sibTrans" cxnId="{FCB2785B-1CA5-427C-BEE2-E82B925F7EBD}">
      <dgm:prSet custT="1">
        <dgm:style>
          <a:lnRef idx="3">
            <a:schemeClr val="accent5"/>
          </a:lnRef>
          <a:fillRef idx="0">
            <a:schemeClr val="accent5"/>
          </a:fillRef>
          <a:effectRef idx="2">
            <a:schemeClr val="accent5"/>
          </a:effectRef>
          <a:fontRef idx="minor">
            <a:schemeClr val="tx1"/>
          </a:fontRef>
        </dgm:style>
      </dgm:prSet>
      <dgm:spPr/>
      <dgm:t>
        <a:bodyPr/>
        <a:lstStyle/>
        <a:p>
          <a:endParaRPr lang="en-US" sz="1600"/>
        </a:p>
      </dgm:t>
    </dgm:pt>
    <dgm:pt modelId="{2A9D3E46-548A-4BDA-98FE-DE7BD63D97A5}">
      <dgm:prSet custT="1"/>
      <dgm:spPr/>
      <dgm:t>
        <a:bodyPr/>
        <a:lstStyle/>
        <a:p>
          <a:r>
            <a:rPr lang="en-US" sz="1600" dirty="0"/>
            <a:t>Technical inputs</a:t>
          </a:r>
        </a:p>
      </dgm:t>
    </dgm:pt>
    <dgm:pt modelId="{AD1A659B-CEE8-47E7-9E7F-EA48298FF9B9}" type="parTrans" cxnId="{FCC0D3DE-8140-41AF-A6ED-701B2B455244}">
      <dgm:prSet/>
      <dgm:spPr/>
      <dgm:t>
        <a:bodyPr/>
        <a:lstStyle/>
        <a:p>
          <a:endParaRPr lang="en-US" sz="1600"/>
        </a:p>
      </dgm:t>
    </dgm:pt>
    <dgm:pt modelId="{0EB81F50-E14C-47D8-AD14-9C6052104696}" type="sibTrans" cxnId="{FCC0D3DE-8140-41AF-A6ED-701B2B455244}">
      <dgm:prSet>
        <dgm:style>
          <a:lnRef idx="3">
            <a:schemeClr val="accent5"/>
          </a:lnRef>
          <a:fillRef idx="0">
            <a:schemeClr val="accent5"/>
          </a:fillRef>
          <a:effectRef idx="2">
            <a:schemeClr val="accent5"/>
          </a:effectRef>
          <a:fontRef idx="minor">
            <a:schemeClr val="tx1"/>
          </a:fontRef>
        </dgm:style>
      </dgm:prSet>
      <dgm:spPr/>
      <dgm:t>
        <a:bodyPr/>
        <a:lstStyle/>
        <a:p>
          <a:endParaRPr lang="en-US" sz="1600"/>
        </a:p>
      </dgm:t>
    </dgm:pt>
    <dgm:pt modelId="{EE02C830-BC17-4A22-9A70-10EC56BD6D12}" type="pres">
      <dgm:prSet presAssocID="{5AA56531-0791-45A8-9301-EC0BEEF4C365}" presName="cycle" presStyleCnt="0">
        <dgm:presLayoutVars>
          <dgm:dir/>
          <dgm:resizeHandles val="exact"/>
        </dgm:presLayoutVars>
      </dgm:prSet>
      <dgm:spPr/>
    </dgm:pt>
    <dgm:pt modelId="{C2886978-F99A-4000-9D34-83EE928A762A}" type="pres">
      <dgm:prSet presAssocID="{8AC16566-78D8-4314-B5B5-51B6E34D38BE}" presName="node" presStyleLbl="node1" presStyleIdx="0" presStyleCnt="4" custScaleX="121872">
        <dgm:presLayoutVars>
          <dgm:bulletEnabled val="1"/>
        </dgm:presLayoutVars>
      </dgm:prSet>
      <dgm:spPr/>
    </dgm:pt>
    <dgm:pt modelId="{D8F867ED-0903-4C37-974E-5D47274CD721}" type="pres">
      <dgm:prSet presAssocID="{8AC16566-78D8-4314-B5B5-51B6E34D38BE}" presName="spNode" presStyleCnt="0"/>
      <dgm:spPr/>
    </dgm:pt>
    <dgm:pt modelId="{C3C4CAB7-3866-4CA9-A38C-5A3254C0A719}" type="pres">
      <dgm:prSet presAssocID="{08A4A228-36ED-49C9-8830-153976680CA1}" presName="sibTrans" presStyleLbl="sibTrans1D1" presStyleIdx="0" presStyleCnt="4"/>
      <dgm:spPr/>
    </dgm:pt>
    <dgm:pt modelId="{CBD13A6D-6B5F-4C98-B471-D2020E04E32A}" type="pres">
      <dgm:prSet presAssocID="{5AE90C4F-2F03-474A-846B-10C29BDB465E}" presName="node" presStyleLbl="node1" presStyleIdx="1" presStyleCnt="4">
        <dgm:presLayoutVars>
          <dgm:bulletEnabled val="1"/>
        </dgm:presLayoutVars>
      </dgm:prSet>
      <dgm:spPr/>
    </dgm:pt>
    <dgm:pt modelId="{56B446AB-70ED-4B28-8D33-3246DC8AB307}" type="pres">
      <dgm:prSet presAssocID="{5AE90C4F-2F03-474A-846B-10C29BDB465E}" presName="spNode" presStyleCnt="0"/>
      <dgm:spPr/>
    </dgm:pt>
    <dgm:pt modelId="{DAB3E098-AD73-4C6B-BA8A-33EF1488EB2E}" type="pres">
      <dgm:prSet presAssocID="{0CF1C3BB-A86C-4621-9522-2A447D4C524E}" presName="sibTrans" presStyleLbl="sibTrans1D1" presStyleIdx="1" presStyleCnt="4"/>
      <dgm:spPr/>
    </dgm:pt>
    <dgm:pt modelId="{CE34C69F-883B-4822-B832-4790EA50682A}" type="pres">
      <dgm:prSet presAssocID="{02A302E8-2B91-4E2A-88B6-81424BF7A2A8}" presName="node" presStyleLbl="node1" presStyleIdx="2" presStyleCnt="4">
        <dgm:presLayoutVars>
          <dgm:bulletEnabled val="1"/>
        </dgm:presLayoutVars>
      </dgm:prSet>
      <dgm:spPr/>
    </dgm:pt>
    <dgm:pt modelId="{0D69107E-878F-4B89-A597-CB6D2F9E2312}" type="pres">
      <dgm:prSet presAssocID="{02A302E8-2B91-4E2A-88B6-81424BF7A2A8}" presName="spNode" presStyleCnt="0"/>
      <dgm:spPr/>
    </dgm:pt>
    <dgm:pt modelId="{1065465C-38F7-4644-8BF9-FC20C27E7059}" type="pres">
      <dgm:prSet presAssocID="{238B70EE-5062-4C86-9A88-047E7421569B}" presName="sibTrans" presStyleLbl="sibTrans1D1" presStyleIdx="2" presStyleCnt="4"/>
      <dgm:spPr/>
    </dgm:pt>
    <dgm:pt modelId="{5793E9DB-EE90-4CAA-B379-A3062B1D621A}" type="pres">
      <dgm:prSet presAssocID="{2A9D3E46-548A-4BDA-98FE-DE7BD63D97A5}" presName="node" presStyleLbl="node1" presStyleIdx="3" presStyleCnt="4">
        <dgm:presLayoutVars>
          <dgm:bulletEnabled val="1"/>
        </dgm:presLayoutVars>
      </dgm:prSet>
      <dgm:spPr/>
    </dgm:pt>
    <dgm:pt modelId="{46AD0D26-8750-408F-9B52-6D1B16AF2F40}" type="pres">
      <dgm:prSet presAssocID="{2A9D3E46-548A-4BDA-98FE-DE7BD63D97A5}" presName="spNode" presStyleCnt="0"/>
      <dgm:spPr/>
    </dgm:pt>
    <dgm:pt modelId="{FD57AADA-3264-496B-A6B3-D875B4BB0314}" type="pres">
      <dgm:prSet presAssocID="{0EB81F50-E14C-47D8-AD14-9C6052104696}" presName="sibTrans" presStyleLbl="sibTrans1D1" presStyleIdx="3" presStyleCnt="4"/>
      <dgm:spPr/>
    </dgm:pt>
  </dgm:ptLst>
  <dgm:cxnLst>
    <dgm:cxn modelId="{FA04D825-8080-4914-8C5B-9C0B92DCCE27}" type="presOf" srcId="{02A302E8-2B91-4E2A-88B6-81424BF7A2A8}" destId="{CE34C69F-883B-4822-B832-4790EA50682A}" srcOrd="0" destOrd="0" presId="urn:microsoft.com/office/officeart/2005/8/layout/cycle5"/>
    <dgm:cxn modelId="{2180542D-2396-45C9-BE07-795C7EFD886E}" type="presOf" srcId="{8AC16566-78D8-4314-B5B5-51B6E34D38BE}" destId="{C2886978-F99A-4000-9D34-83EE928A762A}" srcOrd="0" destOrd="0" presId="urn:microsoft.com/office/officeart/2005/8/layout/cycle5"/>
    <dgm:cxn modelId="{AF45E63C-8886-4F81-AD41-FA81E0F561D0}" srcId="{5AA56531-0791-45A8-9301-EC0BEEF4C365}" destId="{02A302E8-2B91-4E2A-88B6-81424BF7A2A8}" srcOrd="2" destOrd="0" parTransId="{230A367C-FA28-4A56-9200-0372D2C3D421}" sibTransId="{238B70EE-5062-4C86-9A88-047E7421569B}"/>
    <dgm:cxn modelId="{BBC4DC40-118F-4F07-AA7A-F9EA7771FD10}" type="presOf" srcId="{0CF1C3BB-A86C-4621-9522-2A447D4C524E}" destId="{DAB3E098-AD73-4C6B-BA8A-33EF1488EB2E}" srcOrd="0" destOrd="0" presId="urn:microsoft.com/office/officeart/2005/8/layout/cycle5"/>
    <dgm:cxn modelId="{FCB2785B-1CA5-427C-BEE2-E82B925F7EBD}" srcId="{5AA56531-0791-45A8-9301-EC0BEEF4C365}" destId="{8AC16566-78D8-4314-B5B5-51B6E34D38BE}" srcOrd="0" destOrd="0" parTransId="{BE0255A8-CE04-4DD3-8A78-41E621DB172E}" sibTransId="{08A4A228-36ED-49C9-8830-153976680CA1}"/>
    <dgm:cxn modelId="{DFAD6443-DA2D-4F37-9998-C7FE2C1118A4}" type="presOf" srcId="{5AE90C4F-2F03-474A-846B-10C29BDB465E}" destId="{CBD13A6D-6B5F-4C98-B471-D2020E04E32A}" srcOrd="0" destOrd="0" presId="urn:microsoft.com/office/officeart/2005/8/layout/cycle5"/>
    <dgm:cxn modelId="{99AAE24A-279F-4B1D-823C-E7126C86DBDF}" type="presOf" srcId="{5AA56531-0791-45A8-9301-EC0BEEF4C365}" destId="{EE02C830-BC17-4A22-9A70-10EC56BD6D12}" srcOrd="0" destOrd="0" presId="urn:microsoft.com/office/officeart/2005/8/layout/cycle5"/>
    <dgm:cxn modelId="{E7F51F58-08A0-4D86-B6C4-38F64A0CD325}" type="presOf" srcId="{08A4A228-36ED-49C9-8830-153976680CA1}" destId="{C3C4CAB7-3866-4CA9-A38C-5A3254C0A719}" srcOrd="0" destOrd="0" presId="urn:microsoft.com/office/officeart/2005/8/layout/cycle5"/>
    <dgm:cxn modelId="{C6629F9C-6305-4AD9-A734-22B492CCC118}" type="presOf" srcId="{238B70EE-5062-4C86-9A88-047E7421569B}" destId="{1065465C-38F7-4644-8BF9-FC20C27E7059}" srcOrd="0" destOrd="0" presId="urn:microsoft.com/office/officeart/2005/8/layout/cycle5"/>
    <dgm:cxn modelId="{F5C44C9D-60A3-4A34-BC89-82EF6112ECCC}" srcId="{5AA56531-0791-45A8-9301-EC0BEEF4C365}" destId="{5AE90C4F-2F03-474A-846B-10C29BDB465E}" srcOrd="1" destOrd="0" parTransId="{6BCA10A7-DFB9-4223-AB96-E6D99B6087ED}" sibTransId="{0CF1C3BB-A86C-4621-9522-2A447D4C524E}"/>
    <dgm:cxn modelId="{FA2252D4-8C59-4F59-8DC7-1D0F94DA9F52}" type="presOf" srcId="{2A9D3E46-548A-4BDA-98FE-DE7BD63D97A5}" destId="{5793E9DB-EE90-4CAA-B379-A3062B1D621A}" srcOrd="0" destOrd="0" presId="urn:microsoft.com/office/officeart/2005/8/layout/cycle5"/>
    <dgm:cxn modelId="{FCC0D3DE-8140-41AF-A6ED-701B2B455244}" srcId="{5AA56531-0791-45A8-9301-EC0BEEF4C365}" destId="{2A9D3E46-548A-4BDA-98FE-DE7BD63D97A5}" srcOrd="3" destOrd="0" parTransId="{AD1A659B-CEE8-47E7-9E7F-EA48298FF9B9}" sibTransId="{0EB81F50-E14C-47D8-AD14-9C6052104696}"/>
    <dgm:cxn modelId="{63778BEB-762F-43F2-B666-6A81C74BEB8A}" type="presOf" srcId="{0EB81F50-E14C-47D8-AD14-9C6052104696}" destId="{FD57AADA-3264-496B-A6B3-D875B4BB0314}" srcOrd="0" destOrd="0" presId="urn:microsoft.com/office/officeart/2005/8/layout/cycle5"/>
    <dgm:cxn modelId="{32DBEB52-1C30-4A82-9FD8-08C03258F129}" type="presParOf" srcId="{EE02C830-BC17-4A22-9A70-10EC56BD6D12}" destId="{C2886978-F99A-4000-9D34-83EE928A762A}" srcOrd="0" destOrd="0" presId="urn:microsoft.com/office/officeart/2005/8/layout/cycle5"/>
    <dgm:cxn modelId="{90BB21DB-0F0E-4866-9829-9E6E4D86CBDF}" type="presParOf" srcId="{EE02C830-BC17-4A22-9A70-10EC56BD6D12}" destId="{D8F867ED-0903-4C37-974E-5D47274CD721}" srcOrd="1" destOrd="0" presId="urn:microsoft.com/office/officeart/2005/8/layout/cycle5"/>
    <dgm:cxn modelId="{67A89116-A99D-45A4-A7AC-E1A99503E260}" type="presParOf" srcId="{EE02C830-BC17-4A22-9A70-10EC56BD6D12}" destId="{C3C4CAB7-3866-4CA9-A38C-5A3254C0A719}" srcOrd="2" destOrd="0" presId="urn:microsoft.com/office/officeart/2005/8/layout/cycle5"/>
    <dgm:cxn modelId="{2D1FE912-FD54-48CB-85A0-D02F3D19D811}" type="presParOf" srcId="{EE02C830-BC17-4A22-9A70-10EC56BD6D12}" destId="{CBD13A6D-6B5F-4C98-B471-D2020E04E32A}" srcOrd="3" destOrd="0" presId="urn:microsoft.com/office/officeart/2005/8/layout/cycle5"/>
    <dgm:cxn modelId="{54A8916D-DDBF-4C81-B0BC-03187CBB049A}" type="presParOf" srcId="{EE02C830-BC17-4A22-9A70-10EC56BD6D12}" destId="{56B446AB-70ED-4B28-8D33-3246DC8AB307}" srcOrd="4" destOrd="0" presId="urn:microsoft.com/office/officeart/2005/8/layout/cycle5"/>
    <dgm:cxn modelId="{7727714B-0BA1-4544-BBF5-9085323E2330}" type="presParOf" srcId="{EE02C830-BC17-4A22-9A70-10EC56BD6D12}" destId="{DAB3E098-AD73-4C6B-BA8A-33EF1488EB2E}" srcOrd="5" destOrd="0" presId="urn:microsoft.com/office/officeart/2005/8/layout/cycle5"/>
    <dgm:cxn modelId="{2697F619-3CB4-4A4F-9946-24C5D340A68A}" type="presParOf" srcId="{EE02C830-BC17-4A22-9A70-10EC56BD6D12}" destId="{CE34C69F-883B-4822-B832-4790EA50682A}" srcOrd="6" destOrd="0" presId="urn:microsoft.com/office/officeart/2005/8/layout/cycle5"/>
    <dgm:cxn modelId="{FCA95FB3-22B2-4F21-9B58-70EDB5B74595}" type="presParOf" srcId="{EE02C830-BC17-4A22-9A70-10EC56BD6D12}" destId="{0D69107E-878F-4B89-A597-CB6D2F9E2312}" srcOrd="7" destOrd="0" presId="urn:microsoft.com/office/officeart/2005/8/layout/cycle5"/>
    <dgm:cxn modelId="{6ACF6FA3-67E0-4A95-BAE2-7E2197BE321F}" type="presParOf" srcId="{EE02C830-BC17-4A22-9A70-10EC56BD6D12}" destId="{1065465C-38F7-4644-8BF9-FC20C27E7059}" srcOrd="8" destOrd="0" presId="urn:microsoft.com/office/officeart/2005/8/layout/cycle5"/>
    <dgm:cxn modelId="{23CF91E7-6012-47A9-8038-C6199E86957B}" type="presParOf" srcId="{EE02C830-BC17-4A22-9A70-10EC56BD6D12}" destId="{5793E9DB-EE90-4CAA-B379-A3062B1D621A}" srcOrd="9" destOrd="0" presId="urn:microsoft.com/office/officeart/2005/8/layout/cycle5"/>
    <dgm:cxn modelId="{479BFD43-32A6-43D3-93F0-536BC3264412}" type="presParOf" srcId="{EE02C830-BC17-4A22-9A70-10EC56BD6D12}" destId="{46AD0D26-8750-408F-9B52-6D1B16AF2F40}" srcOrd="10" destOrd="0" presId="urn:microsoft.com/office/officeart/2005/8/layout/cycle5"/>
    <dgm:cxn modelId="{C7EDA1E2-5F9B-4E05-8D79-58A33D8D3FCF}" type="presParOf" srcId="{EE02C830-BC17-4A22-9A70-10EC56BD6D12}" destId="{FD57AADA-3264-496B-A6B3-D875B4BB0314}"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FE911A-2192-4ED2-9D38-02DCD641A9E5}" type="doc">
      <dgm:prSet loTypeId="urn:microsoft.com/office/officeart/2005/8/layout/hierarchy6" loCatId="hierarchy" qsTypeId="urn:microsoft.com/office/officeart/2005/8/quickstyle/simple3" qsCatId="simple" csTypeId="urn:microsoft.com/office/officeart/2005/8/colors/accent3_1" csCatId="accent3" phldr="1"/>
      <dgm:spPr/>
      <dgm:t>
        <a:bodyPr/>
        <a:lstStyle/>
        <a:p>
          <a:endParaRPr lang="en-US"/>
        </a:p>
      </dgm:t>
    </dgm:pt>
    <dgm:pt modelId="{0B2199AF-E57D-4840-96F7-47193FB0E1E0}">
      <dgm:prSet phldrT="[Text]"/>
      <dgm:spPr/>
      <dgm:t>
        <a:bodyPr/>
        <a:lstStyle/>
        <a:p>
          <a:r>
            <a:rPr lang="en-US" b="1" dirty="0">
              <a:effectLst>
                <a:outerShdw blurRad="38100" dist="38100" dir="2700000" algn="tl">
                  <a:srgbClr val="000000">
                    <a:alpha val="43137"/>
                  </a:srgbClr>
                </a:outerShdw>
              </a:effectLst>
            </a:rPr>
            <a:t>NAHL</a:t>
          </a:r>
        </a:p>
      </dgm:t>
    </dgm:pt>
    <dgm:pt modelId="{3D46B07A-2E14-4C40-A871-44CA583421F3}" type="parTrans" cxnId="{D00C50DA-B675-4706-B7DE-8A4BEF50C134}">
      <dgm:prSet/>
      <dgm:spPr/>
      <dgm:t>
        <a:bodyPr/>
        <a:lstStyle/>
        <a:p>
          <a:endParaRPr lang="en-US"/>
        </a:p>
      </dgm:t>
    </dgm:pt>
    <dgm:pt modelId="{60817C5C-C36A-4C7B-A99C-180FE019ED81}" type="sibTrans" cxnId="{D00C50DA-B675-4706-B7DE-8A4BEF50C134}">
      <dgm:prSet/>
      <dgm:spPr/>
      <dgm:t>
        <a:bodyPr/>
        <a:lstStyle/>
        <a:p>
          <a:endParaRPr lang="en-US"/>
        </a:p>
      </dgm:t>
    </dgm:pt>
    <dgm:pt modelId="{A75D05AE-4BA7-4C3D-9895-669CD7C1F99A}">
      <dgm:prSet phldrT="[Text]" custT="1"/>
      <dgm:spPr/>
      <dgm:t>
        <a:bodyPr/>
        <a:lstStyle/>
        <a:p>
          <a:r>
            <a:rPr lang="en-US" sz="1100" dirty="0"/>
            <a:t>Infrastructure</a:t>
          </a:r>
        </a:p>
      </dgm:t>
    </dgm:pt>
    <dgm:pt modelId="{6CB9B26C-F226-41CE-91EB-147C09674118}" type="parTrans" cxnId="{F213D214-BC2A-45A5-B8C8-3426B57243AC}">
      <dgm:prSet/>
      <dgm:spPr/>
      <dgm:t>
        <a:bodyPr/>
        <a:lstStyle/>
        <a:p>
          <a:endParaRPr lang="en-US"/>
        </a:p>
      </dgm:t>
    </dgm:pt>
    <dgm:pt modelId="{90119E8D-9E7C-4DA6-919E-BA2842B4DDE9}" type="sibTrans" cxnId="{F213D214-BC2A-45A5-B8C8-3426B57243AC}">
      <dgm:prSet/>
      <dgm:spPr/>
      <dgm:t>
        <a:bodyPr/>
        <a:lstStyle/>
        <a:p>
          <a:endParaRPr lang="en-US"/>
        </a:p>
      </dgm:t>
    </dgm:pt>
    <dgm:pt modelId="{5F42D92C-E2F8-498E-AD46-C7622D492786}">
      <dgm:prSet phldrT="[Text]" custT="1"/>
      <dgm:spPr/>
      <dgm:t>
        <a:bodyPr/>
        <a:lstStyle/>
        <a:p>
          <a:pPr algn="l"/>
          <a:r>
            <a:rPr lang="en-US" sz="1800" dirty="0"/>
            <a:t>Background: LMT score</a:t>
          </a:r>
        </a:p>
      </dgm:t>
    </dgm:pt>
    <dgm:pt modelId="{725C5209-FEF4-4936-9593-F4E2D71999A5}" type="parTrans" cxnId="{90D64203-07C3-4E8C-B59C-2E68249563CC}">
      <dgm:prSet/>
      <dgm:spPr/>
      <dgm:t>
        <a:bodyPr/>
        <a:lstStyle/>
        <a:p>
          <a:endParaRPr lang="en-US"/>
        </a:p>
      </dgm:t>
    </dgm:pt>
    <dgm:pt modelId="{BF43AF69-523D-4676-9D08-69CC17BAB91F}" type="sibTrans" cxnId="{90D64203-07C3-4E8C-B59C-2E68249563CC}">
      <dgm:prSet/>
      <dgm:spPr/>
      <dgm:t>
        <a:bodyPr/>
        <a:lstStyle/>
        <a:p>
          <a:endParaRPr lang="en-US"/>
        </a:p>
      </dgm:t>
    </dgm:pt>
    <dgm:pt modelId="{A9C900DF-FE49-4802-8F6A-9112CDEFC064}">
      <dgm:prSet phldrT="[Text]" phldr="1"/>
      <dgm:spPr/>
      <dgm:t>
        <a:bodyPr/>
        <a:lstStyle/>
        <a:p>
          <a:endParaRPr lang="en-US" dirty="0"/>
        </a:p>
      </dgm:t>
    </dgm:pt>
    <dgm:pt modelId="{7CE30E1A-E8BB-45D3-BEBA-A927741897CE}" type="parTrans" cxnId="{D44BFDE0-2602-4575-B8D0-89B6668AE5DD}">
      <dgm:prSet/>
      <dgm:spPr/>
      <dgm:t>
        <a:bodyPr/>
        <a:lstStyle/>
        <a:p>
          <a:endParaRPr lang="en-US"/>
        </a:p>
      </dgm:t>
    </dgm:pt>
    <dgm:pt modelId="{D8302167-521C-4EC2-871B-749C529616DF}" type="sibTrans" cxnId="{D44BFDE0-2602-4575-B8D0-89B6668AE5DD}">
      <dgm:prSet/>
      <dgm:spPr/>
      <dgm:t>
        <a:bodyPr/>
        <a:lstStyle/>
        <a:p>
          <a:endParaRPr lang="en-US"/>
        </a:p>
      </dgm:t>
    </dgm:pt>
    <dgm:pt modelId="{1697E206-1062-4BE7-A1F1-8E9A175DF1C2}">
      <dgm:prSet custT="1"/>
      <dgm:spPr/>
      <dgm:t>
        <a:bodyPr/>
        <a:lstStyle/>
        <a:p>
          <a:r>
            <a:rPr lang="en-US" sz="1050" dirty="0"/>
            <a:t>Budgets</a:t>
          </a:r>
        </a:p>
      </dgm:t>
    </dgm:pt>
    <dgm:pt modelId="{3AA74898-A668-4DE1-A76C-9CEB4C52CB92}" type="parTrans" cxnId="{613F5AA6-9122-4280-BAA9-CCEBC367DD3A}">
      <dgm:prSet/>
      <dgm:spPr/>
      <dgm:t>
        <a:bodyPr/>
        <a:lstStyle/>
        <a:p>
          <a:endParaRPr lang="en-US"/>
        </a:p>
      </dgm:t>
    </dgm:pt>
    <dgm:pt modelId="{10F06706-41B2-45EC-AAAF-5D90A7D35FFC}" type="sibTrans" cxnId="{613F5AA6-9122-4280-BAA9-CCEBC367DD3A}">
      <dgm:prSet/>
      <dgm:spPr/>
      <dgm:t>
        <a:bodyPr/>
        <a:lstStyle/>
        <a:p>
          <a:endParaRPr lang="en-US"/>
        </a:p>
      </dgm:t>
    </dgm:pt>
    <dgm:pt modelId="{7C6FC552-426D-4C20-B83F-D6AF11868AE2}">
      <dgm:prSet custT="1"/>
      <dgm:spPr/>
      <dgm:t>
        <a:bodyPr/>
        <a:lstStyle/>
        <a:p>
          <a:r>
            <a:rPr lang="en-US" sz="1050" dirty="0"/>
            <a:t>Improper training allocation</a:t>
          </a:r>
        </a:p>
      </dgm:t>
    </dgm:pt>
    <dgm:pt modelId="{20970FEE-6437-43A1-8FC2-39E63413DA08}" type="parTrans" cxnId="{2DBDA108-5DE5-45F1-9CA1-D683604B8649}">
      <dgm:prSet/>
      <dgm:spPr/>
      <dgm:t>
        <a:bodyPr/>
        <a:lstStyle/>
        <a:p>
          <a:endParaRPr lang="en-US"/>
        </a:p>
      </dgm:t>
    </dgm:pt>
    <dgm:pt modelId="{D434653E-21CD-464C-A241-E64762D7AE68}" type="sibTrans" cxnId="{2DBDA108-5DE5-45F1-9CA1-D683604B8649}">
      <dgm:prSet/>
      <dgm:spPr/>
      <dgm:t>
        <a:bodyPr/>
        <a:lstStyle/>
        <a:p>
          <a:endParaRPr lang="en-US"/>
        </a:p>
      </dgm:t>
    </dgm:pt>
    <dgm:pt modelId="{4DA043C5-D25A-4A94-9934-B9E2E4F59D85}">
      <dgm:prSet custT="1"/>
      <dgm:spPr/>
      <dgm:t>
        <a:bodyPr/>
        <a:lstStyle/>
        <a:p>
          <a:r>
            <a:rPr lang="en-US" sz="1050" dirty="0"/>
            <a:t>Lab management and inventories </a:t>
          </a:r>
        </a:p>
        <a:p>
          <a:r>
            <a:rPr lang="en-US" sz="1050" dirty="0"/>
            <a:t>(Incl. database / sample flow/transport)</a:t>
          </a:r>
        </a:p>
      </dgm:t>
    </dgm:pt>
    <dgm:pt modelId="{FF5BE56D-4ED0-48EE-8BED-52A8BB4F12C7}" type="parTrans" cxnId="{27A1151D-C570-4269-9B5C-05457591C8BC}">
      <dgm:prSet/>
      <dgm:spPr/>
      <dgm:t>
        <a:bodyPr/>
        <a:lstStyle/>
        <a:p>
          <a:endParaRPr lang="en-US"/>
        </a:p>
      </dgm:t>
    </dgm:pt>
    <dgm:pt modelId="{3452978D-624F-4700-A0EE-BBC5814B3B9C}" type="sibTrans" cxnId="{27A1151D-C570-4269-9B5C-05457591C8BC}">
      <dgm:prSet/>
      <dgm:spPr/>
      <dgm:t>
        <a:bodyPr/>
        <a:lstStyle/>
        <a:p>
          <a:endParaRPr lang="en-US"/>
        </a:p>
      </dgm:t>
    </dgm:pt>
    <dgm:pt modelId="{D91123CF-4F9C-40FD-B86F-FCDD54E4A04A}">
      <dgm:prSet custT="1"/>
      <dgm:spPr/>
      <dgm:t>
        <a:bodyPr/>
        <a:lstStyle/>
        <a:p>
          <a:r>
            <a:rPr lang="en-US" sz="1050" dirty="0"/>
            <a:t>Biosafety and biosecurity</a:t>
          </a:r>
        </a:p>
        <a:p>
          <a:r>
            <a:rPr lang="en-US" sz="1050" dirty="0"/>
            <a:t>Incl. staff health and waste management</a:t>
          </a:r>
        </a:p>
      </dgm:t>
    </dgm:pt>
    <dgm:pt modelId="{EFD4170B-9BEE-4BE0-8D27-93C984FD709B}" type="parTrans" cxnId="{226629A5-0A6C-43B0-8194-0238E7979A59}">
      <dgm:prSet/>
      <dgm:spPr/>
      <dgm:t>
        <a:bodyPr/>
        <a:lstStyle/>
        <a:p>
          <a:endParaRPr lang="en-US"/>
        </a:p>
      </dgm:t>
    </dgm:pt>
    <dgm:pt modelId="{8324D415-8813-42D2-9E4D-AC48A5194DFB}" type="sibTrans" cxnId="{226629A5-0A6C-43B0-8194-0238E7979A59}">
      <dgm:prSet/>
      <dgm:spPr/>
      <dgm:t>
        <a:bodyPr/>
        <a:lstStyle/>
        <a:p>
          <a:endParaRPr lang="en-US"/>
        </a:p>
      </dgm:t>
    </dgm:pt>
    <dgm:pt modelId="{2F6669A6-CA60-4A7E-9C0A-E10AE735A12F}">
      <dgm:prSet custT="1"/>
      <dgm:spPr/>
      <dgm:t>
        <a:bodyPr/>
        <a:lstStyle/>
        <a:p>
          <a:r>
            <a:rPr lang="en-US" sz="1050" dirty="0"/>
            <a:t>Quality of </a:t>
          </a:r>
        </a:p>
        <a:p>
          <a:r>
            <a:rPr lang="en-US" sz="1050" dirty="0"/>
            <a:t>diag. service</a:t>
          </a:r>
        </a:p>
      </dgm:t>
    </dgm:pt>
    <dgm:pt modelId="{B7686563-C9A7-411A-B115-D975CFDA5F25}" type="parTrans" cxnId="{1496E376-B94A-4BA4-B4DB-6521FF2B28C9}">
      <dgm:prSet/>
      <dgm:spPr/>
      <dgm:t>
        <a:bodyPr/>
        <a:lstStyle/>
        <a:p>
          <a:endParaRPr lang="en-US"/>
        </a:p>
      </dgm:t>
    </dgm:pt>
    <dgm:pt modelId="{FF60F36B-ADA5-42AF-9ACB-7FAC06E78F94}" type="sibTrans" cxnId="{1496E376-B94A-4BA4-B4DB-6521FF2B28C9}">
      <dgm:prSet/>
      <dgm:spPr/>
      <dgm:t>
        <a:bodyPr/>
        <a:lstStyle/>
        <a:p>
          <a:endParaRPr lang="en-US"/>
        </a:p>
      </dgm:t>
    </dgm:pt>
    <dgm:pt modelId="{39CA0BD5-1309-4601-A9C3-9808AADC75F0}" type="pres">
      <dgm:prSet presAssocID="{2AFE911A-2192-4ED2-9D38-02DCD641A9E5}" presName="mainComposite" presStyleCnt="0">
        <dgm:presLayoutVars>
          <dgm:chPref val="1"/>
          <dgm:dir/>
          <dgm:animOne val="branch"/>
          <dgm:animLvl val="lvl"/>
          <dgm:resizeHandles val="exact"/>
        </dgm:presLayoutVars>
      </dgm:prSet>
      <dgm:spPr/>
    </dgm:pt>
    <dgm:pt modelId="{D61E12F2-CE47-4D0F-9732-9C24AD37F654}" type="pres">
      <dgm:prSet presAssocID="{2AFE911A-2192-4ED2-9D38-02DCD641A9E5}" presName="hierFlow" presStyleCnt="0"/>
      <dgm:spPr/>
    </dgm:pt>
    <dgm:pt modelId="{1BA42C2D-F839-479E-8BD2-CEAF8C5DA7F3}" type="pres">
      <dgm:prSet presAssocID="{2AFE911A-2192-4ED2-9D38-02DCD641A9E5}" presName="firstBuf" presStyleCnt="0"/>
      <dgm:spPr/>
    </dgm:pt>
    <dgm:pt modelId="{ED13DC0D-0EC3-4866-9E04-6C0B1B7B995E}" type="pres">
      <dgm:prSet presAssocID="{2AFE911A-2192-4ED2-9D38-02DCD641A9E5}" presName="hierChild1" presStyleCnt="0">
        <dgm:presLayoutVars>
          <dgm:chPref val="1"/>
          <dgm:animOne val="branch"/>
          <dgm:animLvl val="lvl"/>
        </dgm:presLayoutVars>
      </dgm:prSet>
      <dgm:spPr/>
    </dgm:pt>
    <dgm:pt modelId="{2DC1A281-084C-407E-AACB-1A4F065EDAAC}" type="pres">
      <dgm:prSet presAssocID="{0B2199AF-E57D-4840-96F7-47193FB0E1E0}" presName="Name14" presStyleCnt="0"/>
      <dgm:spPr/>
    </dgm:pt>
    <dgm:pt modelId="{6EA7FA00-C75C-4618-829E-9709FF458780}" type="pres">
      <dgm:prSet presAssocID="{0B2199AF-E57D-4840-96F7-47193FB0E1E0}" presName="level1Shape" presStyleLbl="node0" presStyleIdx="0" presStyleCnt="1" custScaleX="335937" custScaleY="154713" custLinFactX="-66149" custLinFactY="-300000" custLinFactNeighborX="-100000" custLinFactNeighborY="-335549">
        <dgm:presLayoutVars>
          <dgm:chPref val="3"/>
        </dgm:presLayoutVars>
      </dgm:prSet>
      <dgm:spPr/>
    </dgm:pt>
    <dgm:pt modelId="{78F83F9E-2035-41D7-B6AB-08F201F7CD76}" type="pres">
      <dgm:prSet presAssocID="{0B2199AF-E57D-4840-96F7-47193FB0E1E0}" presName="hierChild2" presStyleCnt="0"/>
      <dgm:spPr/>
    </dgm:pt>
    <dgm:pt modelId="{E9185572-1C03-456B-A4E0-FA346B1CEC52}" type="pres">
      <dgm:prSet presAssocID="{6CB9B26C-F226-41CE-91EB-147C09674118}" presName="Name19" presStyleLbl="parChTrans1D2" presStyleIdx="0" presStyleCnt="6"/>
      <dgm:spPr/>
    </dgm:pt>
    <dgm:pt modelId="{40969A0C-1091-4E51-9D39-D267309190D0}" type="pres">
      <dgm:prSet presAssocID="{A75D05AE-4BA7-4C3D-9895-669CD7C1F99A}" presName="Name21" presStyleCnt="0"/>
      <dgm:spPr/>
    </dgm:pt>
    <dgm:pt modelId="{0E98CB18-73DE-4447-BA60-A1FB6449E3DC}" type="pres">
      <dgm:prSet presAssocID="{A75D05AE-4BA7-4C3D-9895-669CD7C1F99A}" presName="level2Shape" presStyleLbl="node2" presStyleIdx="0" presStyleCnt="6" custScaleX="230320" custScaleY="191611" custLinFactX="-11556" custLinFactY="-200000" custLinFactNeighborX="-100000" custLinFactNeighborY="-219473"/>
      <dgm:spPr/>
    </dgm:pt>
    <dgm:pt modelId="{614CFED8-10A1-4C35-88BB-42919A1C1013}" type="pres">
      <dgm:prSet presAssocID="{A75D05AE-4BA7-4C3D-9895-669CD7C1F99A}" presName="hierChild3" presStyleCnt="0"/>
      <dgm:spPr/>
    </dgm:pt>
    <dgm:pt modelId="{28C3CBC9-26CB-4F44-ADEE-052A9DF90C8E}" type="pres">
      <dgm:prSet presAssocID="{3AA74898-A668-4DE1-A76C-9CEB4C52CB92}" presName="Name19" presStyleLbl="parChTrans1D2" presStyleIdx="1" presStyleCnt="6"/>
      <dgm:spPr/>
    </dgm:pt>
    <dgm:pt modelId="{919209F0-41AB-4E65-93FD-EE93F2521668}" type="pres">
      <dgm:prSet presAssocID="{1697E206-1062-4BE7-A1F1-8E9A175DF1C2}" presName="Name21" presStyleCnt="0"/>
      <dgm:spPr/>
    </dgm:pt>
    <dgm:pt modelId="{2DFF25F3-BE87-4BCD-81AE-21BFC31B0E8A}" type="pres">
      <dgm:prSet presAssocID="{1697E206-1062-4BE7-A1F1-8E9A175DF1C2}" presName="level2Shape" presStyleLbl="node2" presStyleIdx="1" presStyleCnt="6" custScaleX="190649" custScaleY="140086" custLinFactY="-200000" custLinFactNeighborX="-76758" custLinFactNeighborY="-219910"/>
      <dgm:spPr/>
    </dgm:pt>
    <dgm:pt modelId="{E2AD0282-0EC1-4773-A321-C900339E559E}" type="pres">
      <dgm:prSet presAssocID="{1697E206-1062-4BE7-A1F1-8E9A175DF1C2}" presName="hierChild3" presStyleCnt="0"/>
      <dgm:spPr/>
    </dgm:pt>
    <dgm:pt modelId="{005621E2-A995-4BE9-8995-7F9719B58B47}" type="pres">
      <dgm:prSet presAssocID="{20970FEE-6437-43A1-8FC2-39E63413DA08}" presName="Name19" presStyleLbl="parChTrans1D2" presStyleIdx="2" presStyleCnt="6"/>
      <dgm:spPr/>
    </dgm:pt>
    <dgm:pt modelId="{61A8060D-CE55-4143-96E0-9ADF9380F566}" type="pres">
      <dgm:prSet presAssocID="{7C6FC552-426D-4C20-B83F-D6AF11868AE2}" presName="Name21" presStyleCnt="0"/>
      <dgm:spPr/>
    </dgm:pt>
    <dgm:pt modelId="{C15D3589-3F09-4662-8DE0-E41E6E9D39CD}" type="pres">
      <dgm:prSet presAssocID="{7C6FC552-426D-4C20-B83F-D6AF11868AE2}" presName="level2Shape" presStyleLbl="node2" presStyleIdx="2" presStyleCnt="6" custScaleX="185341" custScaleY="281000" custLinFactY="-200000" custLinFactNeighborX="-39655" custLinFactNeighborY="-219910"/>
      <dgm:spPr/>
    </dgm:pt>
    <dgm:pt modelId="{248152F7-0756-4D43-B9B7-3F403F4EC2BE}" type="pres">
      <dgm:prSet presAssocID="{7C6FC552-426D-4C20-B83F-D6AF11868AE2}" presName="hierChild3" presStyleCnt="0"/>
      <dgm:spPr/>
    </dgm:pt>
    <dgm:pt modelId="{EC56CB28-1DC5-413E-BAC0-E647D8EA9669}" type="pres">
      <dgm:prSet presAssocID="{FF5BE56D-4ED0-48EE-8BED-52A8BB4F12C7}" presName="Name19" presStyleLbl="parChTrans1D2" presStyleIdx="3" presStyleCnt="6"/>
      <dgm:spPr/>
    </dgm:pt>
    <dgm:pt modelId="{9E5607B9-DB51-4684-8B2D-BE53FA0F6EFB}" type="pres">
      <dgm:prSet presAssocID="{4DA043C5-D25A-4A94-9934-B9E2E4F59D85}" presName="Name21" presStyleCnt="0"/>
      <dgm:spPr/>
    </dgm:pt>
    <dgm:pt modelId="{19E73591-7B56-474E-917A-A8F70B5AFB7D}" type="pres">
      <dgm:prSet presAssocID="{4DA043C5-D25A-4A94-9934-B9E2E4F59D85}" presName="level2Shape" presStyleLbl="node2" presStyleIdx="3" presStyleCnt="6" custScaleX="267125" custScaleY="367765" custLinFactY="-200000" custLinFactNeighborX="-42175" custLinFactNeighborY="-219910"/>
      <dgm:spPr/>
    </dgm:pt>
    <dgm:pt modelId="{42035509-54EB-4375-ADFC-70B61DA990B8}" type="pres">
      <dgm:prSet presAssocID="{4DA043C5-D25A-4A94-9934-B9E2E4F59D85}" presName="hierChild3" presStyleCnt="0"/>
      <dgm:spPr/>
    </dgm:pt>
    <dgm:pt modelId="{9C5B1122-2E35-4B1B-B598-1FEFA2F770E5}" type="pres">
      <dgm:prSet presAssocID="{EFD4170B-9BEE-4BE0-8D27-93C984FD709B}" presName="Name19" presStyleLbl="parChTrans1D2" presStyleIdx="4" presStyleCnt="6"/>
      <dgm:spPr/>
    </dgm:pt>
    <dgm:pt modelId="{3AF12930-9309-404B-BD7D-F7C10D8F8396}" type="pres">
      <dgm:prSet presAssocID="{D91123CF-4F9C-40FD-B86F-FCDD54E4A04A}" presName="Name21" presStyleCnt="0"/>
      <dgm:spPr/>
    </dgm:pt>
    <dgm:pt modelId="{5E43769C-ACE5-414A-B80D-E5608DFB0364}" type="pres">
      <dgm:prSet presAssocID="{D91123CF-4F9C-40FD-B86F-FCDD54E4A04A}" presName="level2Shape" presStyleLbl="node2" presStyleIdx="4" presStyleCnt="6" custScaleX="218412" custScaleY="362051" custLinFactY="-200000" custLinFactNeighborX="-43439" custLinFactNeighborY="-219910"/>
      <dgm:spPr/>
    </dgm:pt>
    <dgm:pt modelId="{2E06A93D-8386-411A-8FFA-E1EC95C859A6}" type="pres">
      <dgm:prSet presAssocID="{D91123CF-4F9C-40FD-B86F-FCDD54E4A04A}" presName="hierChild3" presStyleCnt="0"/>
      <dgm:spPr/>
    </dgm:pt>
    <dgm:pt modelId="{8671BEDD-3158-4F67-AA51-060D248037D7}" type="pres">
      <dgm:prSet presAssocID="{B7686563-C9A7-411A-B115-D975CFDA5F25}" presName="Name19" presStyleLbl="parChTrans1D2" presStyleIdx="5" presStyleCnt="6"/>
      <dgm:spPr/>
    </dgm:pt>
    <dgm:pt modelId="{82BB772A-39BF-4E4F-B464-1AFDB3607B9F}" type="pres">
      <dgm:prSet presAssocID="{2F6669A6-CA60-4A7E-9C0A-E10AE735A12F}" presName="Name21" presStyleCnt="0"/>
      <dgm:spPr/>
    </dgm:pt>
    <dgm:pt modelId="{9B9F9C42-F1AA-4F59-9CAD-060CD279501F}" type="pres">
      <dgm:prSet presAssocID="{2F6669A6-CA60-4A7E-9C0A-E10AE735A12F}" presName="level2Shape" presStyleLbl="node2" presStyleIdx="5" presStyleCnt="6" custScaleX="158270" custScaleY="226972" custLinFactY="-200000" custLinFactNeighborX="-22324" custLinFactNeighborY="-219910"/>
      <dgm:spPr/>
    </dgm:pt>
    <dgm:pt modelId="{6A8AD0CA-0EE7-4463-AC2E-2A3B2F3E7E83}" type="pres">
      <dgm:prSet presAssocID="{2F6669A6-CA60-4A7E-9C0A-E10AE735A12F}" presName="hierChild3" presStyleCnt="0"/>
      <dgm:spPr/>
    </dgm:pt>
    <dgm:pt modelId="{E8330C33-4C81-4678-B20D-F37DEEB3F957}" type="pres">
      <dgm:prSet presAssocID="{2AFE911A-2192-4ED2-9D38-02DCD641A9E5}" presName="bgShapesFlow" presStyleCnt="0"/>
      <dgm:spPr/>
    </dgm:pt>
    <dgm:pt modelId="{CBCCDACB-A9BF-49B3-A855-448086480510}" type="pres">
      <dgm:prSet presAssocID="{5F42D92C-E2F8-498E-AD46-C7622D492786}" presName="rectComp" presStyleCnt="0"/>
      <dgm:spPr/>
    </dgm:pt>
    <dgm:pt modelId="{FE988232-0E56-4958-9615-FE69332B171A}" type="pres">
      <dgm:prSet presAssocID="{5F42D92C-E2F8-498E-AD46-C7622D492786}" presName="bgRect" presStyleLbl="bgShp" presStyleIdx="0" presStyleCnt="2" custScaleY="229019" custLinFactY="-267931" custLinFactNeighborX="-1638" custLinFactNeighborY="-300000"/>
      <dgm:spPr/>
    </dgm:pt>
    <dgm:pt modelId="{73ADF3B9-3CAB-48E9-AFE2-F1C7B29E201F}" type="pres">
      <dgm:prSet presAssocID="{5F42D92C-E2F8-498E-AD46-C7622D492786}" presName="bgRectTx" presStyleLbl="bgShp" presStyleIdx="0" presStyleCnt="2">
        <dgm:presLayoutVars>
          <dgm:bulletEnabled val="1"/>
        </dgm:presLayoutVars>
      </dgm:prSet>
      <dgm:spPr/>
    </dgm:pt>
    <dgm:pt modelId="{F3012CAA-2A21-4F03-86FA-17DBFCA26205}" type="pres">
      <dgm:prSet presAssocID="{5F42D92C-E2F8-498E-AD46-C7622D492786}" presName="spComp" presStyleCnt="0"/>
      <dgm:spPr/>
    </dgm:pt>
    <dgm:pt modelId="{7C067461-7DF9-4752-8954-7E20025997A7}" type="pres">
      <dgm:prSet presAssocID="{5F42D92C-E2F8-498E-AD46-C7622D492786}" presName="vSp" presStyleCnt="0"/>
      <dgm:spPr/>
    </dgm:pt>
    <dgm:pt modelId="{EA10258F-1DF3-4B0C-B064-C756C4E19A74}" type="pres">
      <dgm:prSet presAssocID="{A9C900DF-FE49-4802-8F6A-9112CDEFC064}" presName="rectComp" presStyleCnt="0"/>
      <dgm:spPr/>
    </dgm:pt>
    <dgm:pt modelId="{86627C1F-DDDB-4B81-B31E-9A686FA493AC}" type="pres">
      <dgm:prSet presAssocID="{A9C900DF-FE49-4802-8F6A-9112CDEFC064}" presName="bgRect" presStyleLbl="bgShp" presStyleIdx="1" presStyleCnt="2" custScaleY="398736" custLinFactY="-200000" custLinFactNeighborY="-288939"/>
      <dgm:spPr/>
    </dgm:pt>
    <dgm:pt modelId="{3EEF121B-9CE7-46F0-9894-5538A09EE30B}" type="pres">
      <dgm:prSet presAssocID="{A9C900DF-FE49-4802-8F6A-9112CDEFC064}" presName="bgRectTx" presStyleLbl="bgShp" presStyleIdx="1" presStyleCnt="2">
        <dgm:presLayoutVars>
          <dgm:bulletEnabled val="1"/>
        </dgm:presLayoutVars>
      </dgm:prSet>
      <dgm:spPr/>
    </dgm:pt>
  </dgm:ptLst>
  <dgm:cxnLst>
    <dgm:cxn modelId="{90D64203-07C3-4E8C-B59C-2E68249563CC}" srcId="{2AFE911A-2192-4ED2-9D38-02DCD641A9E5}" destId="{5F42D92C-E2F8-498E-AD46-C7622D492786}" srcOrd="1" destOrd="0" parTransId="{725C5209-FEF4-4936-9593-F4E2D71999A5}" sibTransId="{BF43AF69-523D-4676-9D08-69CC17BAB91F}"/>
    <dgm:cxn modelId="{2DBDA108-5DE5-45F1-9CA1-D683604B8649}" srcId="{0B2199AF-E57D-4840-96F7-47193FB0E1E0}" destId="{7C6FC552-426D-4C20-B83F-D6AF11868AE2}" srcOrd="2" destOrd="0" parTransId="{20970FEE-6437-43A1-8FC2-39E63413DA08}" sibTransId="{D434653E-21CD-464C-A241-E64762D7AE68}"/>
    <dgm:cxn modelId="{F213D214-BC2A-45A5-B8C8-3426B57243AC}" srcId="{0B2199AF-E57D-4840-96F7-47193FB0E1E0}" destId="{A75D05AE-4BA7-4C3D-9895-669CD7C1F99A}" srcOrd="0" destOrd="0" parTransId="{6CB9B26C-F226-41CE-91EB-147C09674118}" sibTransId="{90119E8D-9E7C-4DA6-919E-BA2842B4DDE9}"/>
    <dgm:cxn modelId="{27A1151D-C570-4269-9B5C-05457591C8BC}" srcId="{0B2199AF-E57D-4840-96F7-47193FB0E1E0}" destId="{4DA043C5-D25A-4A94-9934-B9E2E4F59D85}" srcOrd="3" destOrd="0" parTransId="{FF5BE56D-4ED0-48EE-8BED-52A8BB4F12C7}" sibTransId="{3452978D-624F-4700-A0EE-BBC5814B3B9C}"/>
    <dgm:cxn modelId="{16AC0535-3333-4575-8200-B45B1063C4DD}" type="presOf" srcId="{A9C900DF-FE49-4802-8F6A-9112CDEFC064}" destId="{86627C1F-DDDB-4B81-B31E-9A686FA493AC}" srcOrd="0" destOrd="0" presId="urn:microsoft.com/office/officeart/2005/8/layout/hierarchy6"/>
    <dgm:cxn modelId="{893F5038-07C1-4CF5-AF50-DA74264DC039}" type="presOf" srcId="{A9C900DF-FE49-4802-8F6A-9112CDEFC064}" destId="{3EEF121B-9CE7-46F0-9894-5538A09EE30B}" srcOrd="1" destOrd="0" presId="urn:microsoft.com/office/officeart/2005/8/layout/hierarchy6"/>
    <dgm:cxn modelId="{9D21BB68-7C79-41D9-98ED-645ED2DCCB28}" type="presOf" srcId="{EFD4170B-9BEE-4BE0-8D27-93C984FD709B}" destId="{9C5B1122-2E35-4B1B-B598-1FEFA2F770E5}" srcOrd="0" destOrd="0" presId="urn:microsoft.com/office/officeart/2005/8/layout/hierarchy6"/>
    <dgm:cxn modelId="{426D8253-83D6-4CA1-96ED-5BF6857B574A}" type="presOf" srcId="{B7686563-C9A7-411A-B115-D975CFDA5F25}" destId="{8671BEDD-3158-4F67-AA51-060D248037D7}" srcOrd="0" destOrd="0" presId="urn:microsoft.com/office/officeart/2005/8/layout/hierarchy6"/>
    <dgm:cxn modelId="{B5FCB174-B146-4C0D-A65C-2C018FDB6702}" type="presOf" srcId="{5F42D92C-E2F8-498E-AD46-C7622D492786}" destId="{FE988232-0E56-4958-9615-FE69332B171A}" srcOrd="0" destOrd="0" presId="urn:microsoft.com/office/officeart/2005/8/layout/hierarchy6"/>
    <dgm:cxn modelId="{B74C3856-639F-4570-A809-CF065978BCE2}" type="presOf" srcId="{2F6669A6-CA60-4A7E-9C0A-E10AE735A12F}" destId="{9B9F9C42-F1AA-4F59-9CAD-060CD279501F}" srcOrd="0" destOrd="0" presId="urn:microsoft.com/office/officeart/2005/8/layout/hierarchy6"/>
    <dgm:cxn modelId="{A6808C56-C8BC-4C0C-A875-280334D7239B}" type="presOf" srcId="{A75D05AE-4BA7-4C3D-9895-669CD7C1F99A}" destId="{0E98CB18-73DE-4447-BA60-A1FB6449E3DC}" srcOrd="0" destOrd="0" presId="urn:microsoft.com/office/officeart/2005/8/layout/hierarchy6"/>
    <dgm:cxn modelId="{1496E376-B94A-4BA4-B4DB-6521FF2B28C9}" srcId="{0B2199AF-E57D-4840-96F7-47193FB0E1E0}" destId="{2F6669A6-CA60-4A7E-9C0A-E10AE735A12F}" srcOrd="5" destOrd="0" parTransId="{B7686563-C9A7-411A-B115-D975CFDA5F25}" sibTransId="{FF60F36B-ADA5-42AF-9ACB-7FAC06E78F94}"/>
    <dgm:cxn modelId="{B532137E-2CBF-499C-9646-BE8DFEFDB52A}" type="presOf" srcId="{20970FEE-6437-43A1-8FC2-39E63413DA08}" destId="{005621E2-A995-4BE9-8995-7F9719B58B47}" srcOrd="0" destOrd="0" presId="urn:microsoft.com/office/officeart/2005/8/layout/hierarchy6"/>
    <dgm:cxn modelId="{226629A5-0A6C-43B0-8194-0238E7979A59}" srcId="{0B2199AF-E57D-4840-96F7-47193FB0E1E0}" destId="{D91123CF-4F9C-40FD-B86F-FCDD54E4A04A}" srcOrd="4" destOrd="0" parTransId="{EFD4170B-9BEE-4BE0-8D27-93C984FD709B}" sibTransId="{8324D415-8813-42D2-9E4D-AC48A5194DFB}"/>
    <dgm:cxn modelId="{613F5AA6-9122-4280-BAA9-CCEBC367DD3A}" srcId="{0B2199AF-E57D-4840-96F7-47193FB0E1E0}" destId="{1697E206-1062-4BE7-A1F1-8E9A175DF1C2}" srcOrd="1" destOrd="0" parTransId="{3AA74898-A668-4DE1-A76C-9CEB4C52CB92}" sibTransId="{10F06706-41B2-45EC-AAAF-5D90A7D35FFC}"/>
    <dgm:cxn modelId="{9BF764AC-8257-4C70-9491-7253CFEF4B2D}" type="presOf" srcId="{2AFE911A-2192-4ED2-9D38-02DCD641A9E5}" destId="{39CA0BD5-1309-4601-A9C3-9808AADC75F0}" srcOrd="0" destOrd="0" presId="urn:microsoft.com/office/officeart/2005/8/layout/hierarchy6"/>
    <dgm:cxn modelId="{F0D979AF-3ECA-4895-B66C-39F3196A1C32}" type="presOf" srcId="{D91123CF-4F9C-40FD-B86F-FCDD54E4A04A}" destId="{5E43769C-ACE5-414A-B80D-E5608DFB0364}" srcOrd="0" destOrd="0" presId="urn:microsoft.com/office/officeart/2005/8/layout/hierarchy6"/>
    <dgm:cxn modelId="{989AFFB8-7EA4-4D56-B68A-793ECA08DD73}" type="presOf" srcId="{1697E206-1062-4BE7-A1F1-8E9A175DF1C2}" destId="{2DFF25F3-BE87-4BCD-81AE-21BFC31B0E8A}" srcOrd="0" destOrd="0" presId="urn:microsoft.com/office/officeart/2005/8/layout/hierarchy6"/>
    <dgm:cxn modelId="{F5211ABD-7019-4A41-8097-43E94EFD8EA4}" type="presOf" srcId="{5F42D92C-E2F8-498E-AD46-C7622D492786}" destId="{73ADF3B9-3CAB-48E9-AFE2-F1C7B29E201F}" srcOrd="1" destOrd="0" presId="urn:microsoft.com/office/officeart/2005/8/layout/hierarchy6"/>
    <dgm:cxn modelId="{2205B3C0-4BFC-4251-BBF9-9358087AFB0B}" type="presOf" srcId="{3AA74898-A668-4DE1-A76C-9CEB4C52CB92}" destId="{28C3CBC9-26CB-4F44-ADEE-052A9DF90C8E}" srcOrd="0" destOrd="0" presId="urn:microsoft.com/office/officeart/2005/8/layout/hierarchy6"/>
    <dgm:cxn modelId="{1AB0EBC2-15FE-4F7F-AF9C-3D2785EDDCBD}" type="presOf" srcId="{FF5BE56D-4ED0-48EE-8BED-52A8BB4F12C7}" destId="{EC56CB28-1DC5-413E-BAC0-E647D8EA9669}" srcOrd="0" destOrd="0" presId="urn:microsoft.com/office/officeart/2005/8/layout/hierarchy6"/>
    <dgm:cxn modelId="{05A7ADD2-8912-4942-B14D-D68EBA9A15CC}" type="presOf" srcId="{6CB9B26C-F226-41CE-91EB-147C09674118}" destId="{E9185572-1C03-456B-A4E0-FA346B1CEC52}" srcOrd="0" destOrd="0" presId="urn:microsoft.com/office/officeart/2005/8/layout/hierarchy6"/>
    <dgm:cxn modelId="{D00C50DA-B675-4706-B7DE-8A4BEF50C134}" srcId="{2AFE911A-2192-4ED2-9D38-02DCD641A9E5}" destId="{0B2199AF-E57D-4840-96F7-47193FB0E1E0}" srcOrd="0" destOrd="0" parTransId="{3D46B07A-2E14-4C40-A871-44CA583421F3}" sibTransId="{60817C5C-C36A-4C7B-A99C-180FE019ED81}"/>
    <dgm:cxn modelId="{91E4E9E0-A77E-4784-BC01-4109E4A8C0F1}" type="presOf" srcId="{0B2199AF-E57D-4840-96F7-47193FB0E1E0}" destId="{6EA7FA00-C75C-4618-829E-9709FF458780}" srcOrd="0" destOrd="0" presId="urn:microsoft.com/office/officeart/2005/8/layout/hierarchy6"/>
    <dgm:cxn modelId="{D44BFDE0-2602-4575-B8D0-89B6668AE5DD}" srcId="{2AFE911A-2192-4ED2-9D38-02DCD641A9E5}" destId="{A9C900DF-FE49-4802-8F6A-9112CDEFC064}" srcOrd="2" destOrd="0" parTransId="{7CE30E1A-E8BB-45D3-BEBA-A927741897CE}" sibTransId="{D8302167-521C-4EC2-871B-749C529616DF}"/>
    <dgm:cxn modelId="{84D725EC-6ED3-4294-811E-7022C8E1F38E}" type="presOf" srcId="{7C6FC552-426D-4C20-B83F-D6AF11868AE2}" destId="{C15D3589-3F09-4662-8DE0-E41E6E9D39CD}" srcOrd="0" destOrd="0" presId="urn:microsoft.com/office/officeart/2005/8/layout/hierarchy6"/>
    <dgm:cxn modelId="{E1A39CF6-3683-4C73-9756-8442D3408E95}" type="presOf" srcId="{4DA043C5-D25A-4A94-9934-B9E2E4F59D85}" destId="{19E73591-7B56-474E-917A-A8F70B5AFB7D}" srcOrd="0" destOrd="0" presId="urn:microsoft.com/office/officeart/2005/8/layout/hierarchy6"/>
    <dgm:cxn modelId="{A2DD9A86-8016-498A-83D5-08A45E07FA2D}" type="presParOf" srcId="{39CA0BD5-1309-4601-A9C3-9808AADC75F0}" destId="{D61E12F2-CE47-4D0F-9732-9C24AD37F654}" srcOrd="0" destOrd="0" presId="urn:microsoft.com/office/officeart/2005/8/layout/hierarchy6"/>
    <dgm:cxn modelId="{9D1A2542-899F-4E1C-9FEF-C94DABF3361F}" type="presParOf" srcId="{D61E12F2-CE47-4D0F-9732-9C24AD37F654}" destId="{1BA42C2D-F839-479E-8BD2-CEAF8C5DA7F3}" srcOrd="0" destOrd="0" presId="urn:microsoft.com/office/officeart/2005/8/layout/hierarchy6"/>
    <dgm:cxn modelId="{7E96C595-5391-4E13-9F21-1B535AD7922C}" type="presParOf" srcId="{D61E12F2-CE47-4D0F-9732-9C24AD37F654}" destId="{ED13DC0D-0EC3-4866-9E04-6C0B1B7B995E}" srcOrd="1" destOrd="0" presId="urn:microsoft.com/office/officeart/2005/8/layout/hierarchy6"/>
    <dgm:cxn modelId="{5163554C-9E70-4118-B194-8CC2A5335A03}" type="presParOf" srcId="{ED13DC0D-0EC3-4866-9E04-6C0B1B7B995E}" destId="{2DC1A281-084C-407E-AACB-1A4F065EDAAC}" srcOrd="0" destOrd="0" presId="urn:microsoft.com/office/officeart/2005/8/layout/hierarchy6"/>
    <dgm:cxn modelId="{366E0897-C28C-4CFC-98AA-1B339ACAF5AE}" type="presParOf" srcId="{2DC1A281-084C-407E-AACB-1A4F065EDAAC}" destId="{6EA7FA00-C75C-4618-829E-9709FF458780}" srcOrd="0" destOrd="0" presId="urn:microsoft.com/office/officeart/2005/8/layout/hierarchy6"/>
    <dgm:cxn modelId="{95F5FC2C-8205-4943-8AC0-6C1CABAEEC89}" type="presParOf" srcId="{2DC1A281-084C-407E-AACB-1A4F065EDAAC}" destId="{78F83F9E-2035-41D7-B6AB-08F201F7CD76}" srcOrd="1" destOrd="0" presId="urn:microsoft.com/office/officeart/2005/8/layout/hierarchy6"/>
    <dgm:cxn modelId="{CB642EE7-BC77-404F-923B-67DA37D02F16}" type="presParOf" srcId="{78F83F9E-2035-41D7-B6AB-08F201F7CD76}" destId="{E9185572-1C03-456B-A4E0-FA346B1CEC52}" srcOrd="0" destOrd="0" presId="urn:microsoft.com/office/officeart/2005/8/layout/hierarchy6"/>
    <dgm:cxn modelId="{3920C221-98DA-4DB5-A3F2-0FB927D32822}" type="presParOf" srcId="{78F83F9E-2035-41D7-B6AB-08F201F7CD76}" destId="{40969A0C-1091-4E51-9D39-D267309190D0}" srcOrd="1" destOrd="0" presId="urn:microsoft.com/office/officeart/2005/8/layout/hierarchy6"/>
    <dgm:cxn modelId="{81DF2050-281E-41FB-A87D-BD760EB1D336}" type="presParOf" srcId="{40969A0C-1091-4E51-9D39-D267309190D0}" destId="{0E98CB18-73DE-4447-BA60-A1FB6449E3DC}" srcOrd="0" destOrd="0" presId="urn:microsoft.com/office/officeart/2005/8/layout/hierarchy6"/>
    <dgm:cxn modelId="{2BC7C368-1D7F-4A0B-9FBF-899ACC265E56}" type="presParOf" srcId="{40969A0C-1091-4E51-9D39-D267309190D0}" destId="{614CFED8-10A1-4C35-88BB-42919A1C1013}" srcOrd="1" destOrd="0" presId="urn:microsoft.com/office/officeart/2005/8/layout/hierarchy6"/>
    <dgm:cxn modelId="{73BA1B25-F0C1-4FC8-A024-E57C41B092C7}" type="presParOf" srcId="{78F83F9E-2035-41D7-B6AB-08F201F7CD76}" destId="{28C3CBC9-26CB-4F44-ADEE-052A9DF90C8E}" srcOrd="2" destOrd="0" presId="urn:microsoft.com/office/officeart/2005/8/layout/hierarchy6"/>
    <dgm:cxn modelId="{01DDF60D-BE75-4BB2-A364-FA1E752C3375}" type="presParOf" srcId="{78F83F9E-2035-41D7-B6AB-08F201F7CD76}" destId="{919209F0-41AB-4E65-93FD-EE93F2521668}" srcOrd="3" destOrd="0" presId="urn:microsoft.com/office/officeart/2005/8/layout/hierarchy6"/>
    <dgm:cxn modelId="{C58EE7A4-D838-46D2-9C47-1FBBBD9FDB74}" type="presParOf" srcId="{919209F0-41AB-4E65-93FD-EE93F2521668}" destId="{2DFF25F3-BE87-4BCD-81AE-21BFC31B0E8A}" srcOrd="0" destOrd="0" presId="urn:microsoft.com/office/officeart/2005/8/layout/hierarchy6"/>
    <dgm:cxn modelId="{9B24AE20-ECA4-4508-83AC-B6600988B960}" type="presParOf" srcId="{919209F0-41AB-4E65-93FD-EE93F2521668}" destId="{E2AD0282-0EC1-4773-A321-C900339E559E}" srcOrd="1" destOrd="0" presId="urn:microsoft.com/office/officeart/2005/8/layout/hierarchy6"/>
    <dgm:cxn modelId="{AEFB8EC2-6352-46F4-A407-9FCF4565BED7}" type="presParOf" srcId="{78F83F9E-2035-41D7-B6AB-08F201F7CD76}" destId="{005621E2-A995-4BE9-8995-7F9719B58B47}" srcOrd="4" destOrd="0" presId="urn:microsoft.com/office/officeart/2005/8/layout/hierarchy6"/>
    <dgm:cxn modelId="{EF8BAF43-C636-4045-BF74-F6B533131D37}" type="presParOf" srcId="{78F83F9E-2035-41D7-B6AB-08F201F7CD76}" destId="{61A8060D-CE55-4143-96E0-9ADF9380F566}" srcOrd="5" destOrd="0" presId="urn:microsoft.com/office/officeart/2005/8/layout/hierarchy6"/>
    <dgm:cxn modelId="{F17E8809-124C-469A-B93B-AD0AB5D96B27}" type="presParOf" srcId="{61A8060D-CE55-4143-96E0-9ADF9380F566}" destId="{C15D3589-3F09-4662-8DE0-E41E6E9D39CD}" srcOrd="0" destOrd="0" presId="urn:microsoft.com/office/officeart/2005/8/layout/hierarchy6"/>
    <dgm:cxn modelId="{7250B5DD-E2C8-443A-B860-61DC6169CE7D}" type="presParOf" srcId="{61A8060D-CE55-4143-96E0-9ADF9380F566}" destId="{248152F7-0756-4D43-B9B7-3F403F4EC2BE}" srcOrd="1" destOrd="0" presId="urn:microsoft.com/office/officeart/2005/8/layout/hierarchy6"/>
    <dgm:cxn modelId="{76BF8CCC-0421-4CB1-9E76-D06A45C9D639}" type="presParOf" srcId="{78F83F9E-2035-41D7-B6AB-08F201F7CD76}" destId="{EC56CB28-1DC5-413E-BAC0-E647D8EA9669}" srcOrd="6" destOrd="0" presId="urn:microsoft.com/office/officeart/2005/8/layout/hierarchy6"/>
    <dgm:cxn modelId="{DF7D44A2-BD9D-4E9A-9605-5C62AFBE9A1D}" type="presParOf" srcId="{78F83F9E-2035-41D7-B6AB-08F201F7CD76}" destId="{9E5607B9-DB51-4684-8B2D-BE53FA0F6EFB}" srcOrd="7" destOrd="0" presId="urn:microsoft.com/office/officeart/2005/8/layout/hierarchy6"/>
    <dgm:cxn modelId="{E5424D4D-164D-40B3-89E6-DC49938F7317}" type="presParOf" srcId="{9E5607B9-DB51-4684-8B2D-BE53FA0F6EFB}" destId="{19E73591-7B56-474E-917A-A8F70B5AFB7D}" srcOrd="0" destOrd="0" presId="urn:microsoft.com/office/officeart/2005/8/layout/hierarchy6"/>
    <dgm:cxn modelId="{4D39E437-042E-43DB-8A8A-F010FA295051}" type="presParOf" srcId="{9E5607B9-DB51-4684-8B2D-BE53FA0F6EFB}" destId="{42035509-54EB-4375-ADFC-70B61DA990B8}" srcOrd="1" destOrd="0" presId="urn:microsoft.com/office/officeart/2005/8/layout/hierarchy6"/>
    <dgm:cxn modelId="{4A27DFC8-24B1-4DAA-B79A-7DAE8AF0F0B6}" type="presParOf" srcId="{78F83F9E-2035-41D7-B6AB-08F201F7CD76}" destId="{9C5B1122-2E35-4B1B-B598-1FEFA2F770E5}" srcOrd="8" destOrd="0" presId="urn:microsoft.com/office/officeart/2005/8/layout/hierarchy6"/>
    <dgm:cxn modelId="{79084A6E-20D3-4DB9-9AC3-B7EE12DEBEC2}" type="presParOf" srcId="{78F83F9E-2035-41D7-B6AB-08F201F7CD76}" destId="{3AF12930-9309-404B-BD7D-F7C10D8F8396}" srcOrd="9" destOrd="0" presId="urn:microsoft.com/office/officeart/2005/8/layout/hierarchy6"/>
    <dgm:cxn modelId="{5FDB171F-056C-4F61-B6B6-CE563D27FF80}" type="presParOf" srcId="{3AF12930-9309-404B-BD7D-F7C10D8F8396}" destId="{5E43769C-ACE5-414A-B80D-E5608DFB0364}" srcOrd="0" destOrd="0" presId="urn:microsoft.com/office/officeart/2005/8/layout/hierarchy6"/>
    <dgm:cxn modelId="{1D0802AF-677B-427A-AC00-46F60EE7903B}" type="presParOf" srcId="{3AF12930-9309-404B-BD7D-F7C10D8F8396}" destId="{2E06A93D-8386-411A-8FFA-E1EC95C859A6}" srcOrd="1" destOrd="0" presId="urn:microsoft.com/office/officeart/2005/8/layout/hierarchy6"/>
    <dgm:cxn modelId="{7A090F9A-944B-4CF0-8975-694037772535}" type="presParOf" srcId="{78F83F9E-2035-41D7-B6AB-08F201F7CD76}" destId="{8671BEDD-3158-4F67-AA51-060D248037D7}" srcOrd="10" destOrd="0" presId="urn:microsoft.com/office/officeart/2005/8/layout/hierarchy6"/>
    <dgm:cxn modelId="{937DEA57-41FF-4CAB-ABBD-833AEF0C24A5}" type="presParOf" srcId="{78F83F9E-2035-41D7-B6AB-08F201F7CD76}" destId="{82BB772A-39BF-4E4F-B464-1AFDB3607B9F}" srcOrd="11" destOrd="0" presId="urn:microsoft.com/office/officeart/2005/8/layout/hierarchy6"/>
    <dgm:cxn modelId="{376284DC-ED6B-48B3-8489-FFA774F26653}" type="presParOf" srcId="{82BB772A-39BF-4E4F-B464-1AFDB3607B9F}" destId="{9B9F9C42-F1AA-4F59-9CAD-060CD279501F}" srcOrd="0" destOrd="0" presId="urn:microsoft.com/office/officeart/2005/8/layout/hierarchy6"/>
    <dgm:cxn modelId="{02293966-FA92-4BAA-8A0B-3BC1E21E8622}" type="presParOf" srcId="{82BB772A-39BF-4E4F-B464-1AFDB3607B9F}" destId="{6A8AD0CA-0EE7-4463-AC2E-2A3B2F3E7E83}" srcOrd="1" destOrd="0" presId="urn:microsoft.com/office/officeart/2005/8/layout/hierarchy6"/>
    <dgm:cxn modelId="{36917E18-630E-4A2F-929C-D4A284B2DBE0}" type="presParOf" srcId="{39CA0BD5-1309-4601-A9C3-9808AADC75F0}" destId="{E8330C33-4C81-4678-B20D-F37DEEB3F957}" srcOrd="1" destOrd="0" presId="urn:microsoft.com/office/officeart/2005/8/layout/hierarchy6"/>
    <dgm:cxn modelId="{38962E95-598F-43E1-8D45-C00E4A7FBF49}" type="presParOf" srcId="{E8330C33-4C81-4678-B20D-F37DEEB3F957}" destId="{CBCCDACB-A9BF-49B3-A855-448086480510}" srcOrd="0" destOrd="0" presId="urn:microsoft.com/office/officeart/2005/8/layout/hierarchy6"/>
    <dgm:cxn modelId="{0E93EA91-F4B3-4006-B35B-90131CD22A48}" type="presParOf" srcId="{CBCCDACB-A9BF-49B3-A855-448086480510}" destId="{FE988232-0E56-4958-9615-FE69332B171A}" srcOrd="0" destOrd="0" presId="urn:microsoft.com/office/officeart/2005/8/layout/hierarchy6"/>
    <dgm:cxn modelId="{9B1BBC77-A385-401B-93CB-146216E3BC0D}" type="presParOf" srcId="{CBCCDACB-A9BF-49B3-A855-448086480510}" destId="{73ADF3B9-3CAB-48E9-AFE2-F1C7B29E201F}" srcOrd="1" destOrd="0" presId="urn:microsoft.com/office/officeart/2005/8/layout/hierarchy6"/>
    <dgm:cxn modelId="{DD0C37BF-7018-4CEE-B8B9-9DE477D412E6}" type="presParOf" srcId="{E8330C33-4C81-4678-B20D-F37DEEB3F957}" destId="{F3012CAA-2A21-4F03-86FA-17DBFCA26205}" srcOrd="1" destOrd="0" presId="urn:microsoft.com/office/officeart/2005/8/layout/hierarchy6"/>
    <dgm:cxn modelId="{672ECAC9-C332-42E9-92A5-E7663825936D}" type="presParOf" srcId="{F3012CAA-2A21-4F03-86FA-17DBFCA26205}" destId="{7C067461-7DF9-4752-8954-7E20025997A7}" srcOrd="0" destOrd="0" presId="urn:microsoft.com/office/officeart/2005/8/layout/hierarchy6"/>
    <dgm:cxn modelId="{A29BDD3E-605F-4D69-8095-C9BFA2DFE77B}" type="presParOf" srcId="{E8330C33-4C81-4678-B20D-F37DEEB3F957}" destId="{EA10258F-1DF3-4B0C-B064-C756C4E19A74}" srcOrd="2" destOrd="0" presId="urn:microsoft.com/office/officeart/2005/8/layout/hierarchy6"/>
    <dgm:cxn modelId="{696C1647-C9D2-44D0-B6FD-156CDEA27659}" type="presParOf" srcId="{EA10258F-1DF3-4B0C-B064-C756C4E19A74}" destId="{86627C1F-DDDB-4B81-B31E-9A686FA493AC}" srcOrd="0" destOrd="0" presId="urn:microsoft.com/office/officeart/2005/8/layout/hierarchy6"/>
    <dgm:cxn modelId="{6B417DBB-675F-4ADE-BCC2-B5CC24D843DB}" type="presParOf" srcId="{EA10258F-1DF3-4B0C-B064-C756C4E19A74}" destId="{3EEF121B-9CE7-46F0-9894-5538A09EE30B}"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FE911A-2192-4ED2-9D38-02DCD641A9E5}" type="doc">
      <dgm:prSet loTypeId="urn:microsoft.com/office/officeart/2005/8/layout/hierarchy6" loCatId="hierarchy" qsTypeId="urn:microsoft.com/office/officeart/2005/8/quickstyle/simple3" qsCatId="simple" csTypeId="urn:microsoft.com/office/officeart/2005/8/colors/accent3_1" csCatId="accent3" phldr="1"/>
      <dgm:spPr/>
      <dgm:t>
        <a:bodyPr/>
        <a:lstStyle/>
        <a:p>
          <a:endParaRPr lang="en-US"/>
        </a:p>
      </dgm:t>
    </dgm:pt>
    <dgm:pt modelId="{0B2199AF-E57D-4840-96F7-47193FB0E1E0}">
      <dgm:prSet phldrT="[Text]"/>
      <dgm:spPr/>
      <dgm:t>
        <a:bodyPr/>
        <a:lstStyle/>
        <a:p>
          <a:r>
            <a:rPr lang="en-US" b="1" dirty="0">
              <a:effectLst>
                <a:outerShdw blurRad="38100" dist="38100" dir="2700000" algn="tl">
                  <a:srgbClr val="000000">
                    <a:alpha val="43137"/>
                  </a:srgbClr>
                </a:outerShdw>
              </a:effectLst>
            </a:rPr>
            <a:t>NAHL</a:t>
          </a:r>
        </a:p>
      </dgm:t>
    </dgm:pt>
    <dgm:pt modelId="{3D46B07A-2E14-4C40-A871-44CA583421F3}" type="parTrans" cxnId="{D00C50DA-B675-4706-B7DE-8A4BEF50C134}">
      <dgm:prSet/>
      <dgm:spPr/>
      <dgm:t>
        <a:bodyPr/>
        <a:lstStyle/>
        <a:p>
          <a:endParaRPr lang="en-US"/>
        </a:p>
      </dgm:t>
    </dgm:pt>
    <dgm:pt modelId="{60817C5C-C36A-4C7B-A99C-180FE019ED81}" type="sibTrans" cxnId="{D00C50DA-B675-4706-B7DE-8A4BEF50C134}">
      <dgm:prSet/>
      <dgm:spPr/>
      <dgm:t>
        <a:bodyPr/>
        <a:lstStyle/>
        <a:p>
          <a:endParaRPr lang="en-US"/>
        </a:p>
      </dgm:t>
    </dgm:pt>
    <dgm:pt modelId="{A75D05AE-4BA7-4C3D-9895-669CD7C1F99A}">
      <dgm:prSet phldrT="[Text]" custT="1"/>
      <dgm:spPr/>
      <dgm:t>
        <a:bodyPr/>
        <a:lstStyle/>
        <a:p>
          <a:r>
            <a:rPr lang="en-US" sz="1100" dirty="0"/>
            <a:t>Infrastructure</a:t>
          </a:r>
        </a:p>
      </dgm:t>
    </dgm:pt>
    <dgm:pt modelId="{6CB9B26C-F226-41CE-91EB-147C09674118}" type="parTrans" cxnId="{F213D214-BC2A-45A5-B8C8-3426B57243AC}">
      <dgm:prSet/>
      <dgm:spPr/>
      <dgm:t>
        <a:bodyPr/>
        <a:lstStyle/>
        <a:p>
          <a:endParaRPr lang="en-US"/>
        </a:p>
      </dgm:t>
    </dgm:pt>
    <dgm:pt modelId="{90119E8D-9E7C-4DA6-919E-BA2842B4DDE9}" type="sibTrans" cxnId="{F213D214-BC2A-45A5-B8C8-3426B57243AC}">
      <dgm:prSet/>
      <dgm:spPr/>
      <dgm:t>
        <a:bodyPr/>
        <a:lstStyle/>
        <a:p>
          <a:endParaRPr lang="en-US"/>
        </a:p>
      </dgm:t>
    </dgm:pt>
    <dgm:pt modelId="{5F42D92C-E2F8-498E-AD46-C7622D492786}">
      <dgm:prSet phldrT="[Text]" custT="1"/>
      <dgm:spPr/>
      <dgm:t>
        <a:bodyPr/>
        <a:lstStyle/>
        <a:p>
          <a:pPr algn="l"/>
          <a:r>
            <a:rPr lang="en-US" sz="1800" dirty="0"/>
            <a:t>Background: LMT score</a:t>
          </a:r>
        </a:p>
      </dgm:t>
    </dgm:pt>
    <dgm:pt modelId="{725C5209-FEF4-4936-9593-F4E2D71999A5}" type="parTrans" cxnId="{90D64203-07C3-4E8C-B59C-2E68249563CC}">
      <dgm:prSet/>
      <dgm:spPr/>
      <dgm:t>
        <a:bodyPr/>
        <a:lstStyle/>
        <a:p>
          <a:endParaRPr lang="en-US"/>
        </a:p>
      </dgm:t>
    </dgm:pt>
    <dgm:pt modelId="{BF43AF69-523D-4676-9D08-69CC17BAB91F}" type="sibTrans" cxnId="{90D64203-07C3-4E8C-B59C-2E68249563CC}">
      <dgm:prSet/>
      <dgm:spPr/>
      <dgm:t>
        <a:bodyPr/>
        <a:lstStyle/>
        <a:p>
          <a:endParaRPr lang="en-US"/>
        </a:p>
      </dgm:t>
    </dgm:pt>
    <dgm:pt modelId="{1697E206-1062-4BE7-A1F1-8E9A175DF1C2}">
      <dgm:prSet custT="1"/>
      <dgm:spPr/>
      <dgm:t>
        <a:bodyPr/>
        <a:lstStyle/>
        <a:p>
          <a:r>
            <a:rPr lang="en-US" sz="1050" dirty="0"/>
            <a:t>Budgets</a:t>
          </a:r>
        </a:p>
      </dgm:t>
    </dgm:pt>
    <dgm:pt modelId="{3AA74898-A668-4DE1-A76C-9CEB4C52CB92}" type="parTrans" cxnId="{613F5AA6-9122-4280-BAA9-CCEBC367DD3A}">
      <dgm:prSet/>
      <dgm:spPr/>
      <dgm:t>
        <a:bodyPr/>
        <a:lstStyle/>
        <a:p>
          <a:endParaRPr lang="en-US"/>
        </a:p>
      </dgm:t>
    </dgm:pt>
    <dgm:pt modelId="{10F06706-41B2-45EC-AAAF-5D90A7D35FFC}" type="sibTrans" cxnId="{613F5AA6-9122-4280-BAA9-CCEBC367DD3A}">
      <dgm:prSet/>
      <dgm:spPr/>
      <dgm:t>
        <a:bodyPr/>
        <a:lstStyle/>
        <a:p>
          <a:endParaRPr lang="en-US"/>
        </a:p>
      </dgm:t>
    </dgm:pt>
    <dgm:pt modelId="{7C6FC552-426D-4C20-B83F-D6AF11868AE2}">
      <dgm:prSet custT="1"/>
      <dgm:spPr/>
      <dgm:t>
        <a:bodyPr/>
        <a:lstStyle/>
        <a:p>
          <a:r>
            <a:rPr lang="en-US" sz="1050" dirty="0"/>
            <a:t>Improper training allocation</a:t>
          </a:r>
        </a:p>
      </dgm:t>
    </dgm:pt>
    <dgm:pt modelId="{20970FEE-6437-43A1-8FC2-39E63413DA08}" type="parTrans" cxnId="{2DBDA108-5DE5-45F1-9CA1-D683604B8649}">
      <dgm:prSet/>
      <dgm:spPr/>
      <dgm:t>
        <a:bodyPr/>
        <a:lstStyle/>
        <a:p>
          <a:endParaRPr lang="en-US"/>
        </a:p>
      </dgm:t>
    </dgm:pt>
    <dgm:pt modelId="{D434653E-21CD-464C-A241-E64762D7AE68}" type="sibTrans" cxnId="{2DBDA108-5DE5-45F1-9CA1-D683604B8649}">
      <dgm:prSet/>
      <dgm:spPr/>
      <dgm:t>
        <a:bodyPr/>
        <a:lstStyle/>
        <a:p>
          <a:endParaRPr lang="en-US"/>
        </a:p>
      </dgm:t>
    </dgm:pt>
    <dgm:pt modelId="{4DA043C5-D25A-4A94-9934-B9E2E4F59D85}">
      <dgm:prSet custT="1"/>
      <dgm:spPr/>
      <dgm:t>
        <a:bodyPr/>
        <a:lstStyle/>
        <a:p>
          <a:r>
            <a:rPr lang="en-US" sz="1050" dirty="0"/>
            <a:t>Lab management and inventories </a:t>
          </a:r>
        </a:p>
        <a:p>
          <a:r>
            <a:rPr lang="en-US" sz="1050" dirty="0"/>
            <a:t>(Incl. database / sample flow/transport)</a:t>
          </a:r>
        </a:p>
      </dgm:t>
    </dgm:pt>
    <dgm:pt modelId="{FF5BE56D-4ED0-48EE-8BED-52A8BB4F12C7}" type="parTrans" cxnId="{27A1151D-C570-4269-9B5C-05457591C8BC}">
      <dgm:prSet/>
      <dgm:spPr/>
      <dgm:t>
        <a:bodyPr/>
        <a:lstStyle/>
        <a:p>
          <a:endParaRPr lang="en-US"/>
        </a:p>
      </dgm:t>
    </dgm:pt>
    <dgm:pt modelId="{3452978D-624F-4700-A0EE-BBC5814B3B9C}" type="sibTrans" cxnId="{27A1151D-C570-4269-9B5C-05457591C8BC}">
      <dgm:prSet/>
      <dgm:spPr/>
      <dgm:t>
        <a:bodyPr/>
        <a:lstStyle/>
        <a:p>
          <a:endParaRPr lang="en-US"/>
        </a:p>
      </dgm:t>
    </dgm:pt>
    <dgm:pt modelId="{D91123CF-4F9C-40FD-B86F-FCDD54E4A04A}">
      <dgm:prSet custT="1"/>
      <dgm:spPr/>
      <dgm:t>
        <a:bodyPr/>
        <a:lstStyle/>
        <a:p>
          <a:r>
            <a:rPr lang="en-US" sz="1050" dirty="0"/>
            <a:t>Biosafety and biosecurity</a:t>
          </a:r>
        </a:p>
        <a:p>
          <a:r>
            <a:rPr lang="en-US" sz="1050" dirty="0"/>
            <a:t>Incl. staff health and waste management</a:t>
          </a:r>
        </a:p>
      </dgm:t>
    </dgm:pt>
    <dgm:pt modelId="{EFD4170B-9BEE-4BE0-8D27-93C984FD709B}" type="parTrans" cxnId="{226629A5-0A6C-43B0-8194-0238E7979A59}">
      <dgm:prSet/>
      <dgm:spPr/>
      <dgm:t>
        <a:bodyPr/>
        <a:lstStyle/>
        <a:p>
          <a:endParaRPr lang="en-US"/>
        </a:p>
      </dgm:t>
    </dgm:pt>
    <dgm:pt modelId="{8324D415-8813-42D2-9E4D-AC48A5194DFB}" type="sibTrans" cxnId="{226629A5-0A6C-43B0-8194-0238E7979A59}">
      <dgm:prSet/>
      <dgm:spPr/>
      <dgm:t>
        <a:bodyPr/>
        <a:lstStyle/>
        <a:p>
          <a:endParaRPr lang="en-US"/>
        </a:p>
      </dgm:t>
    </dgm:pt>
    <dgm:pt modelId="{2F6669A6-CA60-4A7E-9C0A-E10AE735A12F}">
      <dgm:prSet custT="1"/>
      <dgm:spPr/>
      <dgm:t>
        <a:bodyPr/>
        <a:lstStyle/>
        <a:p>
          <a:r>
            <a:rPr lang="en-US" sz="1050" dirty="0"/>
            <a:t>Quality of </a:t>
          </a:r>
        </a:p>
        <a:p>
          <a:r>
            <a:rPr lang="en-US" sz="1050" dirty="0"/>
            <a:t>diag. service</a:t>
          </a:r>
        </a:p>
      </dgm:t>
    </dgm:pt>
    <dgm:pt modelId="{B7686563-C9A7-411A-B115-D975CFDA5F25}" type="parTrans" cxnId="{1496E376-B94A-4BA4-B4DB-6521FF2B28C9}">
      <dgm:prSet/>
      <dgm:spPr/>
      <dgm:t>
        <a:bodyPr/>
        <a:lstStyle/>
        <a:p>
          <a:endParaRPr lang="en-US"/>
        </a:p>
      </dgm:t>
    </dgm:pt>
    <dgm:pt modelId="{FF60F36B-ADA5-42AF-9ACB-7FAC06E78F94}" type="sibTrans" cxnId="{1496E376-B94A-4BA4-B4DB-6521FF2B28C9}">
      <dgm:prSet/>
      <dgm:spPr/>
      <dgm:t>
        <a:bodyPr/>
        <a:lstStyle/>
        <a:p>
          <a:endParaRPr lang="en-US"/>
        </a:p>
      </dgm:t>
    </dgm:pt>
    <dgm:pt modelId="{39CA0BD5-1309-4601-A9C3-9808AADC75F0}" type="pres">
      <dgm:prSet presAssocID="{2AFE911A-2192-4ED2-9D38-02DCD641A9E5}" presName="mainComposite" presStyleCnt="0">
        <dgm:presLayoutVars>
          <dgm:chPref val="1"/>
          <dgm:dir/>
          <dgm:animOne val="branch"/>
          <dgm:animLvl val="lvl"/>
          <dgm:resizeHandles val="exact"/>
        </dgm:presLayoutVars>
      </dgm:prSet>
      <dgm:spPr/>
    </dgm:pt>
    <dgm:pt modelId="{D61E12F2-CE47-4D0F-9732-9C24AD37F654}" type="pres">
      <dgm:prSet presAssocID="{2AFE911A-2192-4ED2-9D38-02DCD641A9E5}" presName="hierFlow" presStyleCnt="0"/>
      <dgm:spPr/>
    </dgm:pt>
    <dgm:pt modelId="{1BA42C2D-F839-479E-8BD2-CEAF8C5DA7F3}" type="pres">
      <dgm:prSet presAssocID="{2AFE911A-2192-4ED2-9D38-02DCD641A9E5}" presName="firstBuf" presStyleCnt="0"/>
      <dgm:spPr/>
    </dgm:pt>
    <dgm:pt modelId="{ED13DC0D-0EC3-4866-9E04-6C0B1B7B995E}" type="pres">
      <dgm:prSet presAssocID="{2AFE911A-2192-4ED2-9D38-02DCD641A9E5}" presName="hierChild1" presStyleCnt="0">
        <dgm:presLayoutVars>
          <dgm:chPref val="1"/>
          <dgm:animOne val="branch"/>
          <dgm:animLvl val="lvl"/>
        </dgm:presLayoutVars>
      </dgm:prSet>
      <dgm:spPr/>
    </dgm:pt>
    <dgm:pt modelId="{2DC1A281-084C-407E-AACB-1A4F065EDAAC}" type="pres">
      <dgm:prSet presAssocID="{0B2199AF-E57D-4840-96F7-47193FB0E1E0}" presName="Name14" presStyleCnt="0"/>
      <dgm:spPr/>
    </dgm:pt>
    <dgm:pt modelId="{6EA7FA00-C75C-4618-829E-9709FF458780}" type="pres">
      <dgm:prSet presAssocID="{0B2199AF-E57D-4840-96F7-47193FB0E1E0}" presName="level1Shape" presStyleLbl="node0" presStyleIdx="0" presStyleCnt="1" custScaleX="335937" custScaleY="154713" custLinFactX="-66149" custLinFactY="-300000" custLinFactNeighborX="-100000" custLinFactNeighborY="-335549">
        <dgm:presLayoutVars>
          <dgm:chPref val="3"/>
        </dgm:presLayoutVars>
      </dgm:prSet>
      <dgm:spPr/>
    </dgm:pt>
    <dgm:pt modelId="{78F83F9E-2035-41D7-B6AB-08F201F7CD76}" type="pres">
      <dgm:prSet presAssocID="{0B2199AF-E57D-4840-96F7-47193FB0E1E0}" presName="hierChild2" presStyleCnt="0"/>
      <dgm:spPr/>
    </dgm:pt>
    <dgm:pt modelId="{E9185572-1C03-456B-A4E0-FA346B1CEC52}" type="pres">
      <dgm:prSet presAssocID="{6CB9B26C-F226-41CE-91EB-147C09674118}" presName="Name19" presStyleLbl="parChTrans1D2" presStyleIdx="0" presStyleCnt="6"/>
      <dgm:spPr/>
    </dgm:pt>
    <dgm:pt modelId="{40969A0C-1091-4E51-9D39-D267309190D0}" type="pres">
      <dgm:prSet presAssocID="{A75D05AE-4BA7-4C3D-9895-669CD7C1F99A}" presName="Name21" presStyleCnt="0"/>
      <dgm:spPr/>
    </dgm:pt>
    <dgm:pt modelId="{0E98CB18-73DE-4447-BA60-A1FB6449E3DC}" type="pres">
      <dgm:prSet presAssocID="{A75D05AE-4BA7-4C3D-9895-669CD7C1F99A}" presName="level2Shape" presStyleLbl="node2" presStyleIdx="0" presStyleCnt="6" custScaleX="230320" custScaleY="191611" custLinFactX="-11556" custLinFactY="-200000" custLinFactNeighborX="-100000" custLinFactNeighborY="-219473"/>
      <dgm:spPr/>
    </dgm:pt>
    <dgm:pt modelId="{614CFED8-10A1-4C35-88BB-42919A1C1013}" type="pres">
      <dgm:prSet presAssocID="{A75D05AE-4BA7-4C3D-9895-669CD7C1F99A}" presName="hierChild3" presStyleCnt="0"/>
      <dgm:spPr/>
    </dgm:pt>
    <dgm:pt modelId="{28C3CBC9-26CB-4F44-ADEE-052A9DF90C8E}" type="pres">
      <dgm:prSet presAssocID="{3AA74898-A668-4DE1-A76C-9CEB4C52CB92}" presName="Name19" presStyleLbl="parChTrans1D2" presStyleIdx="1" presStyleCnt="6"/>
      <dgm:spPr/>
    </dgm:pt>
    <dgm:pt modelId="{919209F0-41AB-4E65-93FD-EE93F2521668}" type="pres">
      <dgm:prSet presAssocID="{1697E206-1062-4BE7-A1F1-8E9A175DF1C2}" presName="Name21" presStyleCnt="0"/>
      <dgm:spPr/>
    </dgm:pt>
    <dgm:pt modelId="{2DFF25F3-BE87-4BCD-81AE-21BFC31B0E8A}" type="pres">
      <dgm:prSet presAssocID="{1697E206-1062-4BE7-A1F1-8E9A175DF1C2}" presName="level2Shape" presStyleLbl="node2" presStyleIdx="1" presStyleCnt="6" custScaleX="190649" custScaleY="140086" custLinFactY="-200000" custLinFactNeighborX="-76758" custLinFactNeighborY="-219910"/>
      <dgm:spPr/>
    </dgm:pt>
    <dgm:pt modelId="{E2AD0282-0EC1-4773-A321-C900339E559E}" type="pres">
      <dgm:prSet presAssocID="{1697E206-1062-4BE7-A1F1-8E9A175DF1C2}" presName="hierChild3" presStyleCnt="0"/>
      <dgm:spPr/>
    </dgm:pt>
    <dgm:pt modelId="{005621E2-A995-4BE9-8995-7F9719B58B47}" type="pres">
      <dgm:prSet presAssocID="{20970FEE-6437-43A1-8FC2-39E63413DA08}" presName="Name19" presStyleLbl="parChTrans1D2" presStyleIdx="2" presStyleCnt="6"/>
      <dgm:spPr/>
    </dgm:pt>
    <dgm:pt modelId="{61A8060D-CE55-4143-96E0-9ADF9380F566}" type="pres">
      <dgm:prSet presAssocID="{7C6FC552-426D-4C20-B83F-D6AF11868AE2}" presName="Name21" presStyleCnt="0"/>
      <dgm:spPr/>
    </dgm:pt>
    <dgm:pt modelId="{C15D3589-3F09-4662-8DE0-E41E6E9D39CD}" type="pres">
      <dgm:prSet presAssocID="{7C6FC552-426D-4C20-B83F-D6AF11868AE2}" presName="level2Shape" presStyleLbl="node2" presStyleIdx="2" presStyleCnt="6" custScaleX="185341" custScaleY="281000" custLinFactY="-200000" custLinFactNeighborX="-39655" custLinFactNeighborY="-219910"/>
      <dgm:spPr/>
    </dgm:pt>
    <dgm:pt modelId="{248152F7-0756-4D43-B9B7-3F403F4EC2BE}" type="pres">
      <dgm:prSet presAssocID="{7C6FC552-426D-4C20-B83F-D6AF11868AE2}" presName="hierChild3" presStyleCnt="0"/>
      <dgm:spPr/>
    </dgm:pt>
    <dgm:pt modelId="{EC56CB28-1DC5-413E-BAC0-E647D8EA9669}" type="pres">
      <dgm:prSet presAssocID="{FF5BE56D-4ED0-48EE-8BED-52A8BB4F12C7}" presName="Name19" presStyleLbl="parChTrans1D2" presStyleIdx="3" presStyleCnt="6"/>
      <dgm:spPr/>
    </dgm:pt>
    <dgm:pt modelId="{9E5607B9-DB51-4684-8B2D-BE53FA0F6EFB}" type="pres">
      <dgm:prSet presAssocID="{4DA043C5-D25A-4A94-9934-B9E2E4F59D85}" presName="Name21" presStyleCnt="0"/>
      <dgm:spPr/>
    </dgm:pt>
    <dgm:pt modelId="{19E73591-7B56-474E-917A-A8F70B5AFB7D}" type="pres">
      <dgm:prSet presAssocID="{4DA043C5-D25A-4A94-9934-B9E2E4F59D85}" presName="level2Shape" presStyleLbl="node2" presStyleIdx="3" presStyleCnt="6" custScaleX="267125" custScaleY="367765" custLinFactY="-200000" custLinFactNeighborX="-42175" custLinFactNeighborY="-219910"/>
      <dgm:spPr/>
    </dgm:pt>
    <dgm:pt modelId="{42035509-54EB-4375-ADFC-70B61DA990B8}" type="pres">
      <dgm:prSet presAssocID="{4DA043C5-D25A-4A94-9934-B9E2E4F59D85}" presName="hierChild3" presStyleCnt="0"/>
      <dgm:spPr/>
    </dgm:pt>
    <dgm:pt modelId="{9C5B1122-2E35-4B1B-B598-1FEFA2F770E5}" type="pres">
      <dgm:prSet presAssocID="{EFD4170B-9BEE-4BE0-8D27-93C984FD709B}" presName="Name19" presStyleLbl="parChTrans1D2" presStyleIdx="4" presStyleCnt="6"/>
      <dgm:spPr/>
    </dgm:pt>
    <dgm:pt modelId="{3AF12930-9309-404B-BD7D-F7C10D8F8396}" type="pres">
      <dgm:prSet presAssocID="{D91123CF-4F9C-40FD-B86F-FCDD54E4A04A}" presName="Name21" presStyleCnt="0"/>
      <dgm:spPr/>
    </dgm:pt>
    <dgm:pt modelId="{5E43769C-ACE5-414A-B80D-E5608DFB0364}" type="pres">
      <dgm:prSet presAssocID="{D91123CF-4F9C-40FD-B86F-FCDD54E4A04A}" presName="level2Shape" presStyleLbl="node2" presStyleIdx="4" presStyleCnt="6" custScaleX="218412" custScaleY="362051" custLinFactY="-200000" custLinFactNeighborX="-43439" custLinFactNeighborY="-219910"/>
      <dgm:spPr/>
    </dgm:pt>
    <dgm:pt modelId="{2E06A93D-8386-411A-8FFA-E1EC95C859A6}" type="pres">
      <dgm:prSet presAssocID="{D91123CF-4F9C-40FD-B86F-FCDD54E4A04A}" presName="hierChild3" presStyleCnt="0"/>
      <dgm:spPr/>
    </dgm:pt>
    <dgm:pt modelId="{8671BEDD-3158-4F67-AA51-060D248037D7}" type="pres">
      <dgm:prSet presAssocID="{B7686563-C9A7-411A-B115-D975CFDA5F25}" presName="Name19" presStyleLbl="parChTrans1D2" presStyleIdx="5" presStyleCnt="6"/>
      <dgm:spPr/>
    </dgm:pt>
    <dgm:pt modelId="{82BB772A-39BF-4E4F-B464-1AFDB3607B9F}" type="pres">
      <dgm:prSet presAssocID="{2F6669A6-CA60-4A7E-9C0A-E10AE735A12F}" presName="Name21" presStyleCnt="0"/>
      <dgm:spPr/>
    </dgm:pt>
    <dgm:pt modelId="{9B9F9C42-F1AA-4F59-9CAD-060CD279501F}" type="pres">
      <dgm:prSet presAssocID="{2F6669A6-CA60-4A7E-9C0A-E10AE735A12F}" presName="level2Shape" presStyleLbl="node2" presStyleIdx="5" presStyleCnt="6" custScaleX="158270" custScaleY="226972" custLinFactY="-200000" custLinFactNeighborX="-22324" custLinFactNeighborY="-219910"/>
      <dgm:spPr/>
    </dgm:pt>
    <dgm:pt modelId="{6A8AD0CA-0EE7-4463-AC2E-2A3B2F3E7E83}" type="pres">
      <dgm:prSet presAssocID="{2F6669A6-CA60-4A7E-9C0A-E10AE735A12F}" presName="hierChild3" presStyleCnt="0"/>
      <dgm:spPr/>
    </dgm:pt>
    <dgm:pt modelId="{E8330C33-4C81-4678-B20D-F37DEEB3F957}" type="pres">
      <dgm:prSet presAssocID="{2AFE911A-2192-4ED2-9D38-02DCD641A9E5}" presName="bgShapesFlow" presStyleCnt="0"/>
      <dgm:spPr/>
    </dgm:pt>
    <dgm:pt modelId="{CBCCDACB-A9BF-49B3-A855-448086480510}" type="pres">
      <dgm:prSet presAssocID="{5F42D92C-E2F8-498E-AD46-C7622D492786}" presName="rectComp" presStyleCnt="0"/>
      <dgm:spPr/>
    </dgm:pt>
    <dgm:pt modelId="{FE988232-0E56-4958-9615-FE69332B171A}" type="pres">
      <dgm:prSet presAssocID="{5F42D92C-E2F8-498E-AD46-C7622D492786}" presName="bgRect" presStyleLbl="bgShp" presStyleIdx="0" presStyleCnt="1" custScaleY="229019" custLinFactY="-267931" custLinFactNeighborX="-1638" custLinFactNeighborY="-300000"/>
      <dgm:spPr/>
    </dgm:pt>
    <dgm:pt modelId="{73ADF3B9-3CAB-48E9-AFE2-F1C7B29E201F}" type="pres">
      <dgm:prSet presAssocID="{5F42D92C-E2F8-498E-AD46-C7622D492786}" presName="bgRectTx" presStyleLbl="bgShp" presStyleIdx="0" presStyleCnt="1">
        <dgm:presLayoutVars>
          <dgm:bulletEnabled val="1"/>
        </dgm:presLayoutVars>
      </dgm:prSet>
      <dgm:spPr/>
    </dgm:pt>
  </dgm:ptLst>
  <dgm:cxnLst>
    <dgm:cxn modelId="{90D64203-07C3-4E8C-B59C-2E68249563CC}" srcId="{2AFE911A-2192-4ED2-9D38-02DCD641A9E5}" destId="{5F42D92C-E2F8-498E-AD46-C7622D492786}" srcOrd="1" destOrd="0" parTransId="{725C5209-FEF4-4936-9593-F4E2D71999A5}" sibTransId="{BF43AF69-523D-4676-9D08-69CC17BAB91F}"/>
    <dgm:cxn modelId="{2DBDA108-5DE5-45F1-9CA1-D683604B8649}" srcId="{0B2199AF-E57D-4840-96F7-47193FB0E1E0}" destId="{7C6FC552-426D-4C20-B83F-D6AF11868AE2}" srcOrd="2" destOrd="0" parTransId="{20970FEE-6437-43A1-8FC2-39E63413DA08}" sibTransId="{D434653E-21CD-464C-A241-E64762D7AE68}"/>
    <dgm:cxn modelId="{F213D214-BC2A-45A5-B8C8-3426B57243AC}" srcId="{0B2199AF-E57D-4840-96F7-47193FB0E1E0}" destId="{A75D05AE-4BA7-4C3D-9895-669CD7C1F99A}" srcOrd="0" destOrd="0" parTransId="{6CB9B26C-F226-41CE-91EB-147C09674118}" sibTransId="{90119E8D-9E7C-4DA6-919E-BA2842B4DDE9}"/>
    <dgm:cxn modelId="{74D41117-C873-4454-8B5F-D66BA30070A1}" type="presOf" srcId="{6CB9B26C-F226-41CE-91EB-147C09674118}" destId="{E9185572-1C03-456B-A4E0-FA346B1CEC52}" srcOrd="0" destOrd="0" presId="urn:microsoft.com/office/officeart/2005/8/layout/hierarchy6"/>
    <dgm:cxn modelId="{B4DD691B-04B7-4D43-AF18-CE7A70206225}" type="presOf" srcId="{2F6669A6-CA60-4A7E-9C0A-E10AE735A12F}" destId="{9B9F9C42-F1AA-4F59-9CAD-060CD279501F}" srcOrd="0" destOrd="0" presId="urn:microsoft.com/office/officeart/2005/8/layout/hierarchy6"/>
    <dgm:cxn modelId="{39ECDD1B-B015-4057-8EEA-C203C6EAABAE}" type="presOf" srcId="{B7686563-C9A7-411A-B115-D975CFDA5F25}" destId="{8671BEDD-3158-4F67-AA51-060D248037D7}" srcOrd="0" destOrd="0" presId="urn:microsoft.com/office/officeart/2005/8/layout/hierarchy6"/>
    <dgm:cxn modelId="{27A1151D-C570-4269-9B5C-05457591C8BC}" srcId="{0B2199AF-E57D-4840-96F7-47193FB0E1E0}" destId="{4DA043C5-D25A-4A94-9934-B9E2E4F59D85}" srcOrd="3" destOrd="0" parTransId="{FF5BE56D-4ED0-48EE-8BED-52A8BB4F12C7}" sibTransId="{3452978D-624F-4700-A0EE-BBC5814B3B9C}"/>
    <dgm:cxn modelId="{D971065E-B9EB-479E-9DB4-F2843632E1C5}" type="presOf" srcId="{EFD4170B-9BEE-4BE0-8D27-93C984FD709B}" destId="{9C5B1122-2E35-4B1B-B598-1FEFA2F770E5}" srcOrd="0" destOrd="0" presId="urn:microsoft.com/office/officeart/2005/8/layout/hierarchy6"/>
    <dgm:cxn modelId="{94017E62-1F72-4AFE-968C-6D48E500157C}" type="presOf" srcId="{7C6FC552-426D-4C20-B83F-D6AF11868AE2}" destId="{C15D3589-3F09-4662-8DE0-E41E6E9D39CD}" srcOrd="0" destOrd="0" presId="urn:microsoft.com/office/officeart/2005/8/layout/hierarchy6"/>
    <dgm:cxn modelId="{B4A9D156-E484-4884-B416-335A9C97CE29}" type="presOf" srcId="{A75D05AE-4BA7-4C3D-9895-669CD7C1F99A}" destId="{0E98CB18-73DE-4447-BA60-A1FB6449E3DC}" srcOrd="0" destOrd="0" presId="urn:microsoft.com/office/officeart/2005/8/layout/hierarchy6"/>
    <dgm:cxn modelId="{1496E376-B94A-4BA4-B4DB-6521FF2B28C9}" srcId="{0B2199AF-E57D-4840-96F7-47193FB0E1E0}" destId="{2F6669A6-CA60-4A7E-9C0A-E10AE735A12F}" srcOrd="5" destOrd="0" parTransId="{B7686563-C9A7-411A-B115-D975CFDA5F25}" sibTransId="{FF60F36B-ADA5-42AF-9ACB-7FAC06E78F94}"/>
    <dgm:cxn modelId="{72ED2C83-F916-46BC-951B-8BBF0A7F70B7}" type="presOf" srcId="{D91123CF-4F9C-40FD-B86F-FCDD54E4A04A}" destId="{5E43769C-ACE5-414A-B80D-E5608DFB0364}" srcOrd="0" destOrd="0" presId="urn:microsoft.com/office/officeart/2005/8/layout/hierarchy6"/>
    <dgm:cxn modelId="{9B90E793-14A4-4592-885F-F12E584A05B2}" type="presOf" srcId="{5F42D92C-E2F8-498E-AD46-C7622D492786}" destId="{FE988232-0E56-4958-9615-FE69332B171A}" srcOrd="0" destOrd="0" presId="urn:microsoft.com/office/officeart/2005/8/layout/hierarchy6"/>
    <dgm:cxn modelId="{0A5F8E9E-CF06-4EF9-9CFB-742F928C91AC}" type="presOf" srcId="{3AA74898-A668-4DE1-A76C-9CEB4C52CB92}" destId="{28C3CBC9-26CB-4F44-ADEE-052A9DF90C8E}" srcOrd="0" destOrd="0" presId="urn:microsoft.com/office/officeart/2005/8/layout/hierarchy6"/>
    <dgm:cxn modelId="{4E185BA4-3C1A-41FA-A660-87D77E4DA66C}" type="presOf" srcId="{20970FEE-6437-43A1-8FC2-39E63413DA08}" destId="{005621E2-A995-4BE9-8995-7F9719B58B47}" srcOrd="0" destOrd="0" presId="urn:microsoft.com/office/officeart/2005/8/layout/hierarchy6"/>
    <dgm:cxn modelId="{226629A5-0A6C-43B0-8194-0238E7979A59}" srcId="{0B2199AF-E57D-4840-96F7-47193FB0E1E0}" destId="{D91123CF-4F9C-40FD-B86F-FCDD54E4A04A}" srcOrd="4" destOrd="0" parTransId="{EFD4170B-9BEE-4BE0-8D27-93C984FD709B}" sibTransId="{8324D415-8813-42D2-9E4D-AC48A5194DFB}"/>
    <dgm:cxn modelId="{613F5AA6-9122-4280-BAA9-CCEBC367DD3A}" srcId="{0B2199AF-E57D-4840-96F7-47193FB0E1E0}" destId="{1697E206-1062-4BE7-A1F1-8E9A175DF1C2}" srcOrd="1" destOrd="0" parTransId="{3AA74898-A668-4DE1-A76C-9CEB4C52CB92}" sibTransId="{10F06706-41B2-45EC-AAAF-5D90A7D35FFC}"/>
    <dgm:cxn modelId="{6707F8CB-0152-4953-9F1D-4913B7A1F5A2}" type="presOf" srcId="{0B2199AF-E57D-4840-96F7-47193FB0E1E0}" destId="{6EA7FA00-C75C-4618-829E-9709FF458780}" srcOrd="0" destOrd="0" presId="urn:microsoft.com/office/officeart/2005/8/layout/hierarchy6"/>
    <dgm:cxn modelId="{2C9151D1-1C6D-48EC-B1BE-2FECCB2DF127}" type="presOf" srcId="{1697E206-1062-4BE7-A1F1-8E9A175DF1C2}" destId="{2DFF25F3-BE87-4BCD-81AE-21BFC31B0E8A}" srcOrd="0" destOrd="0" presId="urn:microsoft.com/office/officeart/2005/8/layout/hierarchy6"/>
    <dgm:cxn modelId="{D00C50DA-B675-4706-B7DE-8A4BEF50C134}" srcId="{2AFE911A-2192-4ED2-9D38-02DCD641A9E5}" destId="{0B2199AF-E57D-4840-96F7-47193FB0E1E0}" srcOrd="0" destOrd="0" parTransId="{3D46B07A-2E14-4C40-A871-44CA583421F3}" sibTransId="{60817C5C-C36A-4C7B-A99C-180FE019ED81}"/>
    <dgm:cxn modelId="{FA0A3DDC-7BD8-4112-B9CE-F9F6B42FD4A8}" type="presOf" srcId="{FF5BE56D-4ED0-48EE-8BED-52A8BB4F12C7}" destId="{EC56CB28-1DC5-413E-BAC0-E647D8EA9669}" srcOrd="0" destOrd="0" presId="urn:microsoft.com/office/officeart/2005/8/layout/hierarchy6"/>
    <dgm:cxn modelId="{A93BFFE9-ADC7-41AD-9EFE-E531DE9401A8}" type="presOf" srcId="{5F42D92C-E2F8-498E-AD46-C7622D492786}" destId="{73ADF3B9-3CAB-48E9-AFE2-F1C7B29E201F}" srcOrd="1" destOrd="0" presId="urn:microsoft.com/office/officeart/2005/8/layout/hierarchy6"/>
    <dgm:cxn modelId="{478FBEF4-8F90-4AD7-A50F-7B7ACF2985FE}" type="presOf" srcId="{2AFE911A-2192-4ED2-9D38-02DCD641A9E5}" destId="{39CA0BD5-1309-4601-A9C3-9808AADC75F0}" srcOrd="0" destOrd="0" presId="urn:microsoft.com/office/officeart/2005/8/layout/hierarchy6"/>
    <dgm:cxn modelId="{F7DD41FC-3C7B-40BF-897D-60225F9B7637}" type="presOf" srcId="{4DA043C5-D25A-4A94-9934-B9E2E4F59D85}" destId="{19E73591-7B56-474E-917A-A8F70B5AFB7D}" srcOrd="0" destOrd="0" presId="urn:microsoft.com/office/officeart/2005/8/layout/hierarchy6"/>
    <dgm:cxn modelId="{75727ADE-EA59-452A-8E93-4ADBC3CDD65A}" type="presParOf" srcId="{39CA0BD5-1309-4601-A9C3-9808AADC75F0}" destId="{D61E12F2-CE47-4D0F-9732-9C24AD37F654}" srcOrd="0" destOrd="0" presId="urn:microsoft.com/office/officeart/2005/8/layout/hierarchy6"/>
    <dgm:cxn modelId="{6E85F8AA-6A23-45DB-B11E-BA55ADA54A93}" type="presParOf" srcId="{D61E12F2-CE47-4D0F-9732-9C24AD37F654}" destId="{1BA42C2D-F839-479E-8BD2-CEAF8C5DA7F3}" srcOrd="0" destOrd="0" presId="urn:microsoft.com/office/officeart/2005/8/layout/hierarchy6"/>
    <dgm:cxn modelId="{8C75A1CF-DE82-4E88-81FF-997D1943CD6A}" type="presParOf" srcId="{D61E12F2-CE47-4D0F-9732-9C24AD37F654}" destId="{ED13DC0D-0EC3-4866-9E04-6C0B1B7B995E}" srcOrd="1" destOrd="0" presId="urn:microsoft.com/office/officeart/2005/8/layout/hierarchy6"/>
    <dgm:cxn modelId="{83F6559A-FE99-4D4C-8A56-3707FCBFEE66}" type="presParOf" srcId="{ED13DC0D-0EC3-4866-9E04-6C0B1B7B995E}" destId="{2DC1A281-084C-407E-AACB-1A4F065EDAAC}" srcOrd="0" destOrd="0" presId="urn:microsoft.com/office/officeart/2005/8/layout/hierarchy6"/>
    <dgm:cxn modelId="{5089DD8B-2797-43B1-8B1E-4AE366DC3C4A}" type="presParOf" srcId="{2DC1A281-084C-407E-AACB-1A4F065EDAAC}" destId="{6EA7FA00-C75C-4618-829E-9709FF458780}" srcOrd="0" destOrd="0" presId="urn:microsoft.com/office/officeart/2005/8/layout/hierarchy6"/>
    <dgm:cxn modelId="{B7D11103-CD33-403A-88F4-8A08C8F3C17C}" type="presParOf" srcId="{2DC1A281-084C-407E-AACB-1A4F065EDAAC}" destId="{78F83F9E-2035-41D7-B6AB-08F201F7CD76}" srcOrd="1" destOrd="0" presId="urn:microsoft.com/office/officeart/2005/8/layout/hierarchy6"/>
    <dgm:cxn modelId="{FCE41625-A709-430F-92A1-2664F6054911}" type="presParOf" srcId="{78F83F9E-2035-41D7-B6AB-08F201F7CD76}" destId="{E9185572-1C03-456B-A4E0-FA346B1CEC52}" srcOrd="0" destOrd="0" presId="urn:microsoft.com/office/officeart/2005/8/layout/hierarchy6"/>
    <dgm:cxn modelId="{C87CE6AF-064B-403F-A195-BA93392EE362}" type="presParOf" srcId="{78F83F9E-2035-41D7-B6AB-08F201F7CD76}" destId="{40969A0C-1091-4E51-9D39-D267309190D0}" srcOrd="1" destOrd="0" presId="urn:microsoft.com/office/officeart/2005/8/layout/hierarchy6"/>
    <dgm:cxn modelId="{4BAC0586-269B-4437-B1BE-B56832AE73D9}" type="presParOf" srcId="{40969A0C-1091-4E51-9D39-D267309190D0}" destId="{0E98CB18-73DE-4447-BA60-A1FB6449E3DC}" srcOrd="0" destOrd="0" presId="urn:microsoft.com/office/officeart/2005/8/layout/hierarchy6"/>
    <dgm:cxn modelId="{98564E97-2CE3-4603-BAEE-D9FBB1046F0D}" type="presParOf" srcId="{40969A0C-1091-4E51-9D39-D267309190D0}" destId="{614CFED8-10A1-4C35-88BB-42919A1C1013}" srcOrd="1" destOrd="0" presId="urn:microsoft.com/office/officeart/2005/8/layout/hierarchy6"/>
    <dgm:cxn modelId="{3F133649-0D28-4D8D-9056-A885AEA0A991}" type="presParOf" srcId="{78F83F9E-2035-41D7-B6AB-08F201F7CD76}" destId="{28C3CBC9-26CB-4F44-ADEE-052A9DF90C8E}" srcOrd="2" destOrd="0" presId="urn:microsoft.com/office/officeart/2005/8/layout/hierarchy6"/>
    <dgm:cxn modelId="{D69C7179-59D4-483C-B1A6-815619B7F53C}" type="presParOf" srcId="{78F83F9E-2035-41D7-B6AB-08F201F7CD76}" destId="{919209F0-41AB-4E65-93FD-EE93F2521668}" srcOrd="3" destOrd="0" presId="urn:microsoft.com/office/officeart/2005/8/layout/hierarchy6"/>
    <dgm:cxn modelId="{893F8424-302D-42A3-83EF-756606B4C850}" type="presParOf" srcId="{919209F0-41AB-4E65-93FD-EE93F2521668}" destId="{2DFF25F3-BE87-4BCD-81AE-21BFC31B0E8A}" srcOrd="0" destOrd="0" presId="urn:microsoft.com/office/officeart/2005/8/layout/hierarchy6"/>
    <dgm:cxn modelId="{AB3D46BC-E3D5-45D2-9EE2-23FE7A9FDC90}" type="presParOf" srcId="{919209F0-41AB-4E65-93FD-EE93F2521668}" destId="{E2AD0282-0EC1-4773-A321-C900339E559E}" srcOrd="1" destOrd="0" presId="urn:microsoft.com/office/officeart/2005/8/layout/hierarchy6"/>
    <dgm:cxn modelId="{60C7E20A-08E6-4654-97A4-AB498592296F}" type="presParOf" srcId="{78F83F9E-2035-41D7-B6AB-08F201F7CD76}" destId="{005621E2-A995-4BE9-8995-7F9719B58B47}" srcOrd="4" destOrd="0" presId="urn:microsoft.com/office/officeart/2005/8/layout/hierarchy6"/>
    <dgm:cxn modelId="{FE304A93-81D3-4CD8-A1BB-5453AD5896C2}" type="presParOf" srcId="{78F83F9E-2035-41D7-B6AB-08F201F7CD76}" destId="{61A8060D-CE55-4143-96E0-9ADF9380F566}" srcOrd="5" destOrd="0" presId="urn:microsoft.com/office/officeart/2005/8/layout/hierarchy6"/>
    <dgm:cxn modelId="{EA237E96-7D24-4169-94CA-5EAA313D526E}" type="presParOf" srcId="{61A8060D-CE55-4143-96E0-9ADF9380F566}" destId="{C15D3589-3F09-4662-8DE0-E41E6E9D39CD}" srcOrd="0" destOrd="0" presId="urn:microsoft.com/office/officeart/2005/8/layout/hierarchy6"/>
    <dgm:cxn modelId="{7156CB70-A624-4F9E-8001-664590337A33}" type="presParOf" srcId="{61A8060D-CE55-4143-96E0-9ADF9380F566}" destId="{248152F7-0756-4D43-B9B7-3F403F4EC2BE}" srcOrd="1" destOrd="0" presId="urn:microsoft.com/office/officeart/2005/8/layout/hierarchy6"/>
    <dgm:cxn modelId="{97475211-06B2-4414-8B6D-B9A78D0F185D}" type="presParOf" srcId="{78F83F9E-2035-41D7-B6AB-08F201F7CD76}" destId="{EC56CB28-1DC5-413E-BAC0-E647D8EA9669}" srcOrd="6" destOrd="0" presId="urn:microsoft.com/office/officeart/2005/8/layout/hierarchy6"/>
    <dgm:cxn modelId="{77C3EBE3-4377-4790-8E22-896F441465A2}" type="presParOf" srcId="{78F83F9E-2035-41D7-B6AB-08F201F7CD76}" destId="{9E5607B9-DB51-4684-8B2D-BE53FA0F6EFB}" srcOrd="7" destOrd="0" presId="urn:microsoft.com/office/officeart/2005/8/layout/hierarchy6"/>
    <dgm:cxn modelId="{6753FD52-C817-4B46-A1E6-3638CEB60ADD}" type="presParOf" srcId="{9E5607B9-DB51-4684-8B2D-BE53FA0F6EFB}" destId="{19E73591-7B56-474E-917A-A8F70B5AFB7D}" srcOrd="0" destOrd="0" presId="urn:microsoft.com/office/officeart/2005/8/layout/hierarchy6"/>
    <dgm:cxn modelId="{E6FD107A-F261-4E66-A7CF-22293CFFF667}" type="presParOf" srcId="{9E5607B9-DB51-4684-8B2D-BE53FA0F6EFB}" destId="{42035509-54EB-4375-ADFC-70B61DA990B8}" srcOrd="1" destOrd="0" presId="urn:microsoft.com/office/officeart/2005/8/layout/hierarchy6"/>
    <dgm:cxn modelId="{31F01FAD-F118-4498-A6DD-9A2DE5D57B83}" type="presParOf" srcId="{78F83F9E-2035-41D7-B6AB-08F201F7CD76}" destId="{9C5B1122-2E35-4B1B-B598-1FEFA2F770E5}" srcOrd="8" destOrd="0" presId="urn:microsoft.com/office/officeart/2005/8/layout/hierarchy6"/>
    <dgm:cxn modelId="{BC55A27E-DF1C-44BA-9C6C-580410DB2389}" type="presParOf" srcId="{78F83F9E-2035-41D7-B6AB-08F201F7CD76}" destId="{3AF12930-9309-404B-BD7D-F7C10D8F8396}" srcOrd="9" destOrd="0" presId="urn:microsoft.com/office/officeart/2005/8/layout/hierarchy6"/>
    <dgm:cxn modelId="{C5B20218-DFE9-4E91-9158-B6B9E8F0A99E}" type="presParOf" srcId="{3AF12930-9309-404B-BD7D-F7C10D8F8396}" destId="{5E43769C-ACE5-414A-B80D-E5608DFB0364}" srcOrd="0" destOrd="0" presId="urn:microsoft.com/office/officeart/2005/8/layout/hierarchy6"/>
    <dgm:cxn modelId="{BE49D029-796A-40B3-93BE-12E2EAC20344}" type="presParOf" srcId="{3AF12930-9309-404B-BD7D-F7C10D8F8396}" destId="{2E06A93D-8386-411A-8FFA-E1EC95C859A6}" srcOrd="1" destOrd="0" presId="urn:microsoft.com/office/officeart/2005/8/layout/hierarchy6"/>
    <dgm:cxn modelId="{2936B68B-B699-4749-B4C5-F4D824CCA130}" type="presParOf" srcId="{78F83F9E-2035-41D7-B6AB-08F201F7CD76}" destId="{8671BEDD-3158-4F67-AA51-060D248037D7}" srcOrd="10" destOrd="0" presId="urn:microsoft.com/office/officeart/2005/8/layout/hierarchy6"/>
    <dgm:cxn modelId="{75969985-F83E-4A79-A85E-31402AD8B32F}" type="presParOf" srcId="{78F83F9E-2035-41D7-B6AB-08F201F7CD76}" destId="{82BB772A-39BF-4E4F-B464-1AFDB3607B9F}" srcOrd="11" destOrd="0" presId="urn:microsoft.com/office/officeart/2005/8/layout/hierarchy6"/>
    <dgm:cxn modelId="{BAEAC513-ECD2-4BC9-9C53-C95E217CD47C}" type="presParOf" srcId="{82BB772A-39BF-4E4F-B464-1AFDB3607B9F}" destId="{9B9F9C42-F1AA-4F59-9CAD-060CD279501F}" srcOrd="0" destOrd="0" presId="urn:microsoft.com/office/officeart/2005/8/layout/hierarchy6"/>
    <dgm:cxn modelId="{97D3931E-8E59-476C-89D8-8B7BF08D8E42}" type="presParOf" srcId="{82BB772A-39BF-4E4F-B464-1AFDB3607B9F}" destId="{6A8AD0CA-0EE7-4463-AC2E-2A3B2F3E7E83}" srcOrd="1" destOrd="0" presId="urn:microsoft.com/office/officeart/2005/8/layout/hierarchy6"/>
    <dgm:cxn modelId="{46CC866A-60E9-414A-AD46-8EB38CB5FB37}" type="presParOf" srcId="{39CA0BD5-1309-4601-A9C3-9808AADC75F0}" destId="{E8330C33-4C81-4678-B20D-F37DEEB3F957}" srcOrd="1" destOrd="0" presId="urn:microsoft.com/office/officeart/2005/8/layout/hierarchy6"/>
    <dgm:cxn modelId="{FAA56757-7548-40F6-A973-F4FFEBAF1B5B}" type="presParOf" srcId="{E8330C33-4C81-4678-B20D-F37DEEB3F957}" destId="{CBCCDACB-A9BF-49B3-A855-448086480510}" srcOrd="0" destOrd="0" presId="urn:microsoft.com/office/officeart/2005/8/layout/hierarchy6"/>
    <dgm:cxn modelId="{3447D5E3-4F76-4899-B365-EE518E28A4C3}" type="presParOf" srcId="{CBCCDACB-A9BF-49B3-A855-448086480510}" destId="{FE988232-0E56-4958-9615-FE69332B171A}" srcOrd="0" destOrd="0" presId="urn:microsoft.com/office/officeart/2005/8/layout/hierarchy6"/>
    <dgm:cxn modelId="{F6C46622-986F-494A-B688-7778721FFB69}" type="presParOf" srcId="{CBCCDACB-A9BF-49B3-A855-448086480510}" destId="{73ADF3B9-3CAB-48E9-AFE2-F1C7B29E201F}"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886978-F99A-4000-9D34-83EE928A762A}">
      <dsp:nvSpPr>
        <dsp:cNvPr id="0" name=""/>
        <dsp:cNvSpPr/>
      </dsp:nvSpPr>
      <dsp:spPr>
        <a:xfrm>
          <a:off x="1944219" y="1401"/>
          <a:ext cx="1505365" cy="80288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Assessment</a:t>
          </a:r>
        </a:p>
        <a:p>
          <a:pPr marL="0" lvl="0" indent="0" algn="ctr" defTabSz="711200">
            <a:lnSpc>
              <a:spcPct val="90000"/>
            </a:lnSpc>
            <a:spcBef>
              <a:spcPct val="0"/>
            </a:spcBef>
            <a:spcAft>
              <a:spcPct val="35000"/>
            </a:spcAft>
            <a:buNone/>
          </a:pPr>
          <a:r>
            <a:rPr lang="en-US" sz="1600" kern="1200" dirty="0"/>
            <a:t>(2012 / 2014)</a:t>
          </a:r>
        </a:p>
      </dsp:txBody>
      <dsp:txXfrm>
        <a:off x="1983412" y="40594"/>
        <a:ext cx="1426979" cy="724495"/>
      </dsp:txXfrm>
    </dsp:sp>
    <dsp:sp modelId="{C3C4CAB7-3866-4CA9-A38C-5A3254C0A719}">
      <dsp:nvSpPr>
        <dsp:cNvPr id="0" name=""/>
        <dsp:cNvSpPr/>
      </dsp:nvSpPr>
      <dsp:spPr>
        <a:xfrm>
          <a:off x="1371552" y="402842"/>
          <a:ext cx="2650698" cy="2650698"/>
        </a:xfrm>
        <a:custGeom>
          <a:avLst/>
          <a:gdLst/>
          <a:ahLst/>
          <a:cxnLst/>
          <a:rect l="0" t="0" r="0" b="0"/>
          <a:pathLst>
            <a:path>
              <a:moveTo>
                <a:pt x="2212552" y="340756"/>
              </a:moveTo>
              <a:arcTo wR="1325349" hR="1325349" stAng="18721294" swAng="1375809"/>
            </a:path>
          </a:pathLst>
        </a:custGeom>
        <a:noFill/>
        <a:ln w="19050" cap="flat" cmpd="sng" algn="ctr">
          <a:solidFill>
            <a:schemeClr val="accent5"/>
          </a:solidFill>
          <a:prstDash val="solid"/>
          <a:miter lim="800000"/>
          <a:tailEnd type="arrow"/>
        </a:ln>
        <a:effectLst/>
      </dsp:spPr>
      <dsp:style>
        <a:lnRef idx="3">
          <a:schemeClr val="accent5"/>
        </a:lnRef>
        <a:fillRef idx="0">
          <a:schemeClr val="accent5"/>
        </a:fillRef>
        <a:effectRef idx="2">
          <a:schemeClr val="accent5"/>
        </a:effectRef>
        <a:fontRef idx="minor">
          <a:schemeClr val="tx1"/>
        </a:fontRef>
      </dsp:style>
    </dsp:sp>
    <dsp:sp modelId="{CBD13A6D-6B5F-4C98-B471-D2020E04E32A}">
      <dsp:nvSpPr>
        <dsp:cNvPr id="0" name=""/>
        <dsp:cNvSpPr/>
      </dsp:nvSpPr>
      <dsp:spPr>
        <a:xfrm>
          <a:off x="3404650" y="1326751"/>
          <a:ext cx="1235202" cy="802881"/>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Identify gaps </a:t>
          </a:r>
        </a:p>
      </dsp:txBody>
      <dsp:txXfrm>
        <a:off x="3443843" y="1365944"/>
        <a:ext cx="1156816" cy="724495"/>
      </dsp:txXfrm>
    </dsp:sp>
    <dsp:sp modelId="{DAB3E098-AD73-4C6B-BA8A-33EF1488EB2E}">
      <dsp:nvSpPr>
        <dsp:cNvPr id="0" name=""/>
        <dsp:cNvSpPr/>
      </dsp:nvSpPr>
      <dsp:spPr>
        <a:xfrm>
          <a:off x="1371552" y="402842"/>
          <a:ext cx="2650698" cy="2650698"/>
        </a:xfrm>
        <a:custGeom>
          <a:avLst/>
          <a:gdLst/>
          <a:ahLst/>
          <a:cxnLst/>
          <a:rect l="0" t="0" r="0" b="0"/>
          <a:pathLst>
            <a:path>
              <a:moveTo>
                <a:pt x="2513231" y="1913131"/>
              </a:moveTo>
              <a:arcTo wR="1325349" hR="1325349" stAng="1579615" swAng="1632197"/>
            </a:path>
          </a:pathLst>
        </a:custGeom>
        <a:noFill/>
        <a:ln w="19050" cap="flat" cmpd="sng" algn="ctr">
          <a:solidFill>
            <a:schemeClr val="accent5"/>
          </a:solidFill>
          <a:prstDash val="solid"/>
          <a:miter lim="800000"/>
          <a:tailEnd type="arrow"/>
        </a:ln>
        <a:effectLst/>
      </dsp:spPr>
      <dsp:style>
        <a:lnRef idx="3">
          <a:schemeClr val="accent5"/>
        </a:lnRef>
        <a:fillRef idx="0">
          <a:schemeClr val="accent5"/>
        </a:fillRef>
        <a:effectRef idx="2">
          <a:schemeClr val="accent5"/>
        </a:effectRef>
        <a:fontRef idx="minor">
          <a:schemeClr val="tx1"/>
        </a:fontRef>
      </dsp:style>
    </dsp:sp>
    <dsp:sp modelId="{CE34C69F-883B-4822-B832-4790EA50682A}">
      <dsp:nvSpPr>
        <dsp:cNvPr id="0" name=""/>
        <dsp:cNvSpPr/>
      </dsp:nvSpPr>
      <dsp:spPr>
        <a:xfrm>
          <a:off x="2079300" y="2652100"/>
          <a:ext cx="1235202" cy="802881"/>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Capacity Building Program</a:t>
          </a:r>
        </a:p>
      </dsp:txBody>
      <dsp:txXfrm>
        <a:off x="2118493" y="2691293"/>
        <a:ext cx="1156816" cy="724495"/>
      </dsp:txXfrm>
    </dsp:sp>
    <dsp:sp modelId="{1065465C-38F7-4644-8BF9-FC20C27E7059}">
      <dsp:nvSpPr>
        <dsp:cNvPr id="0" name=""/>
        <dsp:cNvSpPr/>
      </dsp:nvSpPr>
      <dsp:spPr>
        <a:xfrm>
          <a:off x="1371552" y="402842"/>
          <a:ext cx="2650698" cy="2650698"/>
        </a:xfrm>
        <a:custGeom>
          <a:avLst/>
          <a:gdLst/>
          <a:ahLst/>
          <a:cxnLst/>
          <a:rect l="0" t="0" r="0" b="0"/>
          <a:pathLst>
            <a:path>
              <a:moveTo>
                <a:pt x="537563" y="2391156"/>
              </a:moveTo>
              <a:arcTo wR="1325349" hR="1325349" stAng="7588187" swAng="1632197"/>
            </a:path>
          </a:pathLst>
        </a:custGeom>
        <a:noFill/>
        <a:ln w="19050" cap="flat" cmpd="sng" algn="ctr">
          <a:solidFill>
            <a:schemeClr val="accent5"/>
          </a:solidFill>
          <a:prstDash val="solid"/>
          <a:miter lim="800000"/>
          <a:tailEnd type="arrow"/>
        </a:ln>
        <a:effectLst/>
      </dsp:spPr>
      <dsp:style>
        <a:lnRef idx="3">
          <a:schemeClr val="accent5"/>
        </a:lnRef>
        <a:fillRef idx="0">
          <a:schemeClr val="accent5"/>
        </a:fillRef>
        <a:effectRef idx="2">
          <a:schemeClr val="accent5"/>
        </a:effectRef>
        <a:fontRef idx="minor">
          <a:schemeClr val="tx1"/>
        </a:fontRef>
      </dsp:style>
    </dsp:sp>
    <dsp:sp modelId="{5793E9DB-EE90-4CAA-B379-A3062B1D621A}">
      <dsp:nvSpPr>
        <dsp:cNvPr id="0" name=""/>
        <dsp:cNvSpPr/>
      </dsp:nvSpPr>
      <dsp:spPr>
        <a:xfrm>
          <a:off x="753951" y="1326751"/>
          <a:ext cx="1235202" cy="802881"/>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Technical inputs</a:t>
          </a:r>
        </a:p>
      </dsp:txBody>
      <dsp:txXfrm>
        <a:off x="793144" y="1365944"/>
        <a:ext cx="1156816" cy="724495"/>
      </dsp:txXfrm>
    </dsp:sp>
    <dsp:sp modelId="{FD57AADA-3264-496B-A6B3-D875B4BB0314}">
      <dsp:nvSpPr>
        <dsp:cNvPr id="0" name=""/>
        <dsp:cNvSpPr/>
      </dsp:nvSpPr>
      <dsp:spPr>
        <a:xfrm>
          <a:off x="1371552" y="402842"/>
          <a:ext cx="2650698" cy="2650698"/>
        </a:xfrm>
        <a:custGeom>
          <a:avLst/>
          <a:gdLst/>
          <a:ahLst/>
          <a:cxnLst/>
          <a:rect l="0" t="0" r="0" b="0"/>
          <a:pathLst>
            <a:path>
              <a:moveTo>
                <a:pt x="124647" y="764220"/>
              </a:moveTo>
              <a:arcTo wR="1325349" hR="1325349" stAng="12302897" swAng="1375809"/>
            </a:path>
          </a:pathLst>
        </a:custGeom>
        <a:noFill/>
        <a:ln w="19050" cap="flat" cmpd="sng" algn="ctr">
          <a:solidFill>
            <a:schemeClr val="accent5"/>
          </a:solidFill>
          <a:prstDash val="solid"/>
          <a:miter lim="800000"/>
          <a:tailEnd type="arrow"/>
        </a:ln>
        <a:effectLst/>
      </dsp:spPr>
      <dsp:style>
        <a:lnRef idx="3">
          <a:schemeClr val="accent5"/>
        </a:lnRef>
        <a:fillRef idx="0">
          <a:schemeClr val="accent5"/>
        </a:fillRef>
        <a:effectRef idx="2">
          <a:schemeClr val="accent5"/>
        </a:effectRef>
        <a:fontRef idx="minor">
          <a:schemeClr val="tx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627C1F-DDDB-4B81-B31E-9A686FA493AC}">
      <dsp:nvSpPr>
        <dsp:cNvPr id="0" name=""/>
        <dsp:cNvSpPr/>
      </dsp:nvSpPr>
      <dsp:spPr>
        <a:xfrm>
          <a:off x="0" y="1076634"/>
          <a:ext cx="9328150" cy="1443836"/>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355600" tIns="355600" rIns="355600" bIns="355600" numCol="1" spcCol="1270" anchor="ctr" anchorCtr="0">
          <a:noAutofit/>
        </a:bodyPr>
        <a:lstStyle/>
        <a:p>
          <a:pPr marL="0" lvl="0" indent="0" algn="ctr" defTabSz="2222500">
            <a:lnSpc>
              <a:spcPct val="90000"/>
            </a:lnSpc>
            <a:spcBef>
              <a:spcPct val="0"/>
            </a:spcBef>
            <a:spcAft>
              <a:spcPct val="35000"/>
            </a:spcAft>
            <a:buNone/>
          </a:pPr>
          <a:endParaRPr lang="en-US" sz="5000" kern="1200" dirty="0"/>
        </a:p>
      </dsp:txBody>
      <dsp:txXfrm>
        <a:off x="0" y="1076634"/>
        <a:ext cx="2798445" cy="1443836"/>
      </dsp:txXfrm>
    </dsp:sp>
    <dsp:sp modelId="{FE988232-0E56-4958-9615-FE69332B171A}">
      <dsp:nvSpPr>
        <dsp:cNvPr id="0" name=""/>
        <dsp:cNvSpPr/>
      </dsp:nvSpPr>
      <dsp:spPr>
        <a:xfrm>
          <a:off x="0" y="0"/>
          <a:ext cx="9328150" cy="82928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28016"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t>Background: LMT score</a:t>
          </a:r>
        </a:p>
      </dsp:txBody>
      <dsp:txXfrm>
        <a:off x="0" y="0"/>
        <a:ext cx="2798445" cy="829285"/>
      </dsp:txXfrm>
    </dsp:sp>
    <dsp:sp modelId="{6EA7FA00-C75C-4618-829E-9709FF458780}">
      <dsp:nvSpPr>
        <dsp:cNvPr id="0" name=""/>
        <dsp:cNvSpPr/>
      </dsp:nvSpPr>
      <dsp:spPr>
        <a:xfrm>
          <a:off x="4457702" y="69851"/>
          <a:ext cx="1520549" cy="466850"/>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effectLst>
                <a:outerShdw blurRad="38100" dist="38100" dir="2700000" algn="tl">
                  <a:srgbClr val="000000">
                    <a:alpha val="43137"/>
                  </a:srgbClr>
                </a:outerShdw>
              </a:effectLst>
            </a:rPr>
            <a:t>NAHL</a:t>
          </a:r>
        </a:p>
      </dsp:txBody>
      <dsp:txXfrm>
        <a:off x="4471376" y="83525"/>
        <a:ext cx="1493201" cy="439502"/>
      </dsp:txXfrm>
    </dsp:sp>
    <dsp:sp modelId="{E9185572-1C03-456B-A4E0-FA346B1CEC52}">
      <dsp:nvSpPr>
        <dsp:cNvPr id="0" name=""/>
        <dsp:cNvSpPr/>
      </dsp:nvSpPr>
      <dsp:spPr>
        <a:xfrm>
          <a:off x="2817658" y="536702"/>
          <a:ext cx="2400318" cy="772716"/>
        </a:xfrm>
        <a:custGeom>
          <a:avLst/>
          <a:gdLst/>
          <a:ahLst/>
          <a:cxnLst/>
          <a:rect l="0" t="0" r="0" b="0"/>
          <a:pathLst>
            <a:path>
              <a:moveTo>
                <a:pt x="2400318" y="0"/>
              </a:moveTo>
              <a:lnTo>
                <a:pt x="2400318" y="386358"/>
              </a:lnTo>
              <a:lnTo>
                <a:pt x="0" y="386358"/>
              </a:lnTo>
              <a:lnTo>
                <a:pt x="0" y="772716"/>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98CB18-73DE-4447-BA60-A1FB6449E3DC}">
      <dsp:nvSpPr>
        <dsp:cNvPr id="0" name=""/>
        <dsp:cNvSpPr/>
      </dsp:nvSpPr>
      <dsp:spPr>
        <a:xfrm>
          <a:off x="2296410" y="1309418"/>
          <a:ext cx="1042495" cy="578191"/>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Infrastructure</a:t>
          </a:r>
        </a:p>
      </dsp:txBody>
      <dsp:txXfrm>
        <a:off x="2313345" y="1326353"/>
        <a:ext cx="1008625" cy="544321"/>
      </dsp:txXfrm>
    </dsp:sp>
    <dsp:sp modelId="{28C3CBC9-26CB-4F44-ADEE-052A9DF90C8E}">
      <dsp:nvSpPr>
        <dsp:cNvPr id="0" name=""/>
        <dsp:cNvSpPr/>
      </dsp:nvSpPr>
      <dsp:spPr>
        <a:xfrm>
          <a:off x="4063667" y="536702"/>
          <a:ext cx="1154308" cy="771398"/>
        </a:xfrm>
        <a:custGeom>
          <a:avLst/>
          <a:gdLst/>
          <a:ahLst/>
          <a:cxnLst/>
          <a:rect l="0" t="0" r="0" b="0"/>
          <a:pathLst>
            <a:path>
              <a:moveTo>
                <a:pt x="1154308" y="0"/>
              </a:moveTo>
              <a:lnTo>
                <a:pt x="1154308" y="385699"/>
              </a:lnTo>
              <a:lnTo>
                <a:pt x="0" y="385699"/>
              </a:lnTo>
              <a:lnTo>
                <a:pt x="0" y="77139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FF25F3-BE87-4BCD-81AE-21BFC31B0E8A}">
      <dsp:nvSpPr>
        <dsp:cNvPr id="0" name=""/>
        <dsp:cNvSpPr/>
      </dsp:nvSpPr>
      <dsp:spPr>
        <a:xfrm>
          <a:off x="3632201" y="1308100"/>
          <a:ext cx="862933" cy="422713"/>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Budgets</a:t>
          </a:r>
        </a:p>
      </dsp:txBody>
      <dsp:txXfrm>
        <a:off x="3644582" y="1320481"/>
        <a:ext cx="838171" cy="397951"/>
      </dsp:txXfrm>
    </dsp:sp>
    <dsp:sp modelId="{005621E2-A995-4BE9-8995-7F9719B58B47}">
      <dsp:nvSpPr>
        <dsp:cNvPr id="0" name=""/>
        <dsp:cNvSpPr/>
      </dsp:nvSpPr>
      <dsp:spPr>
        <a:xfrm>
          <a:off x="5172256" y="536702"/>
          <a:ext cx="91440" cy="771398"/>
        </a:xfrm>
        <a:custGeom>
          <a:avLst/>
          <a:gdLst/>
          <a:ahLst/>
          <a:cxnLst/>
          <a:rect l="0" t="0" r="0" b="0"/>
          <a:pathLst>
            <a:path>
              <a:moveTo>
                <a:pt x="45720" y="0"/>
              </a:moveTo>
              <a:lnTo>
                <a:pt x="45720" y="385699"/>
              </a:lnTo>
              <a:lnTo>
                <a:pt x="46059" y="385699"/>
              </a:lnTo>
              <a:lnTo>
                <a:pt x="46059" y="77139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5D3589-3F09-4662-8DE0-E41E6E9D39CD}">
      <dsp:nvSpPr>
        <dsp:cNvPr id="0" name=""/>
        <dsp:cNvSpPr/>
      </dsp:nvSpPr>
      <dsp:spPr>
        <a:xfrm>
          <a:off x="4798862" y="1308100"/>
          <a:ext cx="838907" cy="847925"/>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Improper training allocation</a:t>
          </a:r>
        </a:p>
      </dsp:txBody>
      <dsp:txXfrm>
        <a:off x="4823433" y="1332671"/>
        <a:ext cx="789765" cy="798783"/>
      </dsp:txXfrm>
    </dsp:sp>
    <dsp:sp modelId="{EC56CB28-1DC5-413E-BAC0-E647D8EA9669}">
      <dsp:nvSpPr>
        <dsp:cNvPr id="0" name=""/>
        <dsp:cNvSpPr/>
      </dsp:nvSpPr>
      <dsp:spPr>
        <a:xfrm>
          <a:off x="5217976" y="536702"/>
          <a:ext cx="1148718" cy="771398"/>
        </a:xfrm>
        <a:custGeom>
          <a:avLst/>
          <a:gdLst/>
          <a:ahLst/>
          <a:cxnLst/>
          <a:rect l="0" t="0" r="0" b="0"/>
          <a:pathLst>
            <a:path>
              <a:moveTo>
                <a:pt x="0" y="0"/>
              </a:moveTo>
              <a:lnTo>
                <a:pt x="0" y="385699"/>
              </a:lnTo>
              <a:lnTo>
                <a:pt x="1148718" y="385699"/>
              </a:lnTo>
              <a:lnTo>
                <a:pt x="1148718" y="77139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9E73591-7B56-474E-917A-A8F70B5AFB7D}">
      <dsp:nvSpPr>
        <dsp:cNvPr id="0" name=""/>
        <dsp:cNvSpPr/>
      </dsp:nvSpPr>
      <dsp:spPr>
        <a:xfrm>
          <a:off x="5762152" y="1308100"/>
          <a:ext cx="1209086" cy="1109741"/>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Lab management and inventories </a:t>
          </a:r>
        </a:p>
        <a:p>
          <a:pPr marL="0" lvl="0" indent="0" algn="ctr" defTabSz="466725">
            <a:lnSpc>
              <a:spcPct val="90000"/>
            </a:lnSpc>
            <a:spcBef>
              <a:spcPct val="0"/>
            </a:spcBef>
            <a:spcAft>
              <a:spcPct val="35000"/>
            </a:spcAft>
            <a:buNone/>
          </a:pPr>
          <a:r>
            <a:rPr lang="en-US" sz="1050" kern="1200" dirty="0"/>
            <a:t>(Incl. database / sample flow/transport)</a:t>
          </a:r>
        </a:p>
      </dsp:txBody>
      <dsp:txXfrm>
        <a:off x="5794655" y="1340603"/>
        <a:ext cx="1144080" cy="1044735"/>
      </dsp:txXfrm>
    </dsp:sp>
    <dsp:sp modelId="{9C5B1122-2E35-4B1B-B598-1FEFA2F770E5}">
      <dsp:nvSpPr>
        <dsp:cNvPr id="0" name=""/>
        <dsp:cNvSpPr/>
      </dsp:nvSpPr>
      <dsp:spPr>
        <a:xfrm>
          <a:off x="5217976" y="536702"/>
          <a:ext cx="2377628" cy="771398"/>
        </a:xfrm>
        <a:custGeom>
          <a:avLst/>
          <a:gdLst/>
          <a:ahLst/>
          <a:cxnLst/>
          <a:rect l="0" t="0" r="0" b="0"/>
          <a:pathLst>
            <a:path>
              <a:moveTo>
                <a:pt x="0" y="0"/>
              </a:moveTo>
              <a:lnTo>
                <a:pt x="0" y="385699"/>
              </a:lnTo>
              <a:lnTo>
                <a:pt x="2377628" y="385699"/>
              </a:lnTo>
              <a:lnTo>
                <a:pt x="2377628" y="77139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43769C-ACE5-414A-B80D-E5608DFB0364}">
      <dsp:nvSpPr>
        <dsp:cNvPr id="0" name=""/>
        <dsp:cNvSpPr/>
      </dsp:nvSpPr>
      <dsp:spPr>
        <a:xfrm>
          <a:off x="7101306" y="1308100"/>
          <a:ext cx="988596" cy="1092499"/>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Biosafety and biosecurity</a:t>
          </a:r>
        </a:p>
        <a:p>
          <a:pPr marL="0" lvl="0" indent="0" algn="ctr" defTabSz="466725">
            <a:lnSpc>
              <a:spcPct val="90000"/>
            </a:lnSpc>
            <a:spcBef>
              <a:spcPct val="0"/>
            </a:spcBef>
            <a:spcAft>
              <a:spcPct val="35000"/>
            </a:spcAft>
            <a:buNone/>
          </a:pPr>
          <a:r>
            <a:rPr lang="en-US" sz="1050" kern="1200" dirty="0"/>
            <a:t>Incl. staff health and waste management</a:t>
          </a:r>
        </a:p>
      </dsp:txBody>
      <dsp:txXfrm>
        <a:off x="7130261" y="1337055"/>
        <a:ext cx="930686" cy="1034589"/>
      </dsp:txXfrm>
    </dsp:sp>
    <dsp:sp modelId="{8671BEDD-3158-4F67-AA51-060D248037D7}">
      <dsp:nvSpPr>
        <dsp:cNvPr id="0" name=""/>
        <dsp:cNvSpPr/>
      </dsp:nvSpPr>
      <dsp:spPr>
        <a:xfrm>
          <a:off x="5217976" y="536702"/>
          <a:ext cx="3461476" cy="771398"/>
        </a:xfrm>
        <a:custGeom>
          <a:avLst/>
          <a:gdLst/>
          <a:ahLst/>
          <a:cxnLst/>
          <a:rect l="0" t="0" r="0" b="0"/>
          <a:pathLst>
            <a:path>
              <a:moveTo>
                <a:pt x="0" y="0"/>
              </a:moveTo>
              <a:lnTo>
                <a:pt x="0" y="385699"/>
              </a:lnTo>
              <a:lnTo>
                <a:pt x="3461476" y="385699"/>
              </a:lnTo>
              <a:lnTo>
                <a:pt x="3461476" y="77139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B9F9C42-F1AA-4F59-9CAD-060CD279501F}">
      <dsp:nvSpPr>
        <dsp:cNvPr id="0" name=""/>
        <dsp:cNvSpPr/>
      </dsp:nvSpPr>
      <dsp:spPr>
        <a:xfrm>
          <a:off x="8321264" y="1308100"/>
          <a:ext cx="716376" cy="684894"/>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Quality of </a:t>
          </a:r>
        </a:p>
        <a:p>
          <a:pPr marL="0" lvl="0" indent="0" algn="ctr" defTabSz="466725">
            <a:lnSpc>
              <a:spcPct val="90000"/>
            </a:lnSpc>
            <a:spcBef>
              <a:spcPct val="0"/>
            </a:spcBef>
            <a:spcAft>
              <a:spcPct val="35000"/>
            </a:spcAft>
            <a:buNone/>
          </a:pPr>
          <a:r>
            <a:rPr lang="en-US" sz="1050" kern="1200" dirty="0"/>
            <a:t>diag. service</a:t>
          </a:r>
        </a:p>
      </dsp:txBody>
      <dsp:txXfrm>
        <a:off x="8341324" y="1328160"/>
        <a:ext cx="676256" cy="6447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988232-0E56-4958-9615-FE69332B171A}">
      <dsp:nvSpPr>
        <dsp:cNvPr id="0" name=""/>
        <dsp:cNvSpPr/>
      </dsp:nvSpPr>
      <dsp:spPr>
        <a:xfrm>
          <a:off x="0" y="203967"/>
          <a:ext cx="9328150" cy="82928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28016"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t>Background: LMT score</a:t>
          </a:r>
        </a:p>
      </dsp:txBody>
      <dsp:txXfrm>
        <a:off x="0" y="203967"/>
        <a:ext cx="2798445" cy="829285"/>
      </dsp:txXfrm>
    </dsp:sp>
    <dsp:sp modelId="{6EA7FA00-C75C-4618-829E-9709FF458780}">
      <dsp:nvSpPr>
        <dsp:cNvPr id="0" name=""/>
        <dsp:cNvSpPr/>
      </dsp:nvSpPr>
      <dsp:spPr>
        <a:xfrm>
          <a:off x="4457702" y="372853"/>
          <a:ext cx="1520549" cy="466850"/>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effectLst>
                <a:outerShdw blurRad="38100" dist="38100" dir="2700000" algn="tl">
                  <a:srgbClr val="000000">
                    <a:alpha val="43137"/>
                  </a:srgbClr>
                </a:outerShdw>
              </a:effectLst>
            </a:rPr>
            <a:t>NAHL</a:t>
          </a:r>
        </a:p>
      </dsp:txBody>
      <dsp:txXfrm>
        <a:off x="4471376" y="386527"/>
        <a:ext cx="1493201" cy="439502"/>
      </dsp:txXfrm>
    </dsp:sp>
    <dsp:sp modelId="{E9185572-1C03-456B-A4E0-FA346B1CEC52}">
      <dsp:nvSpPr>
        <dsp:cNvPr id="0" name=""/>
        <dsp:cNvSpPr/>
      </dsp:nvSpPr>
      <dsp:spPr>
        <a:xfrm>
          <a:off x="2817658" y="839704"/>
          <a:ext cx="2400318" cy="772716"/>
        </a:xfrm>
        <a:custGeom>
          <a:avLst/>
          <a:gdLst/>
          <a:ahLst/>
          <a:cxnLst/>
          <a:rect l="0" t="0" r="0" b="0"/>
          <a:pathLst>
            <a:path>
              <a:moveTo>
                <a:pt x="2400318" y="0"/>
              </a:moveTo>
              <a:lnTo>
                <a:pt x="2400318" y="386358"/>
              </a:lnTo>
              <a:lnTo>
                <a:pt x="0" y="386358"/>
              </a:lnTo>
              <a:lnTo>
                <a:pt x="0" y="772716"/>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98CB18-73DE-4447-BA60-A1FB6449E3DC}">
      <dsp:nvSpPr>
        <dsp:cNvPr id="0" name=""/>
        <dsp:cNvSpPr/>
      </dsp:nvSpPr>
      <dsp:spPr>
        <a:xfrm>
          <a:off x="2296410" y="1612420"/>
          <a:ext cx="1042495" cy="578191"/>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Infrastructure</a:t>
          </a:r>
        </a:p>
      </dsp:txBody>
      <dsp:txXfrm>
        <a:off x="2313345" y="1629355"/>
        <a:ext cx="1008625" cy="544321"/>
      </dsp:txXfrm>
    </dsp:sp>
    <dsp:sp modelId="{28C3CBC9-26CB-4F44-ADEE-052A9DF90C8E}">
      <dsp:nvSpPr>
        <dsp:cNvPr id="0" name=""/>
        <dsp:cNvSpPr/>
      </dsp:nvSpPr>
      <dsp:spPr>
        <a:xfrm>
          <a:off x="4063667" y="839704"/>
          <a:ext cx="1154308" cy="771398"/>
        </a:xfrm>
        <a:custGeom>
          <a:avLst/>
          <a:gdLst/>
          <a:ahLst/>
          <a:cxnLst/>
          <a:rect l="0" t="0" r="0" b="0"/>
          <a:pathLst>
            <a:path>
              <a:moveTo>
                <a:pt x="1154308" y="0"/>
              </a:moveTo>
              <a:lnTo>
                <a:pt x="1154308" y="385699"/>
              </a:lnTo>
              <a:lnTo>
                <a:pt x="0" y="385699"/>
              </a:lnTo>
              <a:lnTo>
                <a:pt x="0" y="77139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FF25F3-BE87-4BCD-81AE-21BFC31B0E8A}">
      <dsp:nvSpPr>
        <dsp:cNvPr id="0" name=""/>
        <dsp:cNvSpPr/>
      </dsp:nvSpPr>
      <dsp:spPr>
        <a:xfrm>
          <a:off x="3632201" y="1611102"/>
          <a:ext cx="862933" cy="422713"/>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Budgets</a:t>
          </a:r>
        </a:p>
      </dsp:txBody>
      <dsp:txXfrm>
        <a:off x="3644582" y="1623483"/>
        <a:ext cx="838171" cy="397951"/>
      </dsp:txXfrm>
    </dsp:sp>
    <dsp:sp modelId="{005621E2-A995-4BE9-8995-7F9719B58B47}">
      <dsp:nvSpPr>
        <dsp:cNvPr id="0" name=""/>
        <dsp:cNvSpPr/>
      </dsp:nvSpPr>
      <dsp:spPr>
        <a:xfrm>
          <a:off x="5172256" y="839704"/>
          <a:ext cx="91440" cy="771398"/>
        </a:xfrm>
        <a:custGeom>
          <a:avLst/>
          <a:gdLst/>
          <a:ahLst/>
          <a:cxnLst/>
          <a:rect l="0" t="0" r="0" b="0"/>
          <a:pathLst>
            <a:path>
              <a:moveTo>
                <a:pt x="45720" y="0"/>
              </a:moveTo>
              <a:lnTo>
                <a:pt x="45720" y="385699"/>
              </a:lnTo>
              <a:lnTo>
                <a:pt x="46059" y="385699"/>
              </a:lnTo>
              <a:lnTo>
                <a:pt x="46059" y="77139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5D3589-3F09-4662-8DE0-E41E6E9D39CD}">
      <dsp:nvSpPr>
        <dsp:cNvPr id="0" name=""/>
        <dsp:cNvSpPr/>
      </dsp:nvSpPr>
      <dsp:spPr>
        <a:xfrm>
          <a:off x="4798862" y="1611102"/>
          <a:ext cx="838907" cy="847925"/>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Improper training allocation</a:t>
          </a:r>
        </a:p>
      </dsp:txBody>
      <dsp:txXfrm>
        <a:off x="4823433" y="1635673"/>
        <a:ext cx="789765" cy="798783"/>
      </dsp:txXfrm>
    </dsp:sp>
    <dsp:sp modelId="{EC56CB28-1DC5-413E-BAC0-E647D8EA9669}">
      <dsp:nvSpPr>
        <dsp:cNvPr id="0" name=""/>
        <dsp:cNvSpPr/>
      </dsp:nvSpPr>
      <dsp:spPr>
        <a:xfrm>
          <a:off x="5217976" y="839704"/>
          <a:ext cx="1148718" cy="771398"/>
        </a:xfrm>
        <a:custGeom>
          <a:avLst/>
          <a:gdLst/>
          <a:ahLst/>
          <a:cxnLst/>
          <a:rect l="0" t="0" r="0" b="0"/>
          <a:pathLst>
            <a:path>
              <a:moveTo>
                <a:pt x="0" y="0"/>
              </a:moveTo>
              <a:lnTo>
                <a:pt x="0" y="385699"/>
              </a:lnTo>
              <a:lnTo>
                <a:pt x="1148718" y="385699"/>
              </a:lnTo>
              <a:lnTo>
                <a:pt x="1148718" y="77139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9E73591-7B56-474E-917A-A8F70B5AFB7D}">
      <dsp:nvSpPr>
        <dsp:cNvPr id="0" name=""/>
        <dsp:cNvSpPr/>
      </dsp:nvSpPr>
      <dsp:spPr>
        <a:xfrm>
          <a:off x="5762152" y="1611102"/>
          <a:ext cx="1209086" cy="1109741"/>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Lab management and inventories </a:t>
          </a:r>
        </a:p>
        <a:p>
          <a:pPr marL="0" lvl="0" indent="0" algn="ctr" defTabSz="466725">
            <a:lnSpc>
              <a:spcPct val="90000"/>
            </a:lnSpc>
            <a:spcBef>
              <a:spcPct val="0"/>
            </a:spcBef>
            <a:spcAft>
              <a:spcPct val="35000"/>
            </a:spcAft>
            <a:buNone/>
          </a:pPr>
          <a:r>
            <a:rPr lang="en-US" sz="1050" kern="1200" dirty="0"/>
            <a:t>(Incl. database / sample flow/transport)</a:t>
          </a:r>
        </a:p>
      </dsp:txBody>
      <dsp:txXfrm>
        <a:off x="5794655" y="1643605"/>
        <a:ext cx="1144080" cy="1044735"/>
      </dsp:txXfrm>
    </dsp:sp>
    <dsp:sp modelId="{9C5B1122-2E35-4B1B-B598-1FEFA2F770E5}">
      <dsp:nvSpPr>
        <dsp:cNvPr id="0" name=""/>
        <dsp:cNvSpPr/>
      </dsp:nvSpPr>
      <dsp:spPr>
        <a:xfrm>
          <a:off x="5217976" y="839704"/>
          <a:ext cx="2377628" cy="771398"/>
        </a:xfrm>
        <a:custGeom>
          <a:avLst/>
          <a:gdLst/>
          <a:ahLst/>
          <a:cxnLst/>
          <a:rect l="0" t="0" r="0" b="0"/>
          <a:pathLst>
            <a:path>
              <a:moveTo>
                <a:pt x="0" y="0"/>
              </a:moveTo>
              <a:lnTo>
                <a:pt x="0" y="385699"/>
              </a:lnTo>
              <a:lnTo>
                <a:pt x="2377628" y="385699"/>
              </a:lnTo>
              <a:lnTo>
                <a:pt x="2377628" y="77139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43769C-ACE5-414A-B80D-E5608DFB0364}">
      <dsp:nvSpPr>
        <dsp:cNvPr id="0" name=""/>
        <dsp:cNvSpPr/>
      </dsp:nvSpPr>
      <dsp:spPr>
        <a:xfrm>
          <a:off x="7101306" y="1611102"/>
          <a:ext cx="988596" cy="1092499"/>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Biosafety and biosecurity</a:t>
          </a:r>
        </a:p>
        <a:p>
          <a:pPr marL="0" lvl="0" indent="0" algn="ctr" defTabSz="466725">
            <a:lnSpc>
              <a:spcPct val="90000"/>
            </a:lnSpc>
            <a:spcBef>
              <a:spcPct val="0"/>
            </a:spcBef>
            <a:spcAft>
              <a:spcPct val="35000"/>
            </a:spcAft>
            <a:buNone/>
          </a:pPr>
          <a:r>
            <a:rPr lang="en-US" sz="1050" kern="1200" dirty="0"/>
            <a:t>Incl. staff health and waste management</a:t>
          </a:r>
        </a:p>
      </dsp:txBody>
      <dsp:txXfrm>
        <a:off x="7130261" y="1640057"/>
        <a:ext cx="930686" cy="1034589"/>
      </dsp:txXfrm>
    </dsp:sp>
    <dsp:sp modelId="{8671BEDD-3158-4F67-AA51-060D248037D7}">
      <dsp:nvSpPr>
        <dsp:cNvPr id="0" name=""/>
        <dsp:cNvSpPr/>
      </dsp:nvSpPr>
      <dsp:spPr>
        <a:xfrm>
          <a:off x="5217976" y="839704"/>
          <a:ext cx="3461476" cy="771398"/>
        </a:xfrm>
        <a:custGeom>
          <a:avLst/>
          <a:gdLst/>
          <a:ahLst/>
          <a:cxnLst/>
          <a:rect l="0" t="0" r="0" b="0"/>
          <a:pathLst>
            <a:path>
              <a:moveTo>
                <a:pt x="0" y="0"/>
              </a:moveTo>
              <a:lnTo>
                <a:pt x="0" y="385699"/>
              </a:lnTo>
              <a:lnTo>
                <a:pt x="3461476" y="385699"/>
              </a:lnTo>
              <a:lnTo>
                <a:pt x="3461476" y="77139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B9F9C42-F1AA-4F59-9CAD-060CD279501F}">
      <dsp:nvSpPr>
        <dsp:cNvPr id="0" name=""/>
        <dsp:cNvSpPr/>
      </dsp:nvSpPr>
      <dsp:spPr>
        <a:xfrm>
          <a:off x="8321264" y="1611102"/>
          <a:ext cx="716376" cy="684894"/>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Quality of </a:t>
          </a:r>
        </a:p>
        <a:p>
          <a:pPr marL="0" lvl="0" indent="0" algn="ctr" defTabSz="466725">
            <a:lnSpc>
              <a:spcPct val="90000"/>
            </a:lnSpc>
            <a:spcBef>
              <a:spcPct val="0"/>
            </a:spcBef>
            <a:spcAft>
              <a:spcPct val="35000"/>
            </a:spcAft>
            <a:buNone/>
          </a:pPr>
          <a:r>
            <a:rPr lang="en-US" sz="1050" kern="1200" dirty="0"/>
            <a:t>diag. service</a:t>
          </a:r>
        </a:p>
      </dsp:txBody>
      <dsp:txXfrm>
        <a:off x="8341324" y="1631162"/>
        <a:ext cx="676256" cy="644774"/>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0B8481-0065-4CFA-B2E3-15C539852F97}" type="datetimeFigureOut">
              <a:rPr lang="en-US" smtClean="0"/>
              <a:pPr/>
              <a:t>9/29/2017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AA8A16-9FB7-4775-A38C-15DAB2A3D604}" type="slidenum">
              <a:rPr lang="en-US" smtClean="0"/>
              <a:pPr/>
              <a:t>‹#›</a:t>
            </a:fld>
            <a:endParaRPr lang="en-US"/>
          </a:p>
        </p:txBody>
      </p:sp>
    </p:spTree>
    <p:extLst>
      <p:ext uri="{BB962C8B-B14F-4D97-AF65-F5344CB8AC3E}">
        <p14:creationId xmlns:p14="http://schemas.microsoft.com/office/powerpoint/2010/main" val="82616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h-T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0EC092-E71B-4C37-9E76-2D3CA299910D}" type="datetimeFigureOut">
              <a:rPr lang="th-TH" smtClean="0"/>
              <a:pPr/>
              <a:t>29/09/60</a:t>
            </a:fld>
            <a:endParaRPr lang="th-T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h-T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h-T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CE1583-8779-408A-808D-DCAE2B97CB12}" type="slidenum">
              <a:rPr lang="th-TH" smtClean="0"/>
              <a:pPr/>
              <a:t>‹#›</a:t>
            </a:fld>
            <a:endParaRPr lang="th-TH"/>
          </a:p>
        </p:txBody>
      </p:sp>
    </p:spTree>
    <p:extLst>
      <p:ext uri="{BB962C8B-B14F-4D97-AF65-F5344CB8AC3E}">
        <p14:creationId xmlns:p14="http://schemas.microsoft.com/office/powerpoint/2010/main" val="3011625018"/>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a:t>World Health Organization</a:t>
            </a:r>
          </a:p>
        </p:txBody>
      </p:sp>
      <p:sp>
        <p:nvSpPr>
          <p:cNvPr id="5" name="Date Placeholder 4"/>
          <p:cNvSpPr>
            <a:spLocks noGrp="1"/>
          </p:cNvSpPr>
          <p:nvPr>
            <p:ph type="dt" idx="11"/>
          </p:nvPr>
        </p:nvSpPr>
        <p:spPr/>
        <p:txBody>
          <a:bodyPr/>
          <a:lstStyle/>
          <a:p>
            <a:pPr>
              <a:defRPr/>
            </a:pPr>
            <a:fld id="{E270FA86-D6C5-4CE8-B890-F5D835C88A43}" type="datetime3">
              <a:rPr lang="en-US" altLang="en-US" smtClean="0"/>
              <a:pPr>
                <a:defRPr/>
              </a:pPr>
              <a:t>29 September 2017</a:t>
            </a:fld>
            <a:endParaRPr lang="en-US" altLang="en-US"/>
          </a:p>
        </p:txBody>
      </p:sp>
      <p:sp>
        <p:nvSpPr>
          <p:cNvPr id="6" name="Slide Number Placeholder 5"/>
          <p:cNvSpPr>
            <a:spLocks noGrp="1"/>
          </p:cNvSpPr>
          <p:nvPr>
            <p:ph type="sldNum" sz="quarter" idx="12"/>
          </p:nvPr>
        </p:nvSpPr>
        <p:spPr/>
        <p:txBody>
          <a:bodyPr/>
          <a:lstStyle/>
          <a:p>
            <a:pPr>
              <a:defRPr/>
            </a:pPr>
            <a:fld id="{7FA8D3EF-2FE7-41D5-B663-23A72DD77DAC}" type="slidenum">
              <a:rPr lang="en-US" altLang="en-US" smtClean="0"/>
              <a:pPr>
                <a:defRPr/>
              </a:pPr>
              <a:t>10</a:t>
            </a:fld>
            <a:endParaRPr lang="en-US" altLang="en-US"/>
          </a:p>
        </p:txBody>
      </p:sp>
    </p:spTree>
    <p:extLst>
      <p:ext uri="{BB962C8B-B14F-4D97-AF65-F5344CB8AC3E}">
        <p14:creationId xmlns:p14="http://schemas.microsoft.com/office/powerpoint/2010/main" val="3168743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assessment</a:t>
            </a:r>
            <a:r>
              <a:rPr lang="en-US" baseline="0" dirty="0"/>
              <a:t> of lab capacity was carried at the old premise using “Lab Mapping Tool” with various indicators.</a:t>
            </a:r>
            <a:endParaRPr lang="en-US" dirty="0"/>
          </a:p>
        </p:txBody>
      </p:sp>
      <p:sp>
        <p:nvSpPr>
          <p:cNvPr id="4" name="Slide Number Placeholder 3"/>
          <p:cNvSpPr>
            <a:spLocks noGrp="1"/>
          </p:cNvSpPr>
          <p:nvPr>
            <p:ph type="sldNum" sz="quarter" idx="10"/>
          </p:nvPr>
        </p:nvSpPr>
        <p:spPr/>
        <p:txBody>
          <a:bodyPr/>
          <a:lstStyle/>
          <a:p>
            <a:fld id="{FEF1E91C-9F1D-488A-BDF7-3745AEF2A416}"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476181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6258" name="Notes Placeholder 2"/>
          <p:cNvSpPr>
            <a:spLocks noGrp="1"/>
          </p:cNvSpPr>
          <p:nvPr>
            <p:ph type="body" idx="1"/>
          </p:nvPr>
        </p:nvSpPr>
        <p:spPr>
          <a:noFill/>
        </p:spPr>
        <p:txBody>
          <a:bodyPr/>
          <a:lstStyle/>
          <a:p>
            <a:r>
              <a:rPr lang="en-GB" dirty="0">
                <a:latin typeface="Calibri" charset="0"/>
              </a:rPr>
              <a:t>The obtained results indicate that major gaps and needs for improvement NAHL diagnostic services in several aspects, in particular, the need for improvement of laboratory management system, </a:t>
            </a:r>
            <a:r>
              <a:rPr lang="en-GB" dirty="0" err="1">
                <a:latin typeface="Calibri" charset="0"/>
              </a:rPr>
              <a:t>biosafety</a:t>
            </a:r>
            <a:r>
              <a:rPr lang="en-GB" dirty="0">
                <a:latin typeface="Calibri" charset="0"/>
              </a:rPr>
              <a:t> management, and laboratory quality assurance.</a:t>
            </a:r>
            <a:endParaRPr lang="en-US" dirty="0">
              <a:latin typeface="Calibri" charset="0"/>
            </a:endParaRPr>
          </a:p>
          <a:p>
            <a:r>
              <a:rPr lang="en-GB" dirty="0">
                <a:latin typeface="Calibri" charset="0"/>
              </a:rPr>
              <a:t> </a:t>
            </a:r>
            <a:endParaRPr lang="en-US" dirty="0">
              <a:latin typeface="Calibri" charset="0"/>
            </a:endParaRPr>
          </a:p>
          <a:p>
            <a:endParaRPr lang="en-US" dirty="0">
              <a:latin typeface="Calibri" charset="0"/>
            </a:endParaRPr>
          </a:p>
        </p:txBody>
      </p:sp>
      <p:sp>
        <p:nvSpPr>
          <p:cNvPr id="96259"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50900" indent="-288808" eaLnBrk="0" hangingPunct="0">
              <a:defRPr sz="2400">
                <a:solidFill>
                  <a:schemeClr val="tx1"/>
                </a:solidFill>
                <a:latin typeface="Arial" charset="0"/>
                <a:ea typeface="ＭＳ Ｐゴシック" charset="0"/>
              </a:defRPr>
            </a:lvl2pPr>
            <a:lvl3pPr marL="1155230" indent="-231046" eaLnBrk="0" hangingPunct="0">
              <a:defRPr sz="2400">
                <a:solidFill>
                  <a:schemeClr val="tx1"/>
                </a:solidFill>
                <a:latin typeface="Arial" charset="0"/>
                <a:ea typeface="ＭＳ Ｐゴシック" charset="0"/>
              </a:defRPr>
            </a:lvl3pPr>
            <a:lvl4pPr marL="1617322" indent="-231046" eaLnBrk="0" hangingPunct="0">
              <a:defRPr sz="2400">
                <a:solidFill>
                  <a:schemeClr val="tx1"/>
                </a:solidFill>
                <a:latin typeface="Arial" charset="0"/>
                <a:ea typeface="ＭＳ Ｐゴシック" charset="0"/>
              </a:defRPr>
            </a:lvl4pPr>
            <a:lvl5pPr marL="2079414" indent="-231046" eaLnBrk="0" hangingPunct="0">
              <a:defRPr sz="2400">
                <a:solidFill>
                  <a:schemeClr val="tx1"/>
                </a:solidFill>
                <a:latin typeface="Arial" charset="0"/>
                <a:ea typeface="ＭＳ Ｐゴシック" charset="0"/>
              </a:defRPr>
            </a:lvl5pPr>
            <a:lvl6pPr marL="2541506" indent="-231046" eaLnBrk="0" fontAlgn="base" hangingPunct="0">
              <a:spcBef>
                <a:spcPct val="0"/>
              </a:spcBef>
              <a:spcAft>
                <a:spcPct val="0"/>
              </a:spcAft>
              <a:defRPr sz="2400">
                <a:solidFill>
                  <a:schemeClr val="tx1"/>
                </a:solidFill>
                <a:latin typeface="Arial" charset="0"/>
                <a:ea typeface="ＭＳ Ｐゴシック" charset="0"/>
              </a:defRPr>
            </a:lvl6pPr>
            <a:lvl7pPr marL="3003598" indent="-231046" eaLnBrk="0" fontAlgn="base" hangingPunct="0">
              <a:spcBef>
                <a:spcPct val="0"/>
              </a:spcBef>
              <a:spcAft>
                <a:spcPct val="0"/>
              </a:spcAft>
              <a:defRPr sz="2400">
                <a:solidFill>
                  <a:schemeClr val="tx1"/>
                </a:solidFill>
                <a:latin typeface="Arial" charset="0"/>
                <a:ea typeface="ＭＳ Ｐゴシック" charset="0"/>
              </a:defRPr>
            </a:lvl7pPr>
            <a:lvl8pPr marL="3465690" indent="-231046" eaLnBrk="0" fontAlgn="base" hangingPunct="0">
              <a:spcBef>
                <a:spcPct val="0"/>
              </a:spcBef>
              <a:spcAft>
                <a:spcPct val="0"/>
              </a:spcAft>
              <a:defRPr sz="2400">
                <a:solidFill>
                  <a:schemeClr val="tx1"/>
                </a:solidFill>
                <a:latin typeface="Arial" charset="0"/>
                <a:ea typeface="ＭＳ Ｐゴシック" charset="0"/>
              </a:defRPr>
            </a:lvl8pPr>
            <a:lvl9pPr marL="3927782" indent="-231046"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06F2458-897A-AB49-8A30-03DBE54CDB58}" type="slidenum">
              <a:rPr lang="en-US" sz="1200"/>
              <a:pPr eaLnBrk="1" hangingPunct="1"/>
              <a:t>13</a:t>
            </a:fld>
            <a:endParaRPr lang="en-US" sz="1200"/>
          </a:p>
        </p:txBody>
      </p:sp>
    </p:spTree>
    <p:extLst>
      <p:ext uri="{BB962C8B-B14F-4D97-AF65-F5344CB8AC3E}">
        <p14:creationId xmlns:p14="http://schemas.microsoft.com/office/powerpoint/2010/main" val="529049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GB" sz="1200" kern="1200" dirty="0">
                <a:solidFill>
                  <a:schemeClr val="tx1"/>
                </a:solidFill>
                <a:effectLst/>
                <a:latin typeface="+mn-lt"/>
                <a:ea typeface="+mn-ea"/>
                <a:cs typeface="+mn-cs"/>
              </a:rPr>
              <a:t>Draft strategic plans developed and action plans drafted by each of National Animal Health Laboratories during the National Animal Health Laboratory Strategic Planning Workshops (cross-referenced with Objective 3). Participants included the laboratory director and staff of the national laboratory, the directors of regional/provincial laboratories, key players from various divisions such as the department of animal health and production, the Ministry of health and academia who work closely with the national animal health laboratory. During the workshop process, invited experts, OIE and EPT partners are also invited to provide comments and recommendations on the strategies and action plans developed by the participants. </a:t>
            </a:r>
          </a:p>
          <a:p>
            <a:r>
              <a:rPr lang="en-US" dirty="0"/>
              <a:t>Lab’s visions, mission, goals, strategies and action plans for 5 years are implemented</a:t>
            </a:r>
            <a:r>
              <a:rPr lang="en-US" baseline="0" dirty="0"/>
              <a:t> by the national animal health lab staffs. </a:t>
            </a:r>
          </a:p>
          <a:p>
            <a:r>
              <a:rPr lang="en-US" baseline="0" dirty="0"/>
              <a:t>This activity reflect the elementary thoughts of individual laboratory based on SWOT and stakeholders analysis. </a:t>
            </a:r>
          </a:p>
          <a:p>
            <a:endParaRPr lang="en-US" dirty="0"/>
          </a:p>
        </p:txBody>
      </p:sp>
      <p:sp>
        <p:nvSpPr>
          <p:cNvPr id="4" name="Slide Number Placeholder 3"/>
          <p:cNvSpPr>
            <a:spLocks noGrp="1"/>
          </p:cNvSpPr>
          <p:nvPr>
            <p:ph type="sldNum" sz="quarter" idx="10"/>
          </p:nvPr>
        </p:nvSpPr>
        <p:spPr/>
        <p:txBody>
          <a:bodyPr/>
          <a:lstStyle/>
          <a:p>
            <a:fld id="{41B3FA9E-C226-4CB9-B41A-685E6E8426B7}" type="slidenum">
              <a:rPr lang="en-GB" smtClean="0"/>
              <a:pPr/>
              <a:t>14</a:t>
            </a:fld>
            <a:endParaRPr lang="en-GB"/>
          </a:p>
        </p:txBody>
      </p:sp>
    </p:spTree>
    <p:extLst>
      <p:ext uri="{BB962C8B-B14F-4D97-AF65-F5344CB8AC3E}">
        <p14:creationId xmlns:p14="http://schemas.microsoft.com/office/powerpoint/2010/main" val="769930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Based on the gaps identified from the baseline assessment, there</a:t>
            </a:r>
            <a:r>
              <a:rPr lang="en-US" baseline="0" dirty="0"/>
              <a:t> are 3 areas that can be managed from external assistance including lab management, </a:t>
            </a:r>
            <a:r>
              <a:rPr lang="en-US" baseline="0" dirty="0" err="1"/>
              <a:t>biosafety</a:t>
            </a:r>
            <a:r>
              <a:rPr lang="en-US" baseline="0" dirty="0"/>
              <a:t> and lab quality assurance and management. FAO developed the collaboration with Mahidol-Oxford Research Unit (MORU) to provide technical </a:t>
            </a:r>
            <a:r>
              <a:rPr lang="en-US" baseline="0" dirty="0" err="1"/>
              <a:t>assisatnce</a:t>
            </a:r>
            <a:r>
              <a:rPr lang="en-US" baseline="0" dirty="0"/>
              <a:t> to NAHL in improving these 3 areas of gaps during 2013-2014.</a:t>
            </a:r>
            <a:endParaRPr lang="en-US" dirty="0"/>
          </a:p>
        </p:txBody>
      </p:sp>
      <p:sp>
        <p:nvSpPr>
          <p:cNvPr id="4" name="Slide Number Placeholder 3"/>
          <p:cNvSpPr>
            <a:spLocks noGrp="1"/>
          </p:cNvSpPr>
          <p:nvPr>
            <p:ph type="sldNum" sz="quarter" idx="10"/>
          </p:nvPr>
        </p:nvSpPr>
        <p:spPr/>
        <p:txBody>
          <a:bodyPr/>
          <a:lstStyle/>
          <a:p>
            <a:fld id="{FBE13277-80EB-497F-880E-A92054E66ECB}" type="slidenum">
              <a:rPr lang="en-US" smtClean="0"/>
              <a:pPr/>
              <a:t>15</a:t>
            </a:fld>
            <a:endParaRPr lang="en-US"/>
          </a:p>
        </p:txBody>
      </p:sp>
    </p:spTree>
    <p:extLst>
      <p:ext uri="{BB962C8B-B14F-4D97-AF65-F5344CB8AC3E}">
        <p14:creationId xmlns:p14="http://schemas.microsoft.com/office/powerpoint/2010/main" val="783752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1618" name="Notes Placeholder 2"/>
          <p:cNvSpPr>
            <a:spLocks noGrp="1"/>
          </p:cNvSpPr>
          <p:nvPr>
            <p:ph type="body" idx="1"/>
          </p:nvPr>
        </p:nvSpPr>
        <p:spPr>
          <a:noFill/>
          <a:extLst>
            <a:ext uri="{FAA26D3D-D897-4be2-8F04-BA451C77F1D7}">
              <ma14:placeholderFlag xmlns:ma14="http://schemas.microsoft.com/office/mac/drawingml/2011/main" xmlns="" val="1"/>
            </a:ext>
          </a:extLst>
        </p:spPr>
        <p:txBody>
          <a:bodyPr/>
          <a:lstStyle/>
          <a:p>
            <a:pPr eaLnBrk="1" hangingPunct="1">
              <a:buFontTx/>
              <a:buAutoNum type="arabicPeriod"/>
            </a:pPr>
            <a:r>
              <a:rPr lang="en-US" dirty="0">
                <a:latin typeface="Calibri" charset="0"/>
              </a:rPr>
              <a:t>Under the quality assurance</a:t>
            </a:r>
            <a:r>
              <a:rPr lang="en-US" baseline="0" dirty="0">
                <a:latin typeface="Calibri" charset="0"/>
              </a:rPr>
              <a:t> and management, it is linked with Regional QA and PT Program. NAHL, DLF has aimed to be accredited for ISO 17025 in 3-5 years. The following areas are focused to ensure that the laboratory diagnosis and services are in quality:  </a:t>
            </a:r>
            <a:r>
              <a:rPr lang="en-US" sz="1400" b="1" dirty="0"/>
              <a:t>Monitoring and calibration of equipment (freezer, BSC, centrifuge, thermometer, pipette etc.)</a:t>
            </a:r>
          </a:p>
          <a:p>
            <a:pPr eaLnBrk="1" hangingPunct="1">
              <a:buFontTx/>
              <a:buAutoNum type="arabicPeriod"/>
            </a:pPr>
            <a:r>
              <a:rPr lang="en-US" sz="1400" b="1" dirty="0"/>
              <a:t>For selected assays</a:t>
            </a:r>
          </a:p>
          <a:p>
            <a:pPr lvl="1" eaLnBrk="1" hangingPunct="1">
              <a:buFontTx/>
              <a:buChar char="-"/>
            </a:pPr>
            <a:r>
              <a:rPr lang="en-US" sz="1400" b="1" dirty="0"/>
              <a:t>Develop SOPs, test cover sheet </a:t>
            </a:r>
          </a:p>
          <a:p>
            <a:pPr lvl="1" eaLnBrk="1" hangingPunct="1">
              <a:buFontTx/>
              <a:buChar char="-"/>
            </a:pPr>
            <a:r>
              <a:rPr lang="en-US" sz="1400" b="1" dirty="0"/>
              <a:t>Assay controls</a:t>
            </a:r>
          </a:p>
          <a:p>
            <a:pPr lvl="1" eaLnBrk="1" hangingPunct="1">
              <a:buFontTx/>
              <a:buChar char="-"/>
            </a:pPr>
            <a:r>
              <a:rPr lang="en-US" sz="1400" b="1" dirty="0"/>
              <a:t>Determine the effectiveness of internal quality control reagents and make recommendations</a:t>
            </a:r>
          </a:p>
          <a:p>
            <a:pPr eaLnBrk="1" hangingPunct="1">
              <a:buFontTx/>
              <a:buAutoNum type="arabicPeriod"/>
            </a:pPr>
            <a:r>
              <a:rPr lang="en-US" sz="1400" b="1" dirty="0"/>
              <a:t>Support external quality assurance program</a:t>
            </a:r>
          </a:p>
          <a:p>
            <a:pPr eaLnBrk="1" hangingPunct="1">
              <a:buFontTx/>
              <a:buAutoNum type="arabicPeriod"/>
            </a:pPr>
            <a:r>
              <a:rPr lang="en-US" sz="1400" b="1" dirty="0"/>
              <a:t>Quality management program + accompanied trainings</a:t>
            </a:r>
          </a:p>
          <a:p>
            <a:pPr eaLnBrk="1" hangingPunct="1">
              <a:buFontTx/>
              <a:buAutoNum type="arabicPeriod"/>
            </a:pPr>
            <a:r>
              <a:rPr lang="en-US" sz="1400" b="1" dirty="0"/>
              <a:t>Sample storage and inventories, appropriately linked to LIMs</a:t>
            </a:r>
          </a:p>
          <a:p>
            <a:pPr eaLnBrk="1" hangingPunct="1">
              <a:buFontTx/>
              <a:buAutoNum type="arabicPeriod"/>
            </a:pPr>
            <a:r>
              <a:rPr lang="en-US" sz="1400" b="1" dirty="0"/>
              <a:t>Documentation system</a:t>
            </a:r>
            <a:endParaRPr lang="en-US" dirty="0">
              <a:latin typeface="Calibri" charset="0"/>
            </a:endParaRPr>
          </a:p>
        </p:txBody>
      </p:sp>
      <p:sp>
        <p:nvSpPr>
          <p:cNvPr id="111619"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50900" indent="-288808" eaLnBrk="0" hangingPunct="0">
              <a:defRPr sz="2400">
                <a:solidFill>
                  <a:schemeClr val="tx1"/>
                </a:solidFill>
                <a:latin typeface="Arial" charset="0"/>
                <a:ea typeface="ＭＳ Ｐゴシック" charset="0"/>
              </a:defRPr>
            </a:lvl2pPr>
            <a:lvl3pPr marL="1155230" indent="-231046" eaLnBrk="0" hangingPunct="0">
              <a:defRPr sz="2400">
                <a:solidFill>
                  <a:schemeClr val="tx1"/>
                </a:solidFill>
                <a:latin typeface="Arial" charset="0"/>
                <a:ea typeface="ＭＳ Ｐゴシック" charset="0"/>
              </a:defRPr>
            </a:lvl3pPr>
            <a:lvl4pPr marL="1617322" indent="-231046" eaLnBrk="0" hangingPunct="0">
              <a:defRPr sz="2400">
                <a:solidFill>
                  <a:schemeClr val="tx1"/>
                </a:solidFill>
                <a:latin typeface="Arial" charset="0"/>
                <a:ea typeface="ＭＳ Ｐゴシック" charset="0"/>
              </a:defRPr>
            </a:lvl4pPr>
            <a:lvl5pPr marL="2079414" indent="-231046" eaLnBrk="0" hangingPunct="0">
              <a:defRPr sz="2400">
                <a:solidFill>
                  <a:schemeClr val="tx1"/>
                </a:solidFill>
                <a:latin typeface="Arial" charset="0"/>
                <a:ea typeface="ＭＳ Ｐゴシック" charset="0"/>
              </a:defRPr>
            </a:lvl5pPr>
            <a:lvl6pPr marL="2541506" indent="-231046" eaLnBrk="0" fontAlgn="base" hangingPunct="0">
              <a:spcBef>
                <a:spcPct val="0"/>
              </a:spcBef>
              <a:spcAft>
                <a:spcPct val="0"/>
              </a:spcAft>
              <a:defRPr sz="2400">
                <a:solidFill>
                  <a:schemeClr val="tx1"/>
                </a:solidFill>
                <a:latin typeface="Arial" charset="0"/>
                <a:ea typeface="ＭＳ Ｐゴシック" charset="0"/>
              </a:defRPr>
            </a:lvl6pPr>
            <a:lvl7pPr marL="3003598" indent="-231046" eaLnBrk="0" fontAlgn="base" hangingPunct="0">
              <a:spcBef>
                <a:spcPct val="0"/>
              </a:spcBef>
              <a:spcAft>
                <a:spcPct val="0"/>
              </a:spcAft>
              <a:defRPr sz="2400">
                <a:solidFill>
                  <a:schemeClr val="tx1"/>
                </a:solidFill>
                <a:latin typeface="Arial" charset="0"/>
                <a:ea typeface="ＭＳ Ｐゴシック" charset="0"/>
              </a:defRPr>
            </a:lvl7pPr>
            <a:lvl8pPr marL="3465690" indent="-231046" eaLnBrk="0" fontAlgn="base" hangingPunct="0">
              <a:spcBef>
                <a:spcPct val="0"/>
              </a:spcBef>
              <a:spcAft>
                <a:spcPct val="0"/>
              </a:spcAft>
              <a:defRPr sz="2400">
                <a:solidFill>
                  <a:schemeClr val="tx1"/>
                </a:solidFill>
                <a:latin typeface="Arial" charset="0"/>
                <a:ea typeface="ＭＳ Ｐゴシック" charset="0"/>
              </a:defRPr>
            </a:lvl8pPr>
            <a:lvl9pPr marL="3927782" indent="-231046"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6A0253E-85E0-F345-8DC3-734E3C7C6316}" type="slidenum">
              <a:rPr lang="en-US" sz="1200"/>
              <a:pPr eaLnBrk="1" hangingPunct="1"/>
              <a:t>16</a:t>
            </a:fld>
            <a:endParaRPr lang="en-US" sz="1200"/>
          </a:p>
        </p:txBody>
      </p:sp>
    </p:spTree>
    <p:extLst>
      <p:ext uri="{BB962C8B-B14F-4D97-AF65-F5344CB8AC3E}">
        <p14:creationId xmlns:p14="http://schemas.microsoft.com/office/powerpoint/2010/main" val="3510857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At</a:t>
            </a:r>
            <a:r>
              <a:rPr lang="en-US" baseline="0" dirty="0"/>
              <a:t> this stage when we compare the LMT score with the one conducted in 2012, </a:t>
            </a:r>
            <a:r>
              <a:rPr lang="en-US" sz="1400" b="1" dirty="0">
                <a:solidFill>
                  <a:schemeClr val="accent1"/>
                </a:solidFill>
              </a:rPr>
              <a:t>% Total score 24.2%  &gt;&gt;  43.9%  &gt;&gt;  48.4%</a:t>
            </a:r>
            <a:endParaRPr lang="en-AU" sz="1400" b="1" dirty="0">
              <a:solidFill>
                <a:schemeClr val="accent1"/>
              </a:solidFill>
            </a:endParaRPr>
          </a:p>
          <a:p>
            <a:r>
              <a:rPr lang="en-AU" sz="1200" dirty="0">
                <a:solidFill>
                  <a:schemeClr val="tx1"/>
                </a:solidFill>
              </a:rPr>
              <a:t>Improvements were demonstrated in 15 of the 18 categories, with the greatest being in the area of basic supply and organisation followed by quality assurance. </a:t>
            </a:r>
            <a:endParaRPr lang="en-US" sz="1200"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FBE13277-80EB-497F-880E-A92054E66ECB}" type="slidenum">
              <a:rPr lang="en-US" smtClean="0"/>
              <a:pPr/>
              <a:t>17</a:t>
            </a:fld>
            <a:endParaRPr lang="en-US"/>
          </a:p>
        </p:txBody>
      </p:sp>
    </p:spTree>
    <p:extLst>
      <p:ext uri="{BB962C8B-B14F-4D97-AF65-F5344CB8AC3E}">
        <p14:creationId xmlns:p14="http://schemas.microsoft.com/office/powerpoint/2010/main" val="428886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slide shows number</a:t>
            </a:r>
            <a:r>
              <a:rPr lang="en-US" baseline="0" dirty="0"/>
              <a:t> </a:t>
            </a:r>
            <a:r>
              <a:rPr lang="en-US" dirty="0"/>
              <a:t>of person-day that NAHL staff have received the trainings in each area,</a:t>
            </a:r>
            <a:r>
              <a:rPr lang="en-US" baseline="0" dirty="0"/>
              <a:t> diagnostic, quality assurance and </a:t>
            </a:r>
            <a:r>
              <a:rPr lang="en-US" baseline="0" dirty="0" err="1"/>
              <a:t>biosafety</a:t>
            </a:r>
            <a:r>
              <a:rPr lang="en-US" baseline="0" dirty="0"/>
              <a:t> comparing to the region. Comparing to the size of the country, Laos has received sufficient training so far.</a:t>
            </a:r>
            <a:r>
              <a:rPr lang="en-US" dirty="0"/>
              <a:t> </a:t>
            </a:r>
          </a:p>
        </p:txBody>
      </p:sp>
      <p:sp>
        <p:nvSpPr>
          <p:cNvPr id="4" name="Slide Number Placeholder 3"/>
          <p:cNvSpPr>
            <a:spLocks noGrp="1"/>
          </p:cNvSpPr>
          <p:nvPr>
            <p:ph type="sldNum" sz="quarter" idx="10"/>
          </p:nvPr>
        </p:nvSpPr>
        <p:spPr/>
        <p:txBody>
          <a:bodyPr/>
          <a:lstStyle/>
          <a:p>
            <a:fld id="{FBE13277-80EB-497F-880E-A92054E66ECB}" type="slidenum">
              <a:rPr lang="en-US" smtClean="0"/>
              <a:pPr/>
              <a:t>18</a:t>
            </a:fld>
            <a:endParaRPr lang="en-US"/>
          </a:p>
        </p:txBody>
      </p:sp>
    </p:spTree>
    <p:extLst>
      <p:ext uri="{BB962C8B-B14F-4D97-AF65-F5344CB8AC3E}">
        <p14:creationId xmlns:p14="http://schemas.microsoft.com/office/powerpoint/2010/main" val="3711357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E2F93-9F8C-412D-8E5B-1D08D46E99D0}"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688590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0" indent="0" algn="l" eaLnBrk="1" hangingPunct="1">
              <a:buNone/>
            </a:pPr>
            <a:r>
              <a:rPr lang="en-GB" altLang="en-US" sz="1200" dirty="0">
                <a:cs typeface="Aharoni" pitchFamily="2" charset="-79"/>
              </a:rPr>
              <a:t>dissemination workshop conducted in two affected provinces is kind</a:t>
            </a:r>
            <a:r>
              <a:rPr lang="en-GB" altLang="en-US" sz="1200" baseline="0" dirty="0">
                <a:cs typeface="Aharoni" pitchFamily="2" charset="-79"/>
              </a:rPr>
              <a:t> of capacity building </a:t>
            </a:r>
            <a:endParaRPr lang="en-GB" altLang="en-US" sz="1100" dirty="0">
              <a:cs typeface="Aharoni" pitchFamily="2" charset="-79"/>
            </a:endParaRPr>
          </a:p>
          <a:p>
            <a:pPr algn="l"/>
            <a:endParaRPr lang="en-US" dirty="0"/>
          </a:p>
        </p:txBody>
      </p:sp>
      <p:sp>
        <p:nvSpPr>
          <p:cNvPr id="4" name="Slide Number Placeholder 3"/>
          <p:cNvSpPr>
            <a:spLocks noGrp="1"/>
          </p:cNvSpPr>
          <p:nvPr>
            <p:ph type="sldNum" sz="quarter" idx="10"/>
          </p:nvPr>
        </p:nvSpPr>
        <p:spPr/>
        <p:txBody>
          <a:bodyPr/>
          <a:lstStyle/>
          <a:p>
            <a:fld id="{741F8704-2372-4FC4-8EE4-6E47FD66449A}" type="slidenum">
              <a:rPr lang="en-US" smtClean="0"/>
              <a:pPr/>
              <a:t>33</a:t>
            </a:fld>
            <a:endParaRPr lang="en-US"/>
          </a:p>
        </p:txBody>
      </p:sp>
    </p:spTree>
    <p:extLst>
      <p:ext uri="{BB962C8B-B14F-4D97-AF65-F5344CB8AC3E}">
        <p14:creationId xmlns:p14="http://schemas.microsoft.com/office/powerpoint/2010/main" val="1584102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84EB2E-592E-4CAE-BB70-10F64E323DA5}" type="slidenum">
              <a:rPr lang="en-US" smtClean="0"/>
              <a:pPr/>
              <a:t>41</a:t>
            </a:fld>
            <a:endParaRPr lang="en-US"/>
          </a:p>
        </p:txBody>
      </p:sp>
    </p:spTree>
    <p:extLst>
      <p:ext uri="{BB962C8B-B14F-4D97-AF65-F5344CB8AC3E}">
        <p14:creationId xmlns:p14="http://schemas.microsoft.com/office/powerpoint/2010/main" val="2961557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h-T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h-TH"/>
          </a:p>
        </p:txBody>
      </p:sp>
      <p:sp>
        <p:nvSpPr>
          <p:cNvPr id="4" name="Date Placeholder 3"/>
          <p:cNvSpPr>
            <a:spLocks noGrp="1"/>
          </p:cNvSpPr>
          <p:nvPr>
            <p:ph type="dt" sz="half" idx="10"/>
          </p:nvPr>
        </p:nvSpPr>
        <p:spPr/>
        <p:txBody>
          <a:bodyPr/>
          <a:lstStyle/>
          <a:p>
            <a:fld id="{F98012C7-D32B-4C72-9305-2102780E3350}" type="datetimeFigureOut">
              <a:rPr lang="th-TH" smtClean="0"/>
              <a:pPr/>
              <a:t>29/09/60</a:t>
            </a:fld>
            <a:endParaRPr lang="th-TH"/>
          </a:p>
        </p:txBody>
      </p:sp>
      <p:sp>
        <p:nvSpPr>
          <p:cNvPr id="5" name="Footer Placeholder 4"/>
          <p:cNvSpPr>
            <a:spLocks noGrp="1"/>
          </p:cNvSpPr>
          <p:nvPr>
            <p:ph type="ftr" sz="quarter" idx="11"/>
          </p:nvPr>
        </p:nvSpPr>
        <p:spPr/>
        <p:txBody>
          <a:bodyPr/>
          <a:lstStyle/>
          <a:p>
            <a:endParaRPr lang="th-TH"/>
          </a:p>
        </p:txBody>
      </p:sp>
      <p:sp>
        <p:nvSpPr>
          <p:cNvPr id="6" name="Slide Number Placeholder 5"/>
          <p:cNvSpPr>
            <a:spLocks noGrp="1"/>
          </p:cNvSpPr>
          <p:nvPr>
            <p:ph type="sldNum" sz="quarter" idx="12"/>
          </p:nvPr>
        </p:nvSpPr>
        <p:spPr/>
        <p:txBody>
          <a:bodyPr/>
          <a:lstStyle/>
          <a:p>
            <a:fld id="{975CCEEA-6190-4643-82B6-08FDC1952690}" type="slidenum">
              <a:rPr lang="th-TH" smtClean="0"/>
              <a:pPr/>
              <a:t>‹#›</a:t>
            </a:fld>
            <a:endParaRPr lang="th-TH"/>
          </a:p>
        </p:txBody>
      </p:sp>
    </p:spTree>
    <p:extLst>
      <p:ext uri="{BB962C8B-B14F-4D97-AF65-F5344CB8AC3E}">
        <p14:creationId xmlns:p14="http://schemas.microsoft.com/office/powerpoint/2010/main" val="210247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p:cNvSpPr>
            <a:spLocks noGrp="1"/>
          </p:cNvSpPr>
          <p:nvPr>
            <p:ph type="dt" sz="half" idx="10"/>
          </p:nvPr>
        </p:nvSpPr>
        <p:spPr/>
        <p:txBody>
          <a:bodyPr/>
          <a:lstStyle/>
          <a:p>
            <a:fld id="{F98012C7-D32B-4C72-9305-2102780E3350}" type="datetimeFigureOut">
              <a:rPr lang="th-TH" smtClean="0"/>
              <a:pPr/>
              <a:t>29/09/60</a:t>
            </a:fld>
            <a:endParaRPr lang="th-TH"/>
          </a:p>
        </p:txBody>
      </p:sp>
      <p:sp>
        <p:nvSpPr>
          <p:cNvPr id="5" name="Footer Placeholder 4"/>
          <p:cNvSpPr>
            <a:spLocks noGrp="1"/>
          </p:cNvSpPr>
          <p:nvPr>
            <p:ph type="ftr" sz="quarter" idx="11"/>
          </p:nvPr>
        </p:nvSpPr>
        <p:spPr/>
        <p:txBody>
          <a:bodyPr/>
          <a:lstStyle/>
          <a:p>
            <a:endParaRPr lang="th-TH"/>
          </a:p>
        </p:txBody>
      </p:sp>
      <p:sp>
        <p:nvSpPr>
          <p:cNvPr id="6" name="Slide Number Placeholder 5"/>
          <p:cNvSpPr>
            <a:spLocks noGrp="1"/>
          </p:cNvSpPr>
          <p:nvPr>
            <p:ph type="sldNum" sz="quarter" idx="12"/>
          </p:nvPr>
        </p:nvSpPr>
        <p:spPr/>
        <p:txBody>
          <a:bodyPr/>
          <a:lstStyle/>
          <a:p>
            <a:fld id="{975CCEEA-6190-4643-82B6-08FDC1952690}" type="slidenum">
              <a:rPr lang="th-TH" smtClean="0"/>
              <a:pPr/>
              <a:t>‹#›</a:t>
            </a:fld>
            <a:endParaRPr lang="th-TH"/>
          </a:p>
        </p:txBody>
      </p:sp>
    </p:spTree>
    <p:extLst>
      <p:ext uri="{BB962C8B-B14F-4D97-AF65-F5344CB8AC3E}">
        <p14:creationId xmlns:p14="http://schemas.microsoft.com/office/powerpoint/2010/main" val="3294930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h-T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98012C7-D32B-4C72-9305-2102780E3350}" type="datetimeFigureOut">
              <a:rPr lang="th-TH" smtClean="0"/>
              <a:pPr/>
              <a:t>29/09/60</a:t>
            </a:fld>
            <a:endParaRPr lang="th-TH"/>
          </a:p>
        </p:txBody>
      </p:sp>
      <p:sp>
        <p:nvSpPr>
          <p:cNvPr id="5" name="Footer Placeholder 4"/>
          <p:cNvSpPr>
            <a:spLocks noGrp="1"/>
          </p:cNvSpPr>
          <p:nvPr>
            <p:ph type="ftr" sz="quarter" idx="11"/>
          </p:nvPr>
        </p:nvSpPr>
        <p:spPr/>
        <p:txBody>
          <a:bodyPr/>
          <a:lstStyle/>
          <a:p>
            <a:endParaRPr lang="th-TH"/>
          </a:p>
        </p:txBody>
      </p:sp>
      <p:sp>
        <p:nvSpPr>
          <p:cNvPr id="6" name="Slide Number Placeholder 5"/>
          <p:cNvSpPr>
            <a:spLocks noGrp="1"/>
          </p:cNvSpPr>
          <p:nvPr>
            <p:ph type="sldNum" sz="quarter" idx="12"/>
          </p:nvPr>
        </p:nvSpPr>
        <p:spPr/>
        <p:txBody>
          <a:bodyPr/>
          <a:lstStyle/>
          <a:p>
            <a:fld id="{975CCEEA-6190-4643-82B6-08FDC1952690}" type="slidenum">
              <a:rPr lang="th-TH" smtClean="0"/>
              <a:pPr/>
              <a:t>‹#›</a:t>
            </a:fld>
            <a:endParaRPr lang="th-TH"/>
          </a:p>
        </p:txBody>
      </p:sp>
    </p:spTree>
    <p:extLst>
      <p:ext uri="{BB962C8B-B14F-4D97-AF65-F5344CB8AC3E}">
        <p14:creationId xmlns:p14="http://schemas.microsoft.com/office/powerpoint/2010/main" val="1291079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Date Placeholder 4"/>
          <p:cNvSpPr>
            <a:spLocks noGrp="1"/>
          </p:cNvSpPr>
          <p:nvPr>
            <p:ph type="dt" sz="half" idx="10"/>
          </p:nvPr>
        </p:nvSpPr>
        <p:spPr/>
        <p:txBody>
          <a:bodyPr/>
          <a:lstStyle/>
          <a:p>
            <a:fld id="{F98012C7-D32B-4C72-9305-2102780E3350}" type="datetimeFigureOut">
              <a:rPr lang="th-TH" smtClean="0"/>
              <a:pPr/>
              <a:t>29/09/60</a:t>
            </a:fld>
            <a:endParaRPr lang="th-TH"/>
          </a:p>
        </p:txBody>
      </p:sp>
      <p:sp>
        <p:nvSpPr>
          <p:cNvPr id="6" name="Footer Placeholder 5"/>
          <p:cNvSpPr>
            <a:spLocks noGrp="1"/>
          </p:cNvSpPr>
          <p:nvPr>
            <p:ph type="ftr" sz="quarter" idx="11"/>
          </p:nvPr>
        </p:nvSpPr>
        <p:spPr/>
        <p:txBody>
          <a:bodyPr/>
          <a:lstStyle/>
          <a:p>
            <a:endParaRPr lang="th-TH"/>
          </a:p>
        </p:txBody>
      </p:sp>
      <p:sp>
        <p:nvSpPr>
          <p:cNvPr id="7" name="Slide Number Placeholder 6"/>
          <p:cNvSpPr>
            <a:spLocks noGrp="1"/>
          </p:cNvSpPr>
          <p:nvPr>
            <p:ph type="sldNum" sz="quarter" idx="12"/>
          </p:nvPr>
        </p:nvSpPr>
        <p:spPr/>
        <p:txBody>
          <a:bodyPr/>
          <a:lstStyle/>
          <a:p>
            <a:fld id="{975CCEEA-6190-4643-82B6-08FDC1952690}" type="slidenum">
              <a:rPr lang="th-TH" smtClean="0"/>
              <a:pPr/>
              <a:t>‹#›</a:t>
            </a:fld>
            <a:endParaRPr lang="th-TH"/>
          </a:p>
        </p:txBody>
      </p:sp>
    </p:spTree>
    <p:extLst>
      <p:ext uri="{BB962C8B-B14F-4D97-AF65-F5344CB8AC3E}">
        <p14:creationId xmlns:p14="http://schemas.microsoft.com/office/powerpoint/2010/main" val="4203111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th-T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7" name="Date Placeholder 6"/>
          <p:cNvSpPr>
            <a:spLocks noGrp="1"/>
          </p:cNvSpPr>
          <p:nvPr>
            <p:ph type="dt" sz="half" idx="10"/>
          </p:nvPr>
        </p:nvSpPr>
        <p:spPr/>
        <p:txBody>
          <a:bodyPr/>
          <a:lstStyle/>
          <a:p>
            <a:fld id="{F98012C7-D32B-4C72-9305-2102780E3350}" type="datetimeFigureOut">
              <a:rPr lang="th-TH" smtClean="0"/>
              <a:pPr/>
              <a:t>29/09/60</a:t>
            </a:fld>
            <a:endParaRPr lang="th-TH"/>
          </a:p>
        </p:txBody>
      </p:sp>
      <p:sp>
        <p:nvSpPr>
          <p:cNvPr id="8" name="Footer Placeholder 7"/>
          <p:cNvSpPr>
            <a:spLocks noGrp="1"/>
          </p:cNvSpPr>
          <p:nvPr>
            <p:ph type="ftr" sz="quarter" idx="11"/>
          </p:nvPr>
        </p:nvSpPr>
        <p:spPr/>
        <p:txBody>
          <a:bodyPr/>
          <a:lstStyle/>
          <a:p>
            <a:endParaRPr lang="th-TH"/>
          </a:p>
        </p:txBody>
      </p:sp>
      <p:sp>
        <p:nvSpPr>
          <p:cNvPr id="9" name="Slide Number Placeholder 8"/>
          <p:cNvSpPr>
            <a:spLocks noGrp="1"/>
          </p:cNvSpPr>
          <p:nvPr>
            <p:ph type="sldNum" sz="quarter" idx="12"/>
          </p:nvPr>
        </p:nvSpPr>
        <p:spPr/>
        <p:txBody>
          <a:bodyPr/>
          <a:lstStyle/>
          <a:p>
            <a:fld id="{975CCEEA-6190-4643-82B6-08FDC1952690}" type="slidenum">
              <a:rPr lang="th-TH" smtClean="0"/>
              <a:pPr/>
              <a:t>‹#›</a:t>
            </a:fld>
            <a:endParaRPr lang="th-TH"/>
          </a:p>
        </p:txBody>
      </p:sp>
    </p:spTree>
    <p:extLst>
      <p:ext uri="{BB962C8B-B14F-4D97-AF65-F5344CB8AC3E}">
        <p14:creationId xmlns:p14="http://schemas.microsoft.com/office/powerpoint/2010/main" val="304420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Date Placeholder 2"/>
          <p:cNvSpPr>
            <a:spLocks noGrp="1"/>
          </p:cNvSpPr>
          <p:nvPr>
            <p:ph type="dt" sz="half" idx="10"/>
          </p:nvPr>
        </p:nvSpPr>
        <p:spPr/>
        <p:txBody>
          <a:bodyPr/>
          <a:lstStyle/>
          <a:p>
            <a:fld id="{F98012C7-D32B-4C72-9305-2102780E3350}" type="datetimeFigureOut">
              <a:rPr lang="th-TH" smtClean="0"/>
              <a:pPr/>
              <a:t>29/09/60</a:t>
            </a:fld>
            <a:endParaRPr lang="th-TH"/>
          </a:p>
        </p:txBody>
      </p:sp>
      <p:sp>
        <p:nvSpPr>
          <p:cNvPr id="4" name="Footer Placeholder 3"/>
          <p:cNvSpPr>
            <a:spLocks noGrp="1"/>
          </p:cNvSpPr>
          <p:nvPr>
            <p:ph type="ftr" sz="quarter" idx="11"/>
          </p:nvPr>
        </p:nvSpPr>
        <p:spPr/>
        <p:txBody>
          <a:bodyPr/>
          <a:lstStyle/>
          <a:p>
            <a:endParaRPr lang="th-TH"/>
          </a:p>
        </p:txBody>
      </p:sp>
      <p:sp>
        <p:nvSpPr>
          <p:cNvPr id="5" name="Slide Number Placeholder 4"/>
          <p:cNvSpPr>
            <a:spLocks noGrp="1"/>
          </p:cNvSpPr>
          <p:nvPr>
            <p:ph type="sldNum" sz="quarter" idx="12"/>
          </p:nvPr>
        </p:nvSpPr>
        <p:spPr/>
        <p:txBody>
          <a:bodyPr/>
          <a:lstStyle/>
          <a:p>
            <a:fld id="{975CCEEA-6190-4643-82B6-08FDC1952690}" type="slidenum">
              <a:rPr lang="th-TH" smtClean="0"/>
              <a:pPr/>
              <a:t>‹#›</a:t>
            </a:fld>
            <a:endParaRPr lang="th-TH"/>
          </a:p>
        </p:txBody>
      </p:sp>
    </p:spTree>
    <p:extLst>
      <p:ext uri="{BB962C8B-B14F-4D97-AF65-F5344CB8AC3E}">
        <p14:creationId xmlns:p14="http://schemas.microsoft.com/office/powerpoint/2010/main" val="3397877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8012C7-D32B-4C72-9305-2102780E3350}" type="datetimeFigureOut">
              <a:rPr lang="th-TH" smtClean="0"/>
              <a:pPr/>
              <a:t>29/09/60</a:t>
            </a:fld>
            <a:endParaRPr lang="th-TH"/>
          </a:p>
        </p:txBody>
      </p:sp>
      <p:sp>
        <p:nvSpPr>
          <p:cNvPr id="3" name="Footer Placeholder 2"/>
          <p:cNvSpPr>
            <a:spLocks noGrp="1"/>
          </p:cNvSpPr>
          <p:nvPr>
            <p:ph type="ftr" sz="quarter" idx="11"/>
          </p:nvPr>
        </p:nvSpPr>
        <p:spPr/>
        <p:txBody>
          <a:bodyPr/>
          <a:lstStyle/>
          <a:p>
            <a:endParaRPr lang="th-TH"/>
          </a:p>
        </p:txBody>
      </p:sp>
      <p:sp>
        <p:nvSpPr>
          <p:cNvPr id="4" name="Slide Number Placeholder 3"/>
          <p:cNvSpPr>
            <a:spLocks noGrp="1"/>
          </p:cNvSpPr>
          <p:nvPr>
            <p:ph type="sldNum" sz="quarter" idx="12"/>
          </p:nvPr>
        </p:nvSpPr>
        <p:spPr/>
        <p:txBody>
          <a:bodyPr/>
          <a:lstStyle/>
          <a:p>
            <a:fld id="{975CCEEA-6190-4643-82B6-08FDC1952690}" type="slidenum">
              <a:rPr lang="th-TH" smtClean="0"/>
              <a:pPr/>
              <a:t>‹#›</a:t>
            </a:fld>
            <a:endParaRPr lang="th-TH"/>
          </a:p>
        </p:txBody>
      </p:sp>
    </p:spTree>
    <p:extLst>
      <p:ext uri="{BB962C8B-B14F-4D97-AF65-F5344CB8AC3E}">
        <p14:creationId xmlns:p14="http://schemas.microsoft.com/office/powerpoint/2010/main" val="463534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h-T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98012C7-D32B-4C72-9305-2102780E3350}" type="datetimeFigureOut">
              <a:rPr lang="th-TH" smtClean="0"/>
              <a:pPr/>
              <a:t>29/09/60</a:t>
            </a:fld>
            <a:endParaRPr lang="th-TH"/>
          </a:p>
        </p:txBody>
      </p:sp>
      <p:sp>
        <p:nvSpPr>
          <p:cNvPr id="6" name="Footer Placeholder 5"/>
          <p:cNvSpPr>
            <a:spLocks noGrp="1"/>
          </p:cNvSpPr>
          <p:nvPr>
            <p:ph type="ftr" sz="quarter" idx="11"/>
          </p:nvPr>
        </p:nvSpPr>
        <p:spPr/>
        <p:txBody>
          <a:bodyPr/>
          <a:lstStyle/>
          <a:p>
            <a:endParaRPr lang="th-TH"/>
          </a:p>
        </p:txBody>
      </p:sp>
      <p:sp>
        <p:nvSpPr>
          <p:cNvPr id="7" name="Slide Number Placeholder 6"/>
          <p:cNvSpPr>
            <a:spLocks noGrp="1"/>
          </p:cNvSpPr>
          <p:nvPr>
            <p:ph type="sldNum" sz="quarter" idx="12"/>
          </p:nvPr>
        </p:nvSpPr>
        <p:spPr/>
        <p:txBody>
          <a:bodyPr/>
          <a:lstStyle/>
          <a:p>
            <a:fld id="{975CCEEA-6190-4643-82B6-08FDC1952690}" type="slidenum">
              <a:rPr lang="th-TH" smtClean="0"/>
              <a:pPr/>
              <a:t>‹#›</a:t>
            </a:fld>
            <a:endParaRPr lang="th-TH"/>
          </a:p>
        </p:txBody>
      </p:sp>
    </p:spTree>
    <p:extLst>
      <p:ext uri="{BB962C8B-B14F-4D97-AF65-F5344CB8AC3E}">
        <p14:creationId xmlns:p14="http://schemas.microsoft.com/office/powerpoint/2010/main" val="3532798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h-T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h-T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98012C7-D32B-4C72-9305-2102780E3350}" type="datetimeFigureOut">
              <a:rPr lang="th-TH" smtClean="0"/>
              <a:pPr/>
              <a:t>29/09/60</a:t>
            </a:fld>
            <a:endParaRPr lang="th-TH"/>
          </a:p>
        </p:txBody>
      </p:sp>
      <p:sp>
        <p:nvSpPr>
          <p:cNvPr id="6" name="Footer Placeholder 5"/>
          <p:cNvSpPr>
            <a:spLocks noGrp="1"/>
          </p:cNvSpPr>
          <p:nvPr>
            <p:ph type="ftr" sz="quarter" idx="11"/>
          </p:nvPr>
        </p:nvSpPr>
        <p:spPr/>
        <p:txBody>
          <a:bodyPr/>
          <a:lstStyle/>
          <a:p>
            <a:endParaRPr lang="th-TH"/>
          </a:p>
        </p:txBody>
      </p:sp>
      <p:sp>
        <p:nvSpPr>
          <p:cNvPr id="7" name="Slide Number Placeholder 6"/>
          <p:cNvSpPr>
            <a:spLocks noGrp="1"/>
          </p:cNvSpPr>
          <p:nvPr>
            <p:ph type="sldNum" sz="quarter" idx="12"/>
          </p:nvPr>
        </p:nvSpPr>
        <p:spPr/>
        <p:txBody>
          <a:bodyPr/>
          <a:lstStyle/>
          <a:p>
            <a:fld id="{975CCEEA-6190-4643-82B6-08FDC1952690}" type="slidenum">
              <a:rPr lang="th-TH" smtClean="0"/>
              <a:pPr/>
              <a:t>‹#›</a:t>
            </a:fld>
            <a:endParaRPr lang="th-TH"/>
          </a:p>
        </p:txBody>
      </p:sp>
    </p:spTree>
    <p:extLst>
      <p:ext uri="{BB962C8B-B14F-4D97-AF65-F5344CB8AC3E}">
        <p14:creationId xmlns:p14="http://schemas.microsoft.com/office/powerpoint/2010/main" val="3843121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p:cNvSpPr>
            <a:spLocks noGrp="1"/>
          </p:cNvSpPr>
          <p:nvPr>
            <p:ph type="dt" sz="half" idx="10"/>
          </p:nvPr>
        </p:nvSpPr>
        <p:spPr/>
        <p:txBody>
          <a:bodyPr/>
          <a:lstStyle/>
          <a:p>
            <a:fld id="{F98012C7-D32B-4C72-9305-2102780E3350}" type="datetimeFigureOut">
              <a:rPr lang="th-TH" smtClean="0"/>
              <a:pPr/>
              <a:t>29/09/60</a:t>
            </a:fld>
            <a:endParaRPr lang="th-TH"/>
          </a:p>
        </p:txBody>
      </p:sp>
      <p:sp>
        <p:nvSpPr>
          <p:cNvPr id="5" name="Footer Placeholder 4"/>
          <p:cNvSpPr>
            <a:spLocks noGrp="1"/>
          </p:cNvSpPr>
          <p:nvPr>
            <p:ph type="ftr" sz="quarter" idx="11"/>
          </p:nvPr>
        </p:nvSpPr>
        <p:spPr/>
        <p:txBody>
          <a:bodyPr/>
          <a:lstStyle/>
          <a:p>
            <a:endParaRPr lang="th-TH"/>
          </a:p>
        </p:txBody>
      </p:sp>
      <p:sp>
        <p:nvSpPr>
          <p:cNvPr id="6" name="Slide Number Placeholder 5"/>
          <p:cNvSpPr>
            <a:spLocks noGrp="1"/>
          </p:cNvSpPr>
          <p:nvPr>
            <p:ph type="sldNum" sz="quarter" idx="12"/>
          </p:nvPr>
        </p:nvSpPr>
        <p:spPr/>
        <p:txBody>
          <a:bodyPr/>
          <a:lstStyle/>
          <a:p>
            <a:fld id="{975CCEEA-6190-4643-82B6-08FDC1952690}" type="slidenum">
              <a:rPr lang="th-TH" smtClean="0"/>
              <a:pPr/>
              <a:t>‹#›</a:t>
            </a:fld>
            <a:endParaRPr lang="th-TH"/>
          </a:p>
        </p:txBody>
      </p:sp>
    </p:spTree>
    <p:extLst>
      <p:ext uri="{BB962C8B-B14F-4D97-AF65-F5344CB8AC3E}">
        <p14:creationId xmlns:p14="http://schemas.microsoft.com/office/powerpoint/2010/main" val="3227215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th-T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p:cNvSpPr>
            <a:spLocks noGrp="1"/>
          </p:cNvSpPr>
          <p:nvPr>
            <p:ph type="dt" sz="half" idx="10"/>
          </p:nvPr>
        </p:nvSpPr>
        <p:spPr/>
        <p:txBody>
          <a:bodyPr/>
          <a:lstStyle/>
          <a:p>
            <a:fld id="{F98012C7-D32B-4C72-9305-2102780E3350}" type="datetimeFigureOut">
              <a:rPr lang="th-TH" smtClean="0"/>
              <a:pPr/>
              <a:t>29/09/60</a:t>
            </a:fld>
            <a:endParaRPr lang="th-TH"/>
          </a:p>
        </p:txBody>
      </p:sp>
      <p:sp>
        <p:nvSpPr>
          <p:cNvPr id="5" name="Footer Placeholder 4"/>
          <p:cNvSpPr>
            <a:spLocks noGrp="1"/>
          </p:cNvSpPr>
          <p:nvPr>
            <p:ph type="ftr" sz="quarter" idx="11"/>
          </p:nvPr>
        </p:nvSpPr>
        <p:spPr/>
        <p:txBody>
          <a:bodyPr/>
          <a:lstStyle/>
          <a:p>
            <a:endParaRPr lang="th-TH"/>
          </a:p>
        </p:txBody>
      </p:sp>
      <p:sp>
        <p:nvSpPr>
          <p:cNvPr id="6" name="Slide Number Placeholder 5"/>
          <p:cNvSpPr>
            <a:spLocks noGrp="1"/>
          </p:cNvSpPr>
          <p:nvPr>
            <p:ph type="sldNum" sz="quarter" idx="12"/>
          </p:nvPr>
        </p:nvSpPr>
        <p:spPr/>
        <p:txBody>
          <a:bodyPr/>
          <a:lstStyle/>
          <a:p>
            <a:fld id="{975CCEEA-6190-4643-82B6-08FDC1952690}" type="slidenum">
              <a:rPr lang="th-TH" smtClean="0"/>
              <a:pPr/>
              <a:t>‹#›</a:t>
            </a:fld>
            <a:endParaRPr lang="th-TH"/>
          </a:p>
        </p:txBody>
      </p:sp>
    </p:spTree>
    <p:extLst>
      <p:ext uri="{BB962C8B-B14F-4D97-AF65-F5344CB8AC3E}">
        <p14:creationId xmlns:p14="http://schemas.microsoft.com/office/powerpoint/2010/main" val="1861992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th-T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8012C7-D32B-4C72-9305-2102780E3350}" type="datetimeFigureOut">
              <a:rPr lang="th-TH" smtClean="0"/>
              <a:pPr/>
              <a:t>29/09/60</a:t>
            </a:fld>
            <a:endParaRPr lang="th-T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h-T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5CCEEA-6190-4643-82B6-08FDC1952690}" type="slidenum">
              <a:rPr lang="th-TH" smtClean="0"/>
              <a:pPr/>
              <a:t>‹#›</a:t>
            </a:fld>
            <a:endParaRPr lang="th-TH"/>
          </a:p>
        </p:txBody>
      </p:sp>
    </p:spTree>
    <p:extLst>
      <p:ext uri="{BB962C8B-B14F-4D97-AF65-F5344CB8AC3E}">
        <p14:creationId xmlns:p14="http://schemas.microsoft.com/office/powerpoint/2010/main" val="3551258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png"/><Relationship Id="rId7" Type="http://schemas.openxmlformats.org/officeDocument/2006/relationships/image" Target="../media/image42.jpe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jpeg"/></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3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2.tiff"/><Relationship Id="rId7" Type="http://schemas.openxmlformats.org/officeDocument/2006/relationships/image" Target="../media/image66.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tiff"/></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900" y="1587500"/>
            <a:ext cx="8369300" cy="2344419"/>
          </a:xfrm>
        </p:spPr>
        <p:txBody>
          <a:bodyPr>
            <a:normAutofit/>
          </a:bodyPr>
          <a:lstStyle/>
          <a:p>
            <a:r>
              <a:rPr lang="en-US" sz="4800" dirty="0">
                <a:latin typeface="+mn-lt"/>
              </a:rPr>
              <a:t>Strengthening Multi-</a:t>
            </a:r>
            <a:r>
              <a:rPr lang="en-US" sz="4800" dirty="0" err="1">
                <a:latin typeface="+mn-lt"/>
              </a:rPr>
              <a:t>sectoral</a:t>
            </a:r>
            <a:r>
              <a:rPr lang="en-US" sz="4800" dirty="0">
                <a:latin typeface="+mn-lt"/>
              </a:rPr>
              <a:t> Collaboration using One Health    approach</a:t>
            </a:r>
            <a:endParaRPr lang="th-TH" sz="4800" dirty="0">
              <a:latin typeface="+mn-lt"/>
            </a:endParaRPr>
          </a:p>
        </p:txBody>
      </p:sp>
      <p:sp>
        <p:nvSpPr>
          <p:cNvPr id="3" name="Subtitle 2"/>
          <p:cNvSpPr>
            <a:spLocks noGrp="1"/>
          </p:cNvSpPr>
          <p:nvPr>
            <p:ph type="subTitle" idx="1"/>
          </p:nvPr>
        </p:nvSpPr>
        <p:spPr>
          <a:xfrm>
            <a:off x="2728342" y="4300151"/>
            <a:ext cx="6975831" cy="2024449"/>
          </a:xfrm>
        </p:spPr>
        <p:txBody>
          <a:bodyPr>
            <a:normAutofit/>
          </a:bodyPr>
          <a:lstStyle/>
          <a:p>
            <a:r>
              <a:rPr lang="en-US" dirty="0"/>
              <a:t>Presented By:  </a:t>
            </a:r>
          </a:p>
          <a:p>
            <a:r>
              <a:rPr lang="en-US" dirty="0"/>
              <a:t>Dr. </a:t>
            </a:r>
            <a:r>
              <a:rPr lang="en-US" dirty="0" err="1"/>
              <a:t>Somphanh</a:t>
            </a:r>
            <a:r>
              <a:rPr lang="en-US" dirty="0"/>
              <a:t>  CHANPHENGXAY</a:t>
            </a:r>
          </a:p>
          <a:p>
            <a:r>
              <a:rPr lang="en-US"/>
              <a:t>Director General</a:t>
            </a:r>
            <a:endParaRPr lang="en-US" dirty="0"/>
          </a:p>
          <a:p>
            <a:r>
              <a:rPr lang="en-US" dirty="0"/>
              <a:t>Department of Livestock and Fisheries</a:t>
            </a:r>
            <a:endParaRPr lang="th-TH"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8996" y="171472"/>
            <a:ext cx="1423647" cy="1175657"/>
          </a:xfrm>
          <a:prstGeom prst="rect">
            <a:avLst/>
          </a:prstGeom>
        </p:spPr>
      </p:pic>
    </p:spTree>
    <p:extLst>
      <p:ext uri="{BB962C8B-B14F-4D97-AF65-F5344CB8AC3E}">
        <p14:creationId xmlns:p14="http://schemas.microsoft.com/office/powerpoint/2010/main" val="771257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64504" y="1578874"/>
            <a:ext cx="8369300" cy="920569"/>
          </a:xfrm>
        </p:spPr>
        <p:txBody>
          <a:bodyPr>
            <a:normAutofit/>
          </a:bodyPr>
          <a:lstStyle/>
          <a:p>
            <a:r>
              <a:rPr lang="en-US" sz="4800" dirty="0">
                <a:latin typeface="+mn-lt"/>
              </a:rPr>
              <a:t>Outline</a:t>
            </a:r>
            <a:endParaRPr lang="th-TH" sz="4800" dirty="0">
              <a:latin typeface="+mn-lt"/>
            </a:endParaRPr>
          </a:p>
        </p:txBody>
      </p:sp>
      <p:sp>
        <p:nvSpPr>
          <p:cNvPr id="3" name="Subtitle 2"/>
          <p:cNvSpPr>
            <a:spLocks noGrp="1"/>
          </p:cNvSpPr>
          <p:nvPr>
            <p:ph type="subTitle" idx="1"/>
          </p:nvPr>
        </p:nvSpPr>
        <p:spPr>
          <a:xfrm>
            <a:off x="2739571" y="3039209"/>
            <a:ext cx="7623629" cy="3294017"/>
          </a:xfrm>
        </p:spPr>
        <p:txBody>
          <a:bodyPr>
            <a:normAutofit/>
          </a:bodyPr>
          <a:lstStyle/>
          <a:p>
            <a:pPr marL="342900" indent="-342900" algn="l">
              <a:buFont typeface="Arial" panose="020B0604020202020204" pitchFamily="34" charset="0"/>
              <a:buChar char="•"/>
            </a:pPr>
            <a:r>
              <a:rPr lang="en-US" sz="3200" dirty="0"/>
              <a:t>Theme and Scope of One Health and Partners</a:t>
            </a:r>
          </a:p>
          <a:p>
            <a:pPr marL="342900" indent="-342900" algn="l">
              <a:buFont typeface="Arial" panose="020B0604020202020204" pitchFamily="34" charset="0"/>
              <a:buChar char="•"/>
            </a:pPr>
            <a:r>
              <a:rPr lang="en-US" sz="3200" dirty="0"/>
              <a:t>Legal Framework to support One Heath</a:t>
            </a:r>
          </a:p>
          <a:p>
            <a:pPr marL="342900" indent="-342900" algn="l">
              <a:buFont typeface="Arial" panose="020B0604020202020204" pitchFamily="34" charset="0"/>
              <a:buChar char="•"/>
            </a:pPr>
            <a:r>
              <a:rPr lang="en-US" sz="3200" dirty="0"/>
              <a:t>Main Activity Areas</a:t>
            </a:r>
          </a:p>
          <a:p>
            <a:pPr marL="342900" indent="-342900" algn="l">
              <a:buFont typeface="Arial" panose="020B0604020202020204" pitchFamily="34" charset="0"/>
              <a:buChar char="•"/>
            </a:pPr>
            <a:r>
              <a:rPr lang="en-US" sz="3200" dirty="0"/>
              <a:t>Key Challenge and Proposed plans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6572" y="171472"/>
            <a:ext cx="1423647" cy="1175657"/>
          </a:xfrm>
          <a:prstGeom prst="rect">
            <a:avLst/>
          </a:prstGeom>
        </p:spPr>
      </p:pic>
    </p:spTree>
    <p:extLst>
      <p:ext uri="{BB962C8B-B14F-4D97-AF65-F5344CB8AC3E}">
        <p14:creationId xmlns:p14="http://schemas.microsoft.com/office/powerpoint/2010/main" val="1667271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94000" y="718457"/>
            <a:ext cx="6184900" cy="802758"/>
          </a:xfrm>
        </p:spPr>
        <p:txBody>
          <a:bodyPr>
            <a:normAutofit/>
          </a:bodyPr>
          <a:lstStyle/>
          <a:p>
            <a:pPr algn="l"/>
            <a:r>
              <a:rPr lang="en-US" sz="4800" dirty="0">
                <a:latin typeface="+mn-lt"/>
              </a:rPr>
              <a:t>  Theme of One Health</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4283" y="2140789"/>
            <a:ext cx="7541406" cy="1012024"/>
          </a:xfrm>
          <a:prstGeom prst="rect">
            <a:avLst/>
          </a:prstGeom>
          <a:ln>
            <a:noFill/>
          </a:ln>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4283" y="3135409"/>
            <a:ext cx="7541406" cy="682811"/>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07483" y="3861774"/>
            <a:ext cx="2219136" cy="1115665"/>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59820" y="3832181"/>
            <a:ext cx="2725148" cy="1146147"/>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51370" y="3832181"/>
            <a:ext cx="2505673" cy="1115665"/>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15637" y="4977439"/>
            <a:ext cx="7541406" cy="581899"/>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15637" y="5597013"/>
            <a:ext cx="7541406" cy="646232"/>
          </a:xfrm>
          <a:prstGeom prst="rect">
            <a:avLst/>
          </a:prstGeom>
        </p:spPr>
      </p:pic>
    </p:spTree>
    <p:extLst>
      <p:ext uri="{BB962C8B-B14F-4D97-AF65-F5344CB8AC3E}">
        <p14:creationId xmlns:p14="http://schemas.microsoft.com/office/powerpoint/2010/main" val="3952385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1339915"/>
            <a:ext cx="6477000" cy="1149285"/>
          </a:xfrm>
        </p:spPr>
        <p:txBody>
          <a:bodyPr>
            <a:normAutofit/>
          </a:bodyPr>
          <a:lstStyle/>
          <a:p>
            <a:r>
              <a:rPr lang="en-US" b="1" dirty="0"/>
              <a:t>  Scope of One Health</a:t>
            </a:r>
            <a:endParaRPr lang="th-TH" b="1" dirty="0"/>
          </a:p>
        </p:txBody>
      </p:sp>
      <p:sp>
        <p:nvSpPr>
          <p:cNvPr id="3" name="Content Placeholder 2"/>
          <p:cNvSpPr>
            <a:spLocks noGrp="1"/>
          </p:cNvSpPr>
          <p:nvPr>
            <p:ph idx="1"/>
          </p:nvPr>
        </p:nvSpPr>
        <p:spPr>
          <a:xfrm>
            <a:off x="838200" y="2612571"/>
            <a:ext cx="10591800" cy="3564392"/>
          </a:xfrm>
        </p:spPr>
        <p:txBody>
          <a:bodyPr/>
          <a:lstStyle/>
          <a:p>
            <a:r>
              <a:rPr lang="en-US" dirty="0"/>
              <a:t>Zoonosis (disease transmitted from animal to human)</a:t>
            </a:r>
          </a:p>
          <a:p>
            <a:r>
              <a:rPr lang="en-US" dirty="0"/>
              <a:t>Emerging Infectious Diseases (EIDs) and re-Emerging Infectious Diseases (re-EIDs)</a:t>
            </a:r>
          </a:p>
          <a:p>
            <a:r>
              <a:rPr lang="en-US" dirty="0"/>
              <a:t>Transboundary Animal Disease</a:t>
            </a:r>
          </a:p>
          <a:p>
            <a:r>
              <a:rPr lang="en-US" dirty="0"/>
              <a:t>Food safety and food security</a:t>
            </a:r>
          </a:p>
          <a:p>
            <a:r>
              <a:rPr lang="en-US" dirty="0"/>
              <a:t>Anti-Microbial Resistance (AMR)</a:t>
            </a:r>
            <a:endParaRPr lang="th-TH"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633" y="358375"/>
            <a:ext cx="993734" cy="786452"/>
          </a:xfrm>
          <a:prstGeom prst="rect">
            <a:avLst/>
          </a:prstGeom>
        </p:spPr>
      </p:pic>
    </p:spTree>
    <p:extLst>
      <p:ext uri="{BB962C8B-B14F-4D97-AF65-F5344CB8AC3E}">
        <p14:creationId xmlns:p14="http://schemas.microsoft.com/office/powerpoint/2010/main" val="437860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2126" y="600891"/>
            <a:ext cx="8085908" cy="1215209"/>
          </a:xfrm>
        </p:spPr>
        <p:txBody>
          <a:bodyPr>
            <a:normAutofit/>
          </a:bodyPr>
          <a:lstStyle/>
          <a:p>
            <a:pPr algn="ctr"/>
            <a:r>
              <a:rPr lang="en-US" b="1" dirty="0"/>
              <a:t>Priorities and Partnerships</a:t>
            </a:r>
            <a:endParaRPr lang="th-TH" b="1" dirty="0"/>
          </a:p>
        </p:txBody>
      </p:sp>
      <p:sp>
        <p:nvSpPr>
          <p:cNvPr id="3" name="Content Placeholder 2"/>
          <p:cNvSpPr>
            <a:spLocks noGrp="1"/>
          </p:cNvSpPr>
          <p:nvPr>
            <p:ph idx="1"/>
          </p:nvPr>
        </p:nvSpPr>
        <p:spPr>
          <a:xfrm>
            <a:off x="881333" y="1887268"/>
            <a:ext cx="10384766" cy="4634302"/>
          </a:xfrm>
        </p:spPr>
        <p:txBody>
          <a:bodyPr>
            <a:normAutofit fontScale="70000" lnSpcReduction="20000"/>
          </a:bodyPr>
          <a:lstStyle/>
          <a:p>
            <a:r>
              <a:rPr lang="en-US" dirty="0"/>
              <a:t>DLF Capacity Assessments and Road Map development</a:t>
            </a:r>
          </a:p>
          <a:p>
            <a:pPr lvl="1"/>
            <a:r>
              <a:rPr lang="en-US" dirty="0"/>
              <a:t>Joint Evaluation Exercise (JEE) – supported by WHO, FAO, USAID</a:t>
            </a:r>
          </a:p>
          <a:p>
            <a:pPr lvl="1"/>
            <a:r>
              <a:rPr lang="en-US" dirty="0"/>
              <a:t>Global Health Security Agenda (GHSA) – supported by USAID</a:t>
            </a:r>
          </a:p>
          <a:p>
            <a:r>
              <a:rPr lang="en-US" dirty="0"/>
              <a:t>DLF capacity development with support from ADB, FAO, Government of Hungary, IAEA, OIE, Oxford University, WHO, USAID, US-DTRA on:</a:t>
            </a:r>
          </a:p>
          <a:p>
            <a:pPr marL="0" indent="0">
              <a:buNone/>
            </a:pPr>
            <a:r>
              <a:rPr lang="en-US" dirty="0"/>
              <a:t>               - Human resources</a:t>
            </a:r>
          </a:p>
          <a:p>
            <a:pPr marL="0" indent="0">
              <a:buNone/>
            </a:pPr>
            <a:r>
              <a:rPr lang="en-US" dirty="0"/>
              <a:t>               - Laboratory capacity</a:t>
            </a:r>
          </a:p>
          <a:p>
            <a:pPr marL="0" indent="0">
              <a:buNone/>
            </a:pPr>
            <a:r>
              <a:rPr lang="en-US" dirty="0"/>
              <a:t>               - Field Epidemiology</a:t>
            </a:r>
          </a:p>
          <a:p>
            <a:r>
              <a:rPr lang="en-US" dirty="0"/>
              <a:t> DLF outbreak response in collaboration with MOH with support from FAO, WHO, US-CDC, USAID on:</a:t>
            </a:r>
          </a:p>
          <a:p>
            <a:pPr lvl="1"/>
            <a:r>
              <a:rPr lang="en-US" dirty="0"/>
              <a:t>Avian </a:t>
            </a:r>
            <a:r>
              <a:rPr lang="en-US" dirty="0" err="1"/>
              <a:t>Infleunza</a:t>
            </a:r>
            <a:r>
              <a:rPr lang="en-US" dirty="0"/>
              <a:t> (AI)</a:t>
            </a:r>
          </a:p>
          <a:p>
            <a:pPr lvl="1"/>
            <a:r>
              <a:rPr lang="en-US" dirty="0"/>
              <a:t>Anthrax</a:t>
            </a:r>
          </a:p>
          <a:p>
            <a:pPr lvl="1"/>
            <a:r>
              <a:rPr lang="en-US" dirty="0"/>
              <a:t>Rabies </a:t>
            </a:r>
          </a:p>
          <a:p>
            <a:pPr lvl="1"/>
            <a:r>
              <a:rPr lang="en-US" dirty="0"/>
              <a:t>LPB,XYB,VTE,CPS,SRV</a:t>
            </a:r>
          </a:p>
          <a:p>
            <a:r>
              <a:rPr lang="en-US" dirty="0"/>
              <a:t>DLF knowledge sharing in collaboration with MOH supported by FAO and WHO, for example: </a:t>
            </a:r>
          </a:p>
          <a:p>
            <a:pPr lvl="1"/>
            <a:r>
              <a:rPr lang="en-US" dirty="0"/>
              <a:t>One Health Conference, Lao PDR, November 2016</a:t>
            </a:r>
          </a:p>
          <a:p>
            <a:endParaRPr lang="en-US" dirty="0"/>
          </a:p>
          <a:p>
            <a:endParaRPr lang="th-TH"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2865486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900" y="1130301"/>
            <a:ext cx="9372600" cy="1003299"/>
          </a:xfrm>
        </p:spPr>
        <p:txBody>
          <a:bodyPr>
            <a:normAutofit/>
          </a:bodyPr>
          <a:lstStyle/>
          <a:p>
            <a:r>
              <a:rPr lang="en-US" b="1" dirty="0"/>
              <a:t>  Legal framework to support One Health</a:t>
            </a:r>
            <a:endParaRPr lang="th-TH" b="1" dirty="0"/>
          </a:p>
        </p:txBody>
      </p:sp>
      <p:sp>
        <p:nvSpPr>
          <p:cNvPr id="3" name="Content Placeholder 2"/>
          <p:cNvSpPr>
            <a:spLocks noGrp="1"/>
          </p:cNvSpPr>
          <p:nvPr>
            <p:ph idx="1"/>
          </p:nvPr>
        </p:nvSpPr>
        <p:spPr>
          <a:xfrm>
            <a:off x="838200" y="2514600"/>
            <a:ext cx="10591800" cy="3662363"/>
          </a:xfrm>
        </p:spPr>
        <p:txBody>
          <a:bodyPr>
            <a:normAutofit/>
          </a:bodyPr>
          <a:lstStyle/>
          <a:p>
            <a:r>
              <a:rPr lang="en-US" dirty="0"/>
              <a:t> MOU between MAF and MOH signed 2008</a:t>
            </a:r>
          </a:p>
          <a:p>
            <a:r>
              <a:rPr lang="en-US" dirty="0"/>
              <a:t> National Avian Influenza committee</a:t>
            </a:r>
          </a:p>
          <a:p>
            <a:r>
              <a:rPr lang="en-US" dirty="0"/>
              <a:t> Mechanism coordination between two sectors</a:t>
            </a:r>
          </a:p>
          <a:p>
            <a:r>
              <a:rPr lang="en-US" dirty="0"/>
              <a:t> Join National EIDs 5 year workplan (2016-2020)</a:t>
            </a:r>
          </a:p>
          <a:p>
            <a:r>
              <a:rPr lang="en-US" dirty="0"/>
              <a:t>Join National Anthrax control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280548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900" y="1130301"/>
            <a:ext cx="9372600" cy="1003299"/>
          </a:xfrm>
        </p:spPr>
        <p:txBody>
          <a:bodyPr>
            <a:normAutofit/>
          </a:bodyPr>
          <a:lstStyle/>
          <a:p>
            <a:r>
              <a:rPr lang="en-US" b="1" dirty="0"/>
              <a:t>  Legal framework to support One Health</a:t>
            </a:r>
            <a:endParaRPr lang="th-TH" b="1" dirty="0"/>
          </a:p>
        </p:txBody>
      </p:sp>
      <p:sp>
        <p:nvSpPr>
          <p:cNvPr id="3" name="Content Placeholder 2"/>
          <p:cNvSpPr>
            <a:spLocks noGrp="1"/>
          </p:cNvSpPr>
          <p:nvPr>
            <p:ph idx="1"/>
          </p:nvPr>
        </p:nvSpPr>
        <p:spPr>
          <a:xfrm>
            <a:off x="838200" y="2476500"/>
            <a:ext cx="10591800" cy="3700463"/>
          </a:xfrm>
        </p:spPr>
        <p:txBody>
          <a:bodyPr>
            <a:normAutofit/>
          </a:bodyPr>
          <a:lstStyle/>
          <a:p>
            <a:r>
              <a:rPr lang="en-US" dirty="0"/>
              <a:t>Identify  5 priority zoonosis diseases</a:t>
            </a:r>
          </a:p>
          <a:p>
            <a:r>
              <a:rPr lang="en-US" dirty="0"/>
              <a:t> Join National Preparedness and Contingency Plan for Avian influenza H5N1,H7N9 signed 2016</a:t>
            </a:r>
          </a:p>
          <a:p>
            <a:r>
              <a:rPr lang="en-US" dirty="0"/>
              <a:t>Join National Rabies control plan under the process for approval</a:t>
            </a:r>
          </a:p>
          <a:p>
            <a:r>
              <a:rPr lang="en-US" dirty="0"/>
              <a:t>Join Draft National Action Plan on Anti-Microbial Resistance Drafted 2016</a:t>
            </a:r>
          </a:p>
          <a:p>
            <a:endParaRPr lang="th-TH"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2834220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mn-lt"/>
                <a:cs typeface="Arial" panose="020B0604020202020204" pitchFamily="34" charset="0"/>
              </a:rPr>
              <a:t>National control and prevention measures for poultry diseases</a:t>
            </a:r>
          </a:p>
        </p:txBody>
      </p:sp>
      <p:sp>
        <p:nvSpPr>
          <p:cNvPr id="3" name="Content Placeholder 2"/>
          <p:cNvSpPr>
            <a:spLocks noGrp="1"/>
          </p:cNvSpPr>
          <p:nvPr>
            <p:ph idx="1"/>
          </p:nvPr>
        </p:nvSpPr>
        <p:spPr>
          <a:xfrm>
            <a:off x="1973036" y="1801132"/>
            <a:ext cx="7886700" cy="4351338"/>
          </a:xfrm>
        </p:spPr>
        <p:txBody>
          <a:bodyPr>
            <a:noAutofit/>
          </a:bodyPr>
          <a:lstStyle/>
          <a:p>
            <a:pPr marL="0" indent="0">
              <a:buNone/>
            </a:pPr>
            <a:r>
              <a:rPr lang="en-US" sz="2400" dirty="0">
                <a:latin typeface="Arial" panose="020B0604020202020204" pitchFamily="34" charset="0"/>
                <a:cs typeface="Arial" panose="020B0604020202020204" pitchFamily="34" charset="0"/>
              </a:rPr>
              <a:t>Emergency Preparedness</a:t>
            </a:r>
          </a:p>
          <a:p>
            <a:endParaRPr lang="th-TH" sz="2400" dirty="0">
              <a:latin typeface="Arial" panose="020B0604020202020204" pitchFamily="34" charset="0"/>
            </a:endParaRPr>
          </a:p>
        </p:txBody>
      </p:sp>
      <p:sp>
        <p:nvSpPr>
          <p:cNvPr id="4" name="Rectangle 3"/>
          <p:cNvSpPr/>
          <p:nvPr/>
        </p:nvSpPr>
        <p:spPr>
          <a:xfrm>
            <a:off x="2108200" y="6334780"/>
            <a:ext cx="8559800" cy="523220"/>
          </a:xfrm>
          <a:prstGeom prst="rect">
            <a:avLst/>
          </a:prstGeom>
        </p:spPr>
        <p:txBody>
          <a:bodyPr wrap="square">
            <a:spAutoFit/>
          </a:bodyPr>
          <a:lstStyle/>
          <a:p>
            <a:pPr algn="r"/>
            <a:r>
              <a:rPr lang="en-US" altLang="en-US" sz="1400" dirty="0">
                <a:latin typeface="Arial" panose="020B0604020202020204" pitchFamily="34" charset="0"/>
              </a:rPr>
              <a:t>Joint Meetings on Surveillance, Control and Prevention of Avian Influenza between Lao PDR and Thailand, 27-29 July 2015</a:t>
            </a:r>
            <a:endParaRPr lang="en-US" sz="1400" dirty="0">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3607" y="2929096"/>
            <a:ext cx="1976745" cy="2591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7313" y="2902518"/>
            <a:ext cx="1846846" cy="2644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21120" y="2929096"/>
            <a:ext cx="1781532" cy="251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2760" t="12144" r="18669" b="4761"/>
          <a:stretch/>
        </p:blipFill>
        <p:spPr>
          <a:xfrm>
            <a:off x="6199613" y="2899756"/>
            <a:ext cx="1767076" cy="2548385"/>
          </a:xfrm>
          <a:prstGeom prst="rect">
            <a:avLst/>
          </a:prstGeom>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32886" y="2899755"/>
            <a:ext cx="1800056" cy="2548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70219" y="2899756"/>
            <a:ext cx="1842331" cy="25483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981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4499" y="698500"/>
            <a:ext cx="6121400" cy="1035888"/>
          </a:xfrm>
        </p:spPr>
        <p:txBody>
          <a:bodyPr>
            <a:normAutofit fontScale="90000"/>
          </a:bodyPr>
          <a:lstStyle/>
          <a:p>
            <a:pPr algn="ctr"/>
            <a:r>
              <a:rPr lang="en-US" dirty="0"/>
              <a:t> Cross-sectoral Coordination Mechanism</a:t>
            </a:r>
            <a:endParaRPr lang="th-TH"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96882" y="1892300"/>
            <a:ext cx="6009017" cy="4965700"/>
          </a:xfrm>
          <a:prstGeom prst="rect">
            <a:avLst/>
          </a:prstGeom>
        </p:spPr>
      </p:pic>
      <p:cxnSp>
        <p:nvCxnSpPr>
          <p:cNvPr id="10" name="Straight Arrow Connector 9"/>
          <p:cNvCxnSpPr/>
          <p:nvPr/>
        </p:nvCxnSpPr>
        <p:spPr>
          <a:xfrm>
            <a:off x="4673600" y="3771900"/>
            <a:ext cx="1536700" cy="127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2149931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4739" y="3890498"/>
            <a:ext cx="3727818" cy="249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70C0"/>
                </a:solidFill>
                <a:prstDash val="solid"/>
                <a:miter lim="800000"/>
                <a:headEnd type="none" w="med" len="med"/>
                <a:tailEnd type="none" w="med" len="med"/>
              </a14:hiddenLine>
            </a:ext>
          </a:extLst>
        </p:spPr>
      </p:pic>
      <p:sp>
        <p:nvSpPr>
          <p:cNvPr id="5" name="Rectangle 4"/>
          <p:cNvSpPr/>
          <p:nvPr/>
        </p:nvSpPr>
        <p:spPr>
          <a:xfrm>
            <a:off x="1085801" y="492831"/>
            <a:ext cx="9550281" cy="558347"/>
          </a:xfrm>
          <a:prstGeom prst="rect">
            <a:avLst/>
          </a:prstGeom>
        </p:spPr>
        <p:txBody>
          <a:bodyPr wrap="square" lIns="82921" tIns="41460" rIns="82921" bIns="41460">
            <a:spAutoFit/>
          </a:bodyPr>
          <a:lstStyle/>
          <a:p>
            <a:pPr lvl="0" algn="ctr">
              <a:buNone/>
            </a:pPr>
            <a:r>
              <a:rPr lang="en-US" sz="3084" b="1" dirty="0"/>
              <a:t>Improved understanding of Public Health threats</a:t>
            </a:r>
          </a:p>
        </p:txBody>
      </p:sp>
      <p:sp>
        <p:nvSpPr>
          <p:cNvPr id="6" name="Rectangle 3"/>
          <p:cNvSpPr txBox="1">
            <a:spLocks noChangeArrowheads="1"/>
          </p:cNvSpPr>
          <p:nvPr/>
        </p:nvSpPr>
        <p:spPr bwMode="auto">
          <a:xfrm>
            <a:off x="1485175" y="1513917"/>
            <a:ext cx="8751531" cy="503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rmAutofit/>
          </a:bodyPr>
          <a:lstStyle>
            <a:lvl1pPr marL="390525" indent="-390525" algn="l" defTabSz="1042988" rtl="0" eaLnBrk="0" fontAlgn="base" hangingPunct="0">
              <a:spcBef>
                <a:spcPct val="80000"/>
              </a:spcBef>
              <a:spcAft>
                <a:spcPct val="0"/>
              </a:spcAft>
              <a:buClr>
                <a:srgbClr val="1E7FB8"/>
              </a:buClr>
              <a:buFont typeface="Wingdings" pitchFamily="2" charset="2"/>
              <a:buChar char="l"/>
              <a:defRPr sz="2900">
                <a:solidFill>
                  <a:srgbClr val="000066"/>
                </a:solidFill>
                <a:latin typeface="+mn-lt"/>
                <a:ea typeface="+mn-ea"/>
                <a:cs typeface="+mn-cs"/>
              </a:defRPr>
            </a:lvl1pPr>
            <a:lvl2pPr marL="917575" indent="-320675" algn="l" defTabSz="1042988" rtl="0" eaLnBrk="0" fontAlgn="base" hangingPunct="0">
              <a:spcBef>
                <a:spcPct val="20000"/>
              </a:spcBef>
              <a:spcAft>
                <a:spcPct val="0"/>
              </a:spcAft>
              <a:buClr>
                <a:srgbClr val="1E7FB8"/>
              </a:buClr>
              <a:buFont typeface="Arial" charset="0"/>
              <a:buChar char="–"/>
              <a:defRPr sz="2400">
                <a:solidFill>
                  <a:srgbClr val="000066"/>
                </a:solidFill>
                <a:latin typeface="+mn-lt"/>
                <a:cs typeface="+mn-cs"/>
              </a:defRPr>
            </a:lvl2pPr>
            <a:lvl3pPr marL="1431925" indent="-307975" algn="l" defTabSz="1042988" rtl="0" eaLnBrk="0" fontAlgn="base" hangingPunct="0">
              <a:spcBef>
                <a:spcPct val="20000"/>
              </a:spcBef>
              <a:spcAft>
                <a:spcPct val="0"/>
              </a:spcAft>
              <a:buClr>
                <a:srgbClr val="1E7FB8"/>
              </a:buClr>
              <a:buChar char="•"/>
              <a:defRPr sz="2400">
                <a:solidFill>
                  <a:srgbClr val="000066"/>
                </a:solidFill>
                <a:latin typeface="Arial Narrow" pitchFamily="34" charset="0"/>
                <a:cs typeface="+mn-cs"/>
              </a:defRPr>
            </a:lvl3pPr>
            <a:lvl4pPr marL="1895475" indent="-257175" algn="l" defTabSz="1042988" rtl="0" eaLnBrk="0" fontAlgn="base" hangingPunct="0">
              <a:spcBef>
                <a:spcPct val="20000"/>
              </a:spcBef>
              <a:spcAft>
                <a:spcPct val="0"/>
              </a:spcAft>
              <a:buClr>
                <a:srgbClr val="1E7FB8"/>
              </a:buClr>
              <a:buChar char="–"/>
              <a:defRPr sz="2400">
                <a:solidFill>
                  <a:srgbClr val="000066"/>
                </a:solidFill>
                <a:latin typeface="Arial Narrow" pitchFamily="34" charset="0"/>
                <a:cs typeface="+mn-cs"/>
              </a:defRPr>
            </a:lvl4pPr>
            <a:lvl5pPr marL="2268538" indent="-168275" algn="r" defTabSz="1042988" rtl="1" eaLnBrk="0" fontAlgn="base" hangingPunct="0">
              <a:spcBef>
                <a:spcPct val="20000"/>
              </a:spcBef>
              <a:spcAft>
                <a:spcPct val="0"/>
              </a:spcAft>
              <a:buChar char="»"/>
              <a:defRPr sz="2300">
                <a:solidFill>
                  <a:srgbClr val="000066"/>
                </a:solidFill>
                <a:latin typeface="+mn-lt"/>
                <a:cs typeface="+mn-cs"/>
              </a:defRPr>
            </a:lvl5pPr>
            <a:lvl6pPr marL="2725738" indent="-168275" algn="r" defTabSz="1042988" rtl="1" fontAlgn="base">
              <a:spcBef>
                <a:spcPct val="20000"/>
              </a:spcBef>
              <a:spcAft>
                <a:spcPct val="0"/>
              </a:spcAft>
              <a:buChar char="»"/>
              <a:defRPr sz="2300">
                <a:solidFill>
                  <a:srgbClr val="000066"/>
                </a:solidFill>
                <a:latin typeface="+mn-lt"/>
                <a:cs typeface="+mn-cs"/>
              </a:defRPr>
            </a:lvl6pPr>
            <a:lvl7pPr marL="3182938" indent="-168275" algn="r" defTabSz="1042988" rtl="1" fontAlgn="base">
              <a:spcBef>
                <a:spcPct val="20000"/>
              </a:spcBef>
              <a:spcAft>
                <a:spcPct val="0"/>
              </a:spcAft>
              <a:buChar char="»"/>
              <a:defRPr sz="2300">
                <a:solidFill>
                  <a:srgbClr val="000066"/>
                </a:solidFill>
                <a:latin typeface="+mn-lt"/>
                <a:cs typeface="+mn-cs"/>
              </a:defRPr>
            </a:lvl7pPr>
            <a:lvl8pPr marL="3640138" indent="-168275" algn="r" defTabSz="1042988" rtl="1" fontAlgn="base">
              <a:spcBef>
                <a:spcPct val="20000"/>
              </a:spcBef>
              <a:spcAft>
                <a:spcPct val="0"/>
              </a:spcAft>
              <a:buChar char="»"/>
              <a:defRPr sz="2300">
                <a:solidFill>
                  <a:srgbClr val="000066"/>
                </a:solidFill>
                <a:latin typeface="+mn-lt"/>
                <a:cs typeface="+mn-cs"/>
              </a:defRPr>
            </a:lvl8pPr>
            <a:lvl9pPr marL="4097338" indent="-168275" algn="r" defTabSz="1042988" rtl="1" fontAlgn="base">
              <a:spcBef>
                <a:spcPct val="20000"/>
              </a:spcBef>
              <a:spcAft>
                <a:spcPct val="0"/>
              </a:spcAft>
              <a:buChar char="»"/>
              <a:defRPr sz="2300">
                <a:solidFill>
                  <a:srgbClr val="000066"/>
                </a:solidFill>
                <a:latin typeface="+mn-lt"/>
                <a:cs typeface="+mn-cs"/>
              </a:defRPr>
            </a:lvl9pPr>
          </a:lstStyle>
          <a:p>
            <a:pPr marL="0" indent="0" eaLnBrk="1" hangingPunct="1">
              <a:buNone/>
            </a:pPr>
            <a:r>
              <a:rPr lang="en-US" altLang="en-US" sz="2630" b="1" kern="0" dirty="0">
                <a:cs typeface="Aharoni" pitchFamily="2" charset="-79"/>
              </a:rPr>
              <a:t>World Rabies Day</a:t>
            </a:r>
          </a:p>
          <a:p>
            <a:pPr marL="0" indent="0" eaLnBrk="1" hangingPunct="1">
              <a:buNone/>
            </a:pPr>
            <a:endParaRPr lang="en-US" altLang="en-US" sz="2630" b="1" kern="0" dirty="0">
              <a:cs typeface="Aharoni" pitchFamily="2" charset="-79"/>
            </a:endParaRPr>
          </a:p>
          <a:p>
            <a:pPr>
              <a:spcBef>
                <a:spcPts val="0"/>
              </a:spcBef>
              <a:spcAft>
                <a:spcPts val="544"/>
              </a:spcAft>
              <a:buFont typeface="Arial" panose="020B0604020202020204" pitchFamily="34" charset="0"/>
              <a:buChar char="•"/>
            </a:pPr>
            <a:r>
              <a:rPr lang="en-US" altLang="en-US" sz="2630" kern="0" dirty="0">
                <a:cs typeface="Aharoni" pitchFamily="2" charset="-79"/>
              </a:rPr>
              <a:t>Annual event- MOH and MAF take turns hosting</a:t>
            </a:r>
          </a:p>
          <a:p>
            <a:pPr>
              <a:spcBef>
                <a:spcPts val="0"/>
              </a:spcBef>
              <a:spcAft>
                <a:spcPts val="544"/>
              </a:spcAft>
              <a:buFont typeface="Arial" panose="020B0604020202020204" pitchFamily="34" charset="0"/>
              <a:buChar char="•"/>
            </a:pPr>
            <a:r>
              <a:rPr lang="en-US" altLang="en-US" sz="2630" kern="0" dirty="0">
                <a:cs typeface="Aharoni" pitchFamily="2" charset="-79"/>
              </a:rPr>
              <a:t>Expanded to 7 priority provinces with highest incidence</a:t>
            </a:r>
          </a:p>
          <a:p>
            <a:pPr>
              <a:spcBef>
                <a:spcPts val="0"/>
              </a:spcBef>
              <a:spcAft>
                <a:spcPts val="544"/>
              </a:spcAft>
              <a:buFont typeface="Arial" panose="020B0604020202020204" pitchFamily="34" charset="0"/>
              <a:buChar char="•"/>
            </a:pPr>
            <a:r>
              <a:rPr lang="en-GB" altLang="en-US" sz="2630" kern="0" dirty="0">
                <a:cs typeface="Aharoni" pitchFamily="2" charset="-79"/>
              </a:rPr>
              <a:t>Increase public awareness of rabies</a:t>
            </a:r>
          </a:p>
          <a:p>
            <a:pPr>
              <a:spcBef>
                <a:spcPts val="0"/>
              </a:spcBef>
              <a:spcAft>
                <a:spcPts val="544"/>
              </a:spcAft>
              <a:buFont typeface="Arial" panose="020B0604020202020204" pitchFamily="34" charset="0"/>
              <a:buChar char="•"/>
            </a:pPr>
            <a:r>
              <a:rPr lang="en-US" altLang="en-US" sz="2630" kern="0" dirty="0">
                <a:cs typeface="Aharoni" pitchFamily="2" charset="-79"/>
              </a:rPr>
              <a:t>Pet Vaccinations and IEC materials </a:t>
            </a:r>
          </a:p>
          <a:p>
            <a:pPr defTabSz="408848">
              <a:spcBef>
                <a:spcPts val="0"/>
              </a:spcBef>
              <a:spcAft>
                <a:spcPts val="544"/>
              </a:spcAft>
              <a:buFont typeface="Arial" panose="020B0604020202020204" pitchFamily="34" charset="0"/>
              <a:buChar char="•"/>
            </a:pPr>
            <a:r>
              <a:rPr lang="en-US" altLang="en-US" sz="2630" kern="0" dirty="0">
                <a:cs typeface="Aharoni" pitchFamily="2" charset="-79"/>
              </a:rPr>
              <a:t>	supported by OIE</a:t>
            </a:r>
          </a:p>
          <a:p>
            <a:pPr>
              <a:spcBef>
                <a:spcPts val="0"/>
              </a:spcBef>
              <a:spcAft>
                <a:spcPts val="544"/>
              </a:spcAft>
              <a:buFont typeface="Arial" panose="020B0604020202020204" pitchFamily="34" charset="0"/>
              <a:buChar char="•"/>
            </a:pPr>
            <a:r>
              <a:rPr lang="en-GB" altLang="en-US" sz="2630" kern="0" dirty="0">
                <a:cs typeface="Aharoni" pitchFamily="2" charset="-79"/>
              </a:rPr>
              <a:t>Promote pet vaccination in </a:t>
            </a:r>
          </a:p>
          <a:p>
            <a:pPr>
              <a:spcBef>
                <a:spcPts val="0"/>
              </a:spcBef>
              <a:spcAft>
                <a:spcPts val="544"/>
              </a:spcAft>
              <a:buFont typeface="Arial" panose="020B0604020202020204" pitchFamily="34" charset="0"/>
              <a:buChar char="•"/>
              <a:tabLst>
                <a:tab pos="408848" algn="l"/>
              </a:tabLst>
            </a:pPr>
            <a:r>
              <a:rPr lang="en-GB" altLang="en-US" sz="2630" kern="0" dirty="0">
                <a:cs typeface="Aharoni" pitchFamily="2" charset="-79"/>
              </a:rPr>
              <a:t>	communities </a:t>
            </a:r>
          </a:p>
        </p:txBody>
      </p:sp>
    </p:spTree>
    <p:extLst>
      <p:ext uri="{BB962C8B-B14F-4D97-AF65-F5344CB8AC3E}">
        <p14:creationId xmlns:p14="http://schemas.microsoft.com/office/powerpoint/2010/main" val="2345649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4635" y="2510527"/>
            <a:ext cx="6089530" cy="1500756"/>
          </a:xfrm>
        </p:spPr>
        <p:txBody>
          <a:bodyPr>
            <a:noAutofit/>
          </a:bodyPr>
          <a:lstStyle/>
          <a:p>
            <a:pPr algn="ctr"/>
            <a:r>
              <a:rPr lang="en-US" sz="5400" b="1" dirty="0"/>
              <a:t>  National Animal Health Laboratory</a:t>
            </a:r>
            <a:endParaRPr lang="th-TH" sz="54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609794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2639" y="661010"/>
            <a:ext cx="8915400" cy="926250"/>
          </a:xfrm>
        </p:spPr>
        <p:txBody>
          <a:bodyPr>
            <a:noAutofit/>
          </a:bodyPr>
          <a:lstStyle/>
          <a:p>
            <a:pPr algn="ctr"/>
            <a:r>
              <a:rPr lang="en-US" sz="3200" b="1" dirty="0"/>
              <a:t>NAHL - Assessment  of Laboratory Capacity</a:t>
            </a:r>
            <a:br>
              <a:rPr lang="en-US" sz="3200" b="1" dirty="0"/>
            </a:br>
            <a:r>
              <a:rPr lang="en-US" sz="3200" b="1" dirty="0"/>
              <a:t>with support of FAO</a:t>
            </a:r>
            <a:endParaRPr lang="en-US" b="1" dirty="0"/>
          </a:p>
        </p:txBody>
      </p:sp>
      <p:graphicFrame>
        <p:nvGraphicFramePr>
          <p:cNvPr id="6" name="Table 5"/>
          <p:cNvGraphicFramePr>
            <a:graphicFrameLocks noGrp="1"/>
          </p:cNvGraphicFramePr>
          <p:nvPr>
            <p:extLst>
              <p:ext uri="{D42A27DB-BD31-4B8C-83A1-F6EECF244321}">
                <p14:modId xmlns:p14="http://schemas.microsoft.com/office/powerpoint/2010/main" val="3302595732"/>
              </p:ext>
            </p:extLst>
          </p:nvPr>
        </p:nvGraphicFramePr>
        <p:xfrm>
          <a:off x="8336510" y="1656949"/>
          <a:ext cx="2539198" cy="4302988"/>
        </p:xfrm>
        <a:graphic>
          <a:graphicData uri="http://schemas.openxmlformats.org/drawingml/2006/table">
            <a:tbl>
              <a:tblPr>
                <a:effectLst>
                  <a:outerShdw blurRad="50800" dist="38100" dir="2700000" algn="tl" rotWithShape="0">
                    <a:prstClr val="black">
                      <a:alpha val="40000"/>
                    </a:prstClr>
                  </a:outerShdw>
                </a:effectLst>
                <a:tableStyleId>{21E4AEA4-8DFA-4A89-87EB-49C32662AFE0}</a:tableStyleId>
              </a:tblPr>
              <a:tblGrid>
                <a:gridCol w="2539198">
                  <a:extLst>
                    <a:ext uri="{9D8B030D-6E8A-4147-A177-3AD203B41FA5}">
                      <a16:colId xmlns:a16="http://schemas.microsoft.com/office/drawing/2014/main" val="20000"/>
                    </a:ext>
                  </a:extLst>
                </a:gridCol>
              </a:tblGrid>
              <a:tr h="182880">
                <a:tc>
                  <a:txBody>
                    <a:bodyPr/>
                    <a:lstStyle/>
                    <a:p>
                      <a:pPr algn="l" fontAlgn="ctr"/>
                      <a:r>
                        <a:rPr lang="en-US" sz="1400" u="none" strike="noStrike" dirty="0">
                          <a:solidFill>
                            <a:srgbClr val="C00000"/>
                          </a:solidFill>
                          <a:effectLst/>
                        </a:rPr>
                        <a:t>LMT-Indicators</a:t>
                      </a:r>
                      <a:endParaRPr lang="en-US" sz="1400" b="1" i="0" u="none" strike="noStrike" dirty="0">
                        <a:solidFill>
                          <a:srgbClr val="C00000"/>
                        </a:solidFill>
                        <a:effectLst/>
                        <a:latin typeface="Calibri"/>
                      </a:endParaRPr>
                    </a:p>
                  </a:txBody>
                  <a:tcPr marL="7620" marR="7620" marT="7620" marB="0" anchor="ctr">
                    <a:noFill/>
                  </a:tcPr>
                </a:tc>
                <a:extLst>
                  <a:ext uri="{0D108BD9-81ED-4DB2-BD59-A6C34878D82A}">
                    <a16:rowId xmlns:a16="http://schemas.microsoft.com/office/drawing/2014/main" val="10000"/>
                  </a:ext>
                </a:extLst>
              </a:tr>
              <a:tr h="182880">
                <a:tc>
                  <a:txBody>
                    <a:bodyPr/>
                    <a:lstStyle/>
                    <a:p>
                      <a:pPr algn="l" fontAlgn="ctr"/>
                      <a:r>
                        <a:rPr lang="en-US" sz="1400" u="none" strike="noStrike" dirty="0">
                          <a:effectLst/>
                        </a:rPr>
                        <a:t>Geographic location</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01"/>
                  </a:ext>
                </a:extLst>
              </a:tr>
              <a:tr h="182880">
                <a:tc>
                  <a:txBody>
                    <a:bodyPr/>
                    <a:lstStyle/>
                    <a:p>
                      <a:pPr algn="l" fontAlgn="ctr"/>
                      <a:r>
                        <a:rPr lang="en-US" sz="1400" u="none" strike="noStrike" dirty="0">
                          <a:effectLst/>
                        </a:rPr>
                        <a:t>Laboratory Budget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02"/>
                  </a:ext>
                </a:extLst>
              </a:tr>
              <a:tr h="182880">
                <a:tc>
                  <a:txBody>
                    <a:bodyPr/>
                    <a:lstStyle/>
                    <a:p>
                      <a:pPr algn="l" fontAlgn="ctr"/>
                      <a:r>
                        <a:rPr lang="en-US" sz="1400" u="none" strike="noStrike" dirty="0">
                          <a:effectLst/>
                        </a:rPr>
                        <a:t>Basic supply</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03"/>
                  </a:ext>
                </a:extLst>
              </a:tr>
              <a:tr h="182880">
                <a:tc>
                  <a:txBody>
                    <a:bodyPr/>
                    <a:lstStyle/>
                    <a:p>
                      <a:pPr algn="l" fontAlgn="ctr"/>
                      <a:r>
                        <a:rPr lang="en-US" sz="1400" u="none" strike="noStrike" dirty="0">
                          <a:effectLst/>
                        </a:rPr>
                        <a:t>Organization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04"/>
                  </a:ext>
                </a:extLst>
              </a:tr>
              <a:tr h="182880">
                <a:tc>
                  <a:txBody>
                    <a:bodyPr/>
                    <a:lstStyle/>
                    <a:p>
                      <a:pPr algn="l" fontAlgn="ctr"/>
                      <a:r>
                        <a:rPr lang="en-US" sz="1400" u="none" strike="noStrike" dirty="0">
                          <a:effectLst/>
                        </a:rPr>
                        <a:t>Linkage with satellite labs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05"/>
                  </a:ext>
                </a:extLst>
              </a:tr>
              <a:tr h="182880">
                <a:tc>
                  <a:txBody>
                    <a:bodyPr/>
                    <a:lstStyle/>
                    <a:p>
                      <a:pPr algn="l" fontAlgn="ctr"/>
                      <a:r>
                        <a:rPr lang="en-US" sz="1400" u="none" strike="noStrike" dirty="0">
                          <a:effectLst/>
                        </a:rPr>
                        <a:t>Communication means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06"/>
                  </a:ext>
                </a:extLst>
              </a:tr>
              <a:tr h="325348">
                <a:tc>
                  <a:txBody>
                    <a:bodyPr/>
                    <a:lstStyle/>
                    <a:p>
                      <a:pPr algn="l" fontAlgn="ctr"/>
                      <a:r>
                        <a:rPr lang="en-US" sz="1400" u="none" strike="noStrike" dirty="0">
                          <a:effectLst/>
                        </a:rPr>
                        <a:t>Infrastructure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07"/>
                  </a:ext>
                </a:extLst>
              </a:tr>
              <a:tr h="182880">
                <a:tc>
                  <a:txBody>
                    <a:bodyPr/>
                    <a:lstStyle/>
                    <a:p>
                      <a:pPr algn="l" fontAlgn="ctr"/>
                      <a:r>
                        <a:rPr lang="en-US" sz="1400" u="none" strike="noStrike" dirty="0">
                          <a:effectLst/>
                        </a:rPr>
                        <a:t>Equipment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08"/>
                  </a:ext>
                </a:extLst>
              </a:tr>
              <a:tr h="182880">
                <a:tc>
                  <a:txBody>
                    <a:bodyPr/>
                    <a:lstStyle/>
                    <a:p>
                      <a:pPr algn="l" fontAlgn="ctr"/>
                      <a:r>
                        <a:rPr lang="en-US" sz="1400" u="none" strike="noStrike" dirty="0">
                          <a:effectLst/>
                        </a:rPr>
                        <a:t>Reagent supply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09"/>
                  </a:ext>
                </a:extLst>
              </a:tr>
              <a:tr h="182880">
                <a:tc>
                  <a:txBody>
                    <a:bodyPr/>
                    <a:lstStyle/>
                    <a:p>
                      <a:pPr algn="l" fontAlgn="ctr"/>
                      <a:r>
                        <a:rPr lang="en-US" sz="1400" u="none" strike="noStrike" dirty="0">
                          <a:effectLst/>
                        </a:rPr>
                        <a:t>Staff skills and availability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10"/>
                  </a:ext>
                </a:extLst>
              </a:tr>
              <a:tr h="182880">
                <a:tc>
                  <a:txBody>
                    <a:bodyPr/>
                    <a:lstStyle/>
                    <a:p>
                      <a:pPr algn="l" fontAlgn="ctr"/>
                      <a:r>
                        <a:rPr lang="en-US" sz="1400" u="none" strike="noStrike" dirty="0">
                          <a:effectLst/>
                        </a:rPr>
                        <a:t>Sample accession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11"/>
                  </a:ext>
                </a:extLst>
              </a:tr>
              <a:tr h="182880">
                <a:tc>
                  <a:txBody>
                    <a:bodyPr/>
                    <a:lstStyle/>
                    <a:p>
                      <a:pPr algn="l" fontAlgn="ctr"/>
                      <a:r>
                        <a:rPr lang="en-US" sz="1400" u="none" strike="noStrike" dirty="0">
                          <a:effectLst/>
                        </a:rPr>
                        <a:t>Available technology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12"/>
                  </a:ext>
                </a:extLst>
              </a:tr>
              <a:tr h="182880">
                <a:tc>
                  <a:txBody>
                    <a:bodyPr/>
                    <a:lstStyle/>
                    <a:p>
                      <a:pPr algn="l" fontAlgn="ctr"/>
                      <a:r>
                        <a:rPr lang="en-US" sz="1400" u="none" strike="noStrike" dirty="0">
                          <a:effectLst/>
                        </a:rPr>
                        <a:t>Training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13"/>
                  </a:ext>
                </a:extLst>
              </a:tr>
              <a:tr h="182880">
                <a:tc>
                  <a:txBody>
                    <a:bodyPr/>
                    <a:lstStyle/>
                    <a:p>
                      <a:pPr algn="l" fontAlgn="ctr"/>
                      <a:r>
                        <a:rPr lang="en-US" sz="1400" u="none" strike="noStrike" dirty="0">
                          <a:effectLst/>
                        </a:rPr>
                        <a:t>Quality Assurance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14"/>
                  </a:ext>
                </a:extLst>
              </a:tr>
              <a:tr h="182880">
                <a:tc>
                  <a:txBody>
                    <a:bodyPr/>
                    <a:lstStyle/>
                    <a:p>
                      <a:pPr algn="l" fontAlgn="ctr"/>
                      <a:r>
                        <a:rPr lang="en-US" sz="1400" u="none" strike="noStrike" dirty="0">
                          <a:effectLst/>
                        </a:rPr>
                        <a:t>Biosafety/Biosecurity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15"/>
                  </a:ext>
                </a:extLst>
              </a:tr>
              <a:tr h="182880">
                <a:tc>
                  <a:txBody>
                    <a:bodyPr/>
                    <a:lstStyle/>
                    <a:p>
                      <a:pPr algn="l" fontAlgn="ctr"/>
                      <a:r>
                        <a:rPr lang="en-US" sz="1400" u="none" strike="noStrike" dirty="0">
                          <a:effectLst/>
                        </a:rPr>
                        <a:t>Staff Security/Health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16"/>
                  </a:ext>
                </a:extLst>
              </a:tr>
              <a:tr h="182880">
                <a:tc>
                  <a:txBody>
                    <a:bodyPr/>
                    <a:lstStyle/>
                    <a:p>
                      <a:pPr algn="l" fontAlgn="ctr"/>
                      <a:r>
                        <a:rPr lang="en-US" sz="1400" u="none" strike="noStrike" dirty="0">
                          <a:effectLst/>
                        </a:rPr>
                        <a:t>Laboratory collaboration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17"/>
                  </a:ext>
                </a:extLst>
              </a:tr>
              <a:tr h="182880">
                <a:tc>
                  <a:txBody>
                    <a:bodyPr/>
                    <a:lstStyle/>
                    <a:p>
                      <a:pPr algn="l" fontAlgn="ctr"/>
                      <a:r>
                        <a:rPr lang="en-US" sz="1400" u="none" strike="noStrike" dirty="0">
                          <a:effectLst/>
                        </a:rPr>
                        <a:t>Use of databases/platforms  </a:t>
                      </a:r>
                      <a:endParaRPr lang="en-US" sz="1400" b="0" i="0" u="none" strike="noStrike" dirty="0">
                        <a:effectLst/>
                        <a:latin typeface="Calibri"/>
                      </a:endParaRPr>
                    </a:p>
                  </a:txBody>
                  <a:tcPr marL="7620" marR="7620" marT="7620" marB="0" anchor="ctr"/>
                </a:tc>
                <a:extLst>
                  <a:ext uri="{0D108BD9-81ED-4DB2-BD59-A6C34878D82A}">
                    <a16:rowId xmlns:a16="http://schemas.microsoft.com/office/drawing/2014/main" val="10018"/>
                  </a:ext>
                </a:extLst>
              </a:tr>
            </a:tbl>
          </a:graphicData>
        </a:graphic>
      </p:graphicFrame>
      <p:graphicFrame>
        <p:nvGraphicFramePr>
          <p:cNvPr id="7" name="Diagram 6"/>
          <p:cNvGraphicFramePr/>
          <p:nvPr>
            <p:extLst/>
          </p:nvPr>
        </p:nvGraphicFramePr>
        <p:xfrm>
          <a:off x="1212432" y="1772816"/>
          <a:ext cx="5393804" cy="3456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4812832" y="1778565"/>
            <a:ext cx="2896434" cy="523220"/>
          </a:xfrm>
          <a:prstGeom prst="rect">
            <a:avLst/>
          </a:prstGeom>
          <a:noFill/>
        </p:spPr>
        <p:txBody>
          <a:bodyPr wrap="none" rtlCol="0">
            <a:spAutoFit/>
          </a:bodyPr>
          <a:lstStyle/>
          <a:p>
            <a:r>
              <a:rPr lang="en-US" sz="1400" dirty="0">
                <a:solidFill>
                  <a:srgbClr val="C00000"/>
                </a:solidFill>
              </a:rPr>
              <a:t>FAO-Laboratory Mapping Tools (LMT)</a:t>
            </a:r>
          </a:p>
          <a:p>
            <a:r>
              <a:rPr lang="en-US" sz="1400" dirty="0">
                <a:solidFill>
                  <a:srgbClr val="C00000"/>
                </a:solidFill>
              </a:rPr>
              <a:t>EMBL 5</a:t>
            </a:r>
            <a:r>
              <a:rPr lang="en-US" sz="1400" baseline="30000" dirty="0">
                <a:solidFill>
                  <a:srgbClr val="C00000"/>
                </a:solidFill>
              </a:rPr>
              <a:t>th</a:t>
            </a:r>
            <a:r>
              <a:rPr lang="en-US" sz="1400" dirty="0">
                <a:solidFill>
                  <a:srgbClr val="C00000"/>
                </a:solidFill>
              </a:rPr>
              <a:t> Ed.</a:t>
            </a:r>
          </a:p>
        </p:txBody>
      </p:sp>
      <p:sp>
        <p:nvSpPr>
          <p:cNvPr id="11" name="TextBox 10"/>
          <p:cNvSpPr txBox="1"/>
          <p:nvPr/>
        </p:nvSpPr>
        <p:spPr>
          <a:xfrm>
            <a:off x="5015881" y="4185955"/>
            <a:ext cx="1263551" cy="461665"/>
          </a:xfrm>
          <a:prstGeom prst="rect">
            <a:avLst/>
          </a:prstGeom>
          <a:noFill/>
        </p:spPr>
        <p:txBody>
          <a:bodyPr wrap="none" rtlCol="0">
            <a:spAutoFit/>
          </a:bodyPr>
          <a:lstStyle/>
          <a:p>
            <a:r>
              <a:rPr lang="en-US" sz="1200" dirty="0">
                <a:solidFill>
                  <a:schemeClr val="accent1"/>
                </a:solidFill>
              </a:rPr>
              <a:t>Expert’s </a:t>
            </a:r>
          </a:p>
          <a:p>
            <a:r>
              <a:rPr lang="en-US" sz="1200" dirty="0">
                <a:solidFill>
                  <a:schemeClr val="accent1"/>
                </a:solidFill>
              </a:rPr>
              <a:t>recommendation</a:t>
            </a:r>
          </a:p>
        </p:txBody>
      </p:sp>
    </p:spTree>
    <p:extLst>
      <p:ext uri="{BB962C8B-B14F-4D97-AF65-F5344CB8AC3E}">
        <p14:creationId xmlns:p14="http://schemas.microsoft.com/office/powerpoint/2010/main" val="282599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500"/>
                                        <p:tgtEl>
                                          <p:spTgt spid="7"/>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75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67608" y="188641"/>
            <a:ext cx="7488832" cy="719137"/>
          </a:xfrm>
        </p:spPr>
        <p:txBody>
          <a:bodyPr/>
          <a:lstStyle/>
          <a:p>
            <a:pPr>
              <a:defRPr/>
            </a:pPr>
            <a:r>
              <a:rPr lang="en-US" sz="3200" b="1" dirty="0">
                <a:ea typeface="MS PGothic" pitchFamily="34" charset="-128"/>
                <a:cs typeface="ＭＳ Ｐゴシック" charset="-128"/>
              </a:rPr>
              <a:t>2012 NAHL Laboratory assessment result</a:t>
            </a:r>
          </a:p>
        </p:txBody>
      </p:sp>
      <p:graphicFrame>
        <p:nvGraphicFramePr>
          <p:cNvPr id="6" name="Table 5"/>
          <p:cNvGraphicFramePr>
            <a:graphicFrameLocks noGrp="1"/>
          </p:cNvGraphicFramePr>
          <p:nvPr>
            <p:extLst/>
          </p:nvPr>
        </p:nvGraphicFramePr>
        <p:xfrm>
          <a:off x="1390832" y="1026788"/>
          <a:ext cx="3736975" cy="5023480"/>
        </p:xfrm>
        <a:graphic>
          <a:graphicData uri="http://schemas.openxmlformats.org/drawingml/2006/table">
            <a:tbl>
              <a:tblPr firstRow="1" lastRow="1">
                <a:tableStyleId>{21E4AEA4-8DFA-4A89-87EB-49C32662AFE0}</a:tableStyleId>
              </a:tblPr>
              <a:tblGrid>
                <a:gridCol w="2945037">
                  <a:extLst>
                    <a:ext uri="{9D8B030D-6E8A-4147-A177-3AD203B41FA5}">
                      <a16:colId xmlns:a16="http://schemas.microsoft.com/office/drawing/2014/main" val="20000"/>
                    </a:ext>
                  </a:extLst>
                </a:gridCol>
                <a:gridCol w="791938">
                  <a:extLst>
                    <a:ext uri="{9D8B030D-6E8A-4147-A177-3AD203B41FA5}">
                      <a16:colId xmlns:a16="http://schemas.microsoft.com/office/drawing/2014/main" val="20001"/>
                    </a:ext>
                  </a:extLst>
                </a:gridCol>
              </a:tblGrid>
              <a:tr h="360040">
                <a:tc>
                  <a:txBody>
                    <a:bodyPr/>
                    <a:lstStyle/>
                    <a:p>
                      <a:pPr algn="just">
                        <a:spcAft>
                          <a:spcPts val="0"/>
                        </a:spcAft>
                      </a:pPr>
                      <a:r>
                        <a:rPr lang="en-AU" sz="1800" dirty="0"/>
                        <a:t>Indicator category</a:t>
                      </a:r>
                      <a:endParaRPr lang="en-US" sz="2800" b="1" dirty="0">
                        <a:latin typeface="+mn-lt"/>
                        <a:ea typeface="MS ??"/>
                        <a:cs typeface="Calibri"/>
                      </a:endParaRPr>
                    </a:p>
                  </a:txBody>
                  <a:tcPr marL="74091" marR="74091" marT="0" marB="0" anchor="ctr"/>
                </a:tc>
                <a:tc>
                  <a:txBody>
                    <a:bodyPr/>
                    <a:lstStyle/>
                    <a:p>
                      <a:pPr algn="ctr">
                        <a:spcAft>
                          <a:spcPts val="0"/>
                        </a:spcAft>
                      </a:pPr>
                      <a:r>
                        <a:rPr lang="en-AU" sz="1800" dirty="0"/>
                        <a:t>%</a:t>
                      </a:r>
                      <a:endParaRPr lang="en-US" sz="2800" b="1" dirty="0">
                        <a:latin typeface="+mn-lt"/>
                        <a:ea typeface="MS ??"/>
                        <a:cs typeface="Calibri"/>
                      </a:endParaRPr>
                    </a:p>
                  </a:txBody>
                  <a:tcPr marL="74091" marR="74091" marT="0" marB="0" anchor="ctr"/>
                </a:tc>
                <a:extLst>
                  <a:ext uri="{0D108BD9-81ED-4DB2-BD59-A6C34878D82A}">
                    <a16:rowId xmlns:a16="http://schemas.microsoft.com/office/drawing/2014/main" val="10000"/>
                  </a:ext>
                </a:extLst>
              </a:tr>
              <a:tr h="219136">
                <a:tc>
                  <a:txBody>
                    <a:bodyPr/>
                    <a:lstStyle/>
                    <a:p>
                      <a:pPr algn="just">
                        <a:spcAft>
                          <a:spcPts val="0"/>
                        </a:spcAft>
                      </a:pPr>
                      <a:r>
                        <a:rPr lang="en-AU" sz="1600" dirty="0"/>
                        <a:t>Available technology</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29.6</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01"/>
                  </a:ext>
                </a:extLst>
              </a:tr>
              <a:tr h="219136">
                <a:tc>
                  <a:txBody>
                    <a:bodyPr/>
                    <a:lstStyle/>
                    <a:p>
                      <a:pPr algn="just">
                        <a:spcAft>
                          <a:spcPts val="0"/>
                        </a:spcAft>
                      </a:pPr>
                      <a:r>
                        <a:rPr lang="en-AU" sz="1600" dirty="0"/>
                        <a:t>Basic supply</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33.3</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02"/>
                  </a:ext>
                </a:extLst>
              </a:tr>
              <a:tr h="219136">
                <a:tc>
                  <a:txBody>
                    <a:bodyPr/>
                    <a:lstStyle/>
                    <a:p>
                      <a:pPr algn="just">
                        <a:spcAft>
                          <a:spcPts val="0"/>
                        </a:spcAft>
                      </a:pPr>
                      <a:r>
                        <a:rPr lang="en-AU" sz="1600" dirty="0"/>
                        <a:t>Biosafety/Biosecurity</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22.2</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03"/>
                  </a:ext>
                </a:extLst>
              </a:tr>
              <a:tr h="219136">
                <a:tc>
                  <a:txBody>
                    <a:bodyPr/>
                    <a:lstStyle/>
                    <a:p>
                      <a:pPr algn="just">
                        <a:spcAft>
                          <a:spcPts val="0"/>
                        </a:spcAft>
                      </a:pPr>
                      <a:r>
                        <a:rPr lang="en-AU" sz="1600" dirty="0"/>
                        <a:t>Communication means</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16.7</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04"/>
                  </a:ext>
                </a:extLst>
              </a:tr>
              <a:tr h="219136">
                <a:tc>
                  <a:txBody>
                    <a:bodyPr/>
                    <a:lstStyle/>
                    <a:p>
                      <a:pPr algn="just">
                        <a:spcAft>
                          <a:spcPts val="0"/>
                        </a:spcAft>
                      </a:pPr>
                      <a:r>
                        <a:rPr lang="en-AU" sz="1600" dirty="0"/>
                        <a:t>Equipment</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33.3</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05"/>
                  </a:ext>
                </a:extLst>
              </a:tr>
              <a:tr h="219136">
                <a:tc>
                  <a:txBody>
                    <a:bodyPr/>
                    <a:lstStyle/>
                    <a:p>
                      <a:pPr algn="just">
                        <a:spcAft>
                          <a:spcPts val="0"/>
                        </a:spcAft>
                      </a:pPr>
                      <a:r>
                        <a:rPr lang="en-AU" sz="1600" dirty="0"/>
                        <a:t>Geographic location</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33.3</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06"/>
                  </a:ext>
                </a:extLst>
              </a:tr>
              <a:tr h="219136">
                <a:tc>
                  <a:txBody>
                    <a:bodyPr/>
                    <a:lstStyle/>
                    <a:p>
                      <a:pPr algn="just">
                        <a:spcAft>
                          <a:spcPts val="0"/>
                        </a:spcAft>
                      </a:pPr>
                      <a:r>
                        <a:rPr lang="en-AU" sz="1600" dirty="0"/>
                        <a:t>Infrastructure</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33.3</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07"/>
                  </a:ext>
                </a:extLst>
              </a:tr>
              <a:tr h="219136">
                <a:tc>
                  <a:txBody>
                    <a:bodyPr/>
                    <a:lstStyle/>
                    <a:p>
                      <a:pPr algn="just">
                        <a:spcAft>
                          <a:spcPts val="0"/>
                        </a:spcAft>
                      </a:pPr>
                      <a:r>
                        <a:rPr lang="en-AU" sz="1600" dirty="0"/>
                        <a:t>Laboratory Budget</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0.0</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08"/>
                  </a:ext>
                </a:extLst>
              </a:tr>
              <a:tr h="219136">
                <a:tc>
                  <a:txBody>
                    <a:bodyPr/>
                    <a:lstStyle/>
                    <a:p>
                      <a:pPr algn="just">
                        <a:spcAft>
                          <a:spcPts val="0"/>
                        </a:spcAft>
                      </a:pPr>
                      <a:r>
                        <a:rPr lang="en-AU" sz="1600" dirty="0"/>
                        <a:t>Laboratory collaboration</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46.7</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09"/>
                  </a:ext>
                </a:extLst>
              </a:tr>
              <a:tr h="219136">
                <a:tc>
                  <a:txBody>
                    <a:bodyPr/>
                    <a:lstStyle/>
                    <a:p>
                      <a:pPr algn="just">
                        <a:spcAft>
                          <a:spcPts val="0"/>
                        </a:spcAft>
                      </a:pPr>
                      <a:r>
                        <a:rPr lang="en-AU" sz="1600" dirty="0"/>
                        <a:t>Linkage with satellite labs</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0.0</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10"/>
                  </a:ext>
                </a:extLst>
              </a:tr>
              <a:tr h="219136">
                <a:tc>
                  <a:txBody>
                    <a:bodyPr/>
                    <a:lstStyle/>
                    <a:p>
                      <a:pPr algn="just">
                        <a:spcAft>
                          <a:spcPts val="0"/>
                        </a:spcAft>
                      </a:pPr>
                      <a:r>
                        <a:rPr lang="en-AU" sz="1600" dirty="0"/>
                        <a:t>Organization</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33.3</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11"/>
                  </a:ext>
                </a:extLst>
              </a:tr>
              <a:tr h="219136">
                <a:tc>
                  <a:txBody>
                    <a:bodyPr/>
                    <a:lstStyle/>
                    <a:p>
                      <a:pPr algn="just">
                        <a:spcAft>
                          <a:spcPts val="0"/>
                        </a:spcAft>
                      </a:pPr>
                      <a:r>
                        <a:rPr lang="en-AU" sz="1600" dirty="0"/>
                        <a:t>Quality Assurance</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16.7</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12"/>
                  </a:ext>
                </a:extLst>
              </a:tr>
              <a:tr h="219136">
                <a:tc>
                  <a:txBody>
                    <a:bodyPr/>
                    <a:lstStyle/>
                    <a:p>
                      <a:pPr algn="just">
                        <a:spcAft>
                          <a:spcPts val="0"/>
                        </a:spcAft>
                      </a:pPr>
                      <a:r>
                        <a:rPr lang="en-AU" sz="1600" dirty="0"/>
                        <a:t>Reagent supply</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25.0</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13"/>
                  </a:ext>
                </a:extLst>
              </a:tr>
              <a:tr h="219136">
                <a:tc>
                  <a:txBody>
                    <a:bodyPr/>
                    <a:lstStyle/>
                    <a:p>
                      <a:pPr algn="just">
                        <a:spcAft>
                          <a:spcPts val="0"/>
                        </a:spcAft>
                      </a:pPr>
                      <a:r>
                        <a:rPr lang="en-AU" sz="1600" dirty="0"/>
                        <a:t>Sample accession</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16.7</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14"/>
                  </a:ext>
                </a:extLst>
              </a:tr>
              <a:tr h="219136">
                <a:tc>
                  <a:txBody>
                    <a:bodyPr/>
                    <a:lstStyle/>
                    <a:p>
                      <a:pPr algn="just">
                        <a:spcAft>
                          <a:spcPts val="0"/>
                        </a:spcAft>
                      </a:pPr>
                      <a:r>
                        <a:rPr lang="en-AU" sz="1600" dirty="0"/>
                        <a:t>Staff Security/Health</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0.0</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15"/>
                  </a:ext>
                </a:extLst>
              </a:tr>
              <a:tr h="219136">
                <a:tc>
                  <a:txBody>
                    <a:bodyPr/>
                    <a:lstStyle/>
                    <a:p>
                      <a:pPr algn="just">
                        <a:spcAft>
                          <a:spcPts val="0"/>
                        </a:spcAft>
                      </a:pPr>
                      <a:r>
                        <a:rPr lang="en-AU" sz="1600" dirty="0"/>
                        <a:t>Staff skills + availability</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20.8</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16"/>
                  </a:ext>
                </a:extLst>
              </a:tr>
              <a:tr h="219136">
                <a:tc>
                  <a:txBody>
                    <a:bodyPr/>
                    <a:lstStyle/>
                    <a:p>
                      <a:pPr algn="just">
                        <a:spcAft>
                          <a:spcPts val="0"/>
                        </a:spcAft>
                      </a:pPr>
                      <a:r>
                        <a:rPr lang="en-AU" sz="1600" dirty="0"/>
                        <a:t>Training</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28.6</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17"/>
                  </a:ext>
                </a:extLst>
              </a:tr>
              <a:tr h="219136">
                <a:tc>
                  <a:txBody>
                    <a:bodyPr/>
                    <a:lstStyle/>
                    <a:p>
                      <a:pPr algn="just">
                        <a:spcAft>
                          <a:spcPts val="0"/>
                        </a:spcAft>
                      </a:pPr>
                      <a:r>
                        <a:rPr lang="en-AU" sz="1600" dirty="0"/>
                        <a:t>Use of databases/platforms</a:t>
                      </a:r>
                      <a:endParaRPr lang="en-US" sz="2400" dirty="0">
                        <a:latin typeface="+mn-lt"/>
                        <a:ea typeface="MS ??"/>
                        <a:cs typeface="Calibri"/>
                      </a:endParaRPr>
                    </a:p>
                  </a:txBody>
                  <a:tcPr marL="74091" marR="74091" marT="0" marB="0" anchor="b"/>
                </a:tc>
                <a:tc>
                  <a:txBody>
                    <a:bodyPr/>
                    <a:lstStyle/>
                    <a:p>
                      <a:pPr algn="just">
                        <a:spcAft>
                          <a:spcPts val="0"/>
                        </a:spcAft>
                      </a:pPr>
                      <a:r>
                        <a:rPr lang="en-GB" sz="1600" dirty="0"/>
                        <a:t>25.0</a:t>
                      </a:r>
                      <a:endParaRPr lang="en-US" sz="2400" dirty="0">
                        <a:latin typeface="+mn-lt"/>
                        <a:ea typeface="MS ??"/>
                        <a:cs typeface="Calibri"/>
                      </a:endParaRPr>
                    </a:p>
                  </a:txBody>
                  <a:tcPr marL="74091" marR="74091" marT="0" marB="0" anchor="b"/>
                </a:tc>
                <a:extLst>
                  <a:ext uri="{0D108BD9-81ED-4DB2-BD59-A6C34878D82A}">
                    <a16:rowId xmlns:a16="http://schemas.microsoft.com/office/drawing/2014/main" val="10018"/>
                  </a:ext>
                </a:extLst>
              </a:tr>
              <a:tr h="219136">
                <a:tc>
                  <a:txBody>
                    <a:bodyPr/>
                    <a:lstStyle/>
                    <a:p>
                      <a:pPr algn="just">
                        <a:spcAft>
                          <a:spcPts val="0"/>
                        </a:spcAft>
                      </a:pPr>
                      <a:r>
                        <a:rPr lang="en-AU" sz="1800" dirty="0">
                          <a:effectLst>
                            <a:outerShdw blurRad="38100" dist="38100" dir="2700000" algn="tl">
                              <a:srgbClr val="000000">
                                <a:alpha val="43137"/>
                              </a:srgbClr>
                            </a:outerShdw>
                          </a:effectLst>
                        </a:rPr>
                        <a:t>Total</a:t>
                      </a:r>
                      <a:endParaRPr lang="en-US" sz="2800" b="1" dirty="0">
                        <a:effectLst>
                          <a:outerShdw blurRad="38100" dist="38100" dir="2700000" algn="tl">
                            <a:srgbClr val="000000">
                              <a:alpha val="43137"/>
                            </a:srgbClr>
                          </a:outerShdw>
                        </a:effectLst>
                        <a:latin typeface="+mn-lt"/>
                        <a:ea typeface="MS ??"/>
                        <a:cs typeface="Calibri"/>
                      </a:endParaRPr>
                    </a:p>
                  </a:txBody>
                  <a:tcPr marL="74091" marR="74091" marT="0" marB="0" anchor="b"/>
                </a:tc>
                <a:tc>
                  <a:txBody>
                    <a:bodyPr/>
                    <a:lstStyle/>
                    <a:p>
                      <a:pPr algn="just">
                        <a:spcAft>
                          <a:spcPts val="0"/>
                        </a:spcAft>
                      </a:pPr>
                      <a:r>
                        <a:rPr lang="en-GB" sz="1800" dirty="0">
                          <a:effectLst>
                            <a:outerShdw blurRad="38100" dist="38100" dir="2700000" algn="tl">
                              <a:srgbClr val="000000">
                                <a:alpha val="43137"/>
                              </a:srgbClr>
                            </a:outerShdw>
                          </a:effectLst>
                        </a:rPr>
                        <a:t>24.2%</a:t>
                      </a:r>
                      <a:endParaRPr lang="en-US" sz="2800" b="1" dirty="0">
                        <a:effectLst>
                          <a:outerShdw blurRad="38100" dist="38100" dir="2700000" algn="tl">
                            <a:srgbClr val="000000">
                              <a:alpha val="43137"/>
                            </a:srgbClr>
                          </a:outerShdw>
                        </a:effectLst>
                        <a:latin typeface="+mn-lt"/>
                        <a:ea typeface="MS ??"/>
                        <a:cs typeface="Calibri"/>
                      </a:endParaRPr>
                    </a:p>
                  </a:txBody>
                  <a:tcPr marL="74091" marR="74091" marT="0" marB="0" anchor="ctr"/>
                </a:tc>
                <a:extLst>
                  <a:ext uri="{0D108BD9-81ED-4DB2-BD59-A6C34878D82A}">
                    <a16:rowId xmlns:a16="http://schemas.microsoft.com/office/drawing/2014/main" val="10019"/>
                  </a:ext>
                </a:extLst>
              </a:tr>
            </a:tbl>
          </a:graphicData>
        </a:graphic>
      </p:graphicFrame>
      <p:sp>
        <p:nvSpPr>
          <p:cNvPr id="97353" name="Text Box 73"/>
          <p:cNvSpPr txBox="1">
            <a:spLocks noChangeArrowheads="1"/>
          </p:cNvSpPr>
          <p:nvPr/>
        </p:nvSpPr>
        <p:spPr bwMode="auto">
          <a:xfrm>
            <a:off x="5600357" y="2532610"/>
            <a:ext cx="4668266" cy="1938992"/>
          </a:xfrm>
          <a:prstGeom prst="rect">
            <a:avLst/>
          </a:prstGeom>
          <a:ln>
            <a:headEnd/>
            <a:tailEnd/>
          </a:ln>
          <a:extLst/>
        </p:spPr>
        <p:style>
          <a:lnRef idx="1">
            <a:schemeClr val="accent2"/>
          </a:lnRef>
          <a:fillRef idx="3">
            <a:schemeClr val="accent2"/>
          </a:fillRef>
          <a:effectRef idx="2">
            <a:schemeClr val="accent2"/>
          </a:effectRef>
          <a:fontRef idx="minor">
            <a:schemeClr val="lt1"/>
          </a:fontRef>
        </p:style>
        <p:txBody>
          <a:bodyPr wrap="none">
            <a:spAutoFit/>
          </a:bodyPr>
          <a:lstStyle>
            <a:lvl1pPr eaLnBrk="0" hangingPunct="0">
              <a:defRPr sz="2400">
                <a:solidFill>
                  <a:schemeClr val="tx1"/>
                </a:solidFill>
                <a:latin typeface="Arial" charset="0"/>
                <a:ea typeface="ＭＳ Ｐゴシック" charset="0"/>
              </a:defRPr>
            </a:lvl1pPr>
            <a:lvl2pPr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GB" dirty="0">
                <a:ln w="18415" cmpd="sng">
                  <a:solidFill>
                    <a:srgbClr val="FFFFFF"/>
                  </a:solidFill>
                  <a:prstDash val="solid"/>
                </a:ln>
                <a:solidFill>
                  <a:srgbClr val="FFFFFF"/>
                </a:solidFill>
                <a:effectLst>
                  <a:outerShdw blurRad="63500" dir="3600000" algn="tl" rotWithShape="0">
                    <a:srgbClr val="000000">
                      <a:alpha val="70000"/>
                    </a:srgbClr>
                  </a:outerShdw>
                </a:effectLst>
                <a:ea typeface="MS PGothic" charset="0"/>
                <a:cs typeface="MS PGothic" charset="0"/>
              </a:rPr>
              <a:t>Need for improvements in</a:t>
            </a:r>
          </a:p>
          <a:p>
            <a:pPr algn="ctr" eaLnBrk="1" hangingPunct="1">
              <a:defRPr/>
            </a:pPr>
            <a:r>
              <a:rPr lang="en-GB" dirty="0">
                <a:ln w="18415" cmpd="sng">
                  <a:solidFill>
                    <a:srgbClr val="FFFFFF"/>
                  </a:solidFill>
                  <a:prstDash val="solid"/>
                </a:ln>
                <a:solidFill>
                  <a:srgbClr val="FFFFFF"/>
                </a:solidFill>
                <a:effectLst>
                  <a:outerShdw blurRad="63500" dir="3600000" algn="tl" rotWithShape="0">
                    <a:srgbClr val="000000">
                      <a:alpha val="70000"/>
                    </a:srgbClr>
                  </a:outerShdw>
                </a:effectLst>
                <a:ea typeface="MS PGothic" charset="0"/>
                <a:cs typeface="MS PGothic" charset="0"/>
              </a:rPr>
              <a:t>laboratory management system, </a:t>
            </a:r>
          </a:p>
          <a:p>
            <a:pPr algn="ctr" eaLnBrk="1" hangingPunct="1">
              <a:defRPr/>
            </a:pPr>
            <a:r>
              <a:rPr lang="en-GB" dirty="0">
                <a:ln w="18415" cmpd="sng">
                  <a:solidFill>
                    <a:srgbClr val="FFFFFF"/>
                  </a:solidFill>
                  <a:prstDash val="solid"/>
                </a:ln>
                <a:solidFill>
                  <a:srgbClr val="FFFFFF"/>
                </a:solidFill>
                <a:effectLst>
                  <a:outerShdw blurRad="63500" dir="3600000" algn="tl" rotWithShape="0">
                    <a:srgbClr val="000000">
                      <a:alpha val="70000"/>
                    </a:srgbClr>
                  </a:outerShdw>
                </a:effectLst>
                <a:ea typeface="MS PGothic" charset="0"/>
                <a:cs typeface="MS PGothic" charset="0"/>
              </a:rPr>
              <a:t>biosafety management, and </a:t>
            </a:r>
          </a:p>
          <a:p>
            <a:pPr algn="ctr" eaLnBrk="1" hangingPunct="1">
              <a:defRPr/>
            </a:pPr>
            <a:r>
              <a:rPr lang="en-GB" dirty="0">
                <a:ln w="18415" cmpd="sng">
                  <a:solidFill>
                    <a:srgbClr val="FFFFFF"/>
                  </a:solidFill>
                  <a:prstDash val="solid"/>
                </a:ln>
                <a:solidFill>
                  <a:srgbClr val="FFFFFF"/>
                </a:solidFill>
                <a:effectLst>
                  <a:outerShdw blurRad="63500" dir="3600000" algn="tl" rotWithShape="0">
                    <a:srgbClr val="000000">
                      <a:alpha val="70000"/>
                    </a:srgbClr>
                  </a:outerShdw>
                </a:effectLst>
                <a:ea typeface="MS PGothic" charset="0"/>
                <a:cs typeface="MS PGothic" charset="0"/>
              </a:rPr>
              <a:t>laboratory quality assurance</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a typeface="MS PGothic" charset="0"/>
              <a:cs typeface="MS PGothic" charset="0"/>
            </a:endParaRPr>
          </a:p>
          <a:p>
            <a:pPr algn="ctr" eaLnBrk="1" hangingPunct="1">
              <a:defRPr/>
            </a:pPr>
            <a:endParaRPr lang="th-TH" dirty="0">
              <a:ln w="18415" cmpd="sng">
                <a:solidFill>
                  <a:srgbClr val="FFFFFF"/>
                </a:solidFill>
                <a:prstDash val="solid"/>
              </a:ln>
              <a:solidFill>
                <a:srgbClr val="FFFFFF"/>
              </a:solidFill>
              <a:effectLst>
                <a:outerShdw blurRad="63500" dir="3600000" algn="tl" rotWithShape="0">
                  <a:srgbClr val="000000">
                    <a:alpha val="70000"/>
                  </a:srgbClr>
                </a:outerShdw>
              </a:effectLst>
              <a:ea typeface="MS PGothic" charset="0"/>
              <a:cs typeface="MS PGothic" charset="0"/>
            </a:endParaRPr>
          </a:p>
        </p:txBody>
      </p:sp>
      <p:sp>
        <p:nvSpPr>
          <p:cNvPr id="2" name="Rectangle 1"/>
          <p:cNvSpPr/>
          <p:nvPr/>
        </p:nvSpPr>
        <p:spPr>
          <a:xfrm>
            <a:off x="5767106" y="5850213"/>
            <a:ext cx="5740532" cy="400110"/>
          </a:xfrm>
          <a:prstGeom prst="rect">
            <a:avLst/>
          </a:prstGeom>
        </p:spPr>
        <p:txBody>
          <a:bodyPr wrap="square">
            <a:spAutoFit/>
          </a:bodyPr>
          <a:lstStyle/>
          <a:p>
            <a:r>
              <a:rPr lang="en-US" sz="2000" dirty="0"/>
              <a:t>Note: results taken from the old laboratory facility</a:t>
            </a:r>
          </a:p>
        </p:txBody>
      </p:sp>
    </p:spTree>
    <p:extLst>
      <p:ext uri="{BB962C8B-B14F-4D97-AF65-F5344CB8AC3E}">
        <p14:creationId xmlns:p14="http://schemas.microsoft.com/office/powerpoint/2010/main" val="1077403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901224" y="568386"/>
            <a:ext cx="4788532" cy="3192355"/>
          </a:xfrm>
          <a:prstGeom prst="rect">
            <a:avLst/>
          </a:prstGeom>
          <a:ln>
            <a:noFill/>
          </a:ln>
          <a:effectLst>
            <a:softEdge rad="112500"/>
          </a:effectLst>
        </p:spPr>
      </p:pic>
      <p:sp>
        <p:nvSpPr>
          <p:cNvPr id="6" name="Rectangle 5"/>
          <p:cNvSpPr/>
          <p:nvPr/>
        </p:nvSpPr>
        <p:spPr>
          <a:xfrm>
            <a:off x="6617216" y="3945710"/>
            <a:ext cx="4914800" cy="2554545"/>
          </a:xfrm>
          <a:prstGeom prst="rect">
            <a:avLst/>
          </a:prstGeom>
        </p:spPr>
        <p:txBody>
          <a:bodyPr wrap="square">
            <a:spAutoFit/>
          </a:bodyPr>
          <a:lstStyle/>
          <a:p>
            <a:pPr marL="285750" indent="-285750">
              <a:buFont typeface="Arial"/>
              <a:buChar char="•"/>
            </a:pPr>
            <a:r>
              <a:rPr lang="en-GB" sz="2000" dirty="0"/>
              <a:t>Database and Information system</a:t>
            </a:r>
          </a:p>
          <a:p>
            <a:pPr marL="285750" indent="-285750">
              <a:buFont typeface="Arial"/>
              <a:buChar char="•"/>
            </a:pPr>
            <a:r>
              <a:rPr lang="en-GB" sz="2000" dirty="0"/>
              <a:t>Quality Assurance International standards, Networking and Collaboration / Coordination</a:t>
            </a:r>
          </a:p>
          <a:p>
            <a:pPr marL="285750" indent="-285750">
              <a:buFont typeface="Arial"/>
              <a:buChar char="•"/>
            </a:pPr>
            <a:r>
              <a:rPr lang="en-GB" sz="2000" dirty="0"/>
              <a:t>Human Resource Capacity and Specialization</a:t>
            </a:r>
          </a:p>
          <a:p>
            <a:pPr marL="285750" indent="-285750">
              <a:buFont typeface="Arial"/>
              <a:buChar char="•"/>
            </a:pPr>
            <a:r>
              <a:rPr lang="en-GB" sz="2000" dirty="0"/>
              <a:t>Governance and Management</a:t>
            </a:r>
          </a:p>
          <a:p>
            <a:pPr marL="285750" indent="-285750">
              <a:buFont typeface="Arial"/>
              <a:buChar char="•"/>
            </a:pPr>
            <a:r>
              <a:rPr lang="en-GB" sz="2000" dirty="0"/>
              <a:t> Research and development</a:t>
            </a:r>
            <a:endParaRPr lang="en-US" sz="2000" dirty="0"/>
          </a:p>
        </p:txBody>
      </p:sp>
      <p:pic>
        <p:nvPicPr>
          <p:cNvPr id="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269" y="2333508"/>
            <a:ext cx="2396065" cy="3528392"/>
          </a:xfrm>
          <a:prstGeom prst="rect">
            <a:avLst/>
          </a:prstGeom>
          <a:solidFill>
            <a:schemeClr val="bg1"/>
          </a:solidFill>
          <a:ln>
            <a:noFill/>
          </a:ln>
          <a:effectLst/>
        </p:spPr>
      </p:pic>
      <p:pic>
        <p:nvPicPr>
          <p:cNvPr id="25"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26818" t="18983" r="43287" b="53981"/>
          <a:stretch/>
        </p:blipFill>
        <p:spPr bwMode="auto">
          <a:xfrm>
            <a:off x="2448420" y="4234412"/>
            <a:ext cx="3888432" cy="1977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672417" y="812531"/>
            <a:ext cx="4926126" cy="1384995"/>
          </a:xfrm>
          <a:prstGeom prst="rect">
            <a:avLst/>
          </a:prstGeom>
          <a:noFill/>
        </p:spPr>
        <p:txBody>
          <a:bodyPr wrap="square" rtlCol="0">
            <a:spAutoFit/>
          </a:bodyPr>
          <a:lstStyle/>
          <a:p>
            <a:pPr algn="ctr"/>
            <a:r>
              <a:rPr lang="en-US" dirty="0"/>
              <a:t>NAHL</a:t>
            </a:r>
          </a:p>
          <a:p>
            <a:pPr algn="ctr"/>
            <a:r>
              <a:rPr lang="en-US" dirty="0"/>
              <a:t>Capacity Assessment- April 2013</a:t>
            </a:r>
          </a:p>
          <a:p>
            <a:pPr algn="ctr"/>
            <a:r>
              <a:rPr lang="en-US" dirty="0"/>
              <a:t>with support of OIE</a:t>
            </a:r>
          </a:p>
        </p:txBody>
      </p:sp>
    </p:spTree>
    <p:extLst>
      <p:ext uri="{BB962C8B-B14F-4D97-AF65-F5344CB8AC3E}">
        <p14:creationId xmlns:p14="http://schemas.microsoft.com/office/powerpoint/2010/main" val="345528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64452735"/>
              </p:ext>
            </p:extLst>
          </p:nvPr>
        </p:nvGraphicFramePr>
        <p:xfrm>
          <a:off x="1473200" y="228600"/>
          <a:ext cx="9328150" cy="624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1670050" y="1936750"/>
            <a:ext cx="1723998" cy="369332"/>
          </a:xfrm>
          <a:prstGeom prst="rect">
            <a:avLst/>
          </a:prstGeom>
        </p:spPr>
        <p:style>
          <a:lnRef idx="3">
            <a:schemeClr val="lt1"/>
          </a:lnRef>
          <a:fillRef idx="1">
            <a:schemeClr val="accent2"/>
          </a:fillRef>
          <a:effectRef idx="1">
            <a:schemeClr val="accent2"/>
          </a:effectRef>
          <a:fontRef idx="minor">
            <a:schemeClr val="lt1"/>
          </a:fontRef>
        </p:style>
        <p:txBody>
          <a:bodyPr wrap="none">
            <a:spAutoFit/>
          </a:bodyPr>
          <a:lstStyle/>
          <a:p>
            <a:pPr>
              <a:defRPr/>
            </a:pPr>
            <a:r>
              <a:rPr lang="en-US" sz="1800" b="1" dirty="0">
                <a:effectLst>
                  <a:outerShdw blurRad="38100" dist="38100" dir="2700000" algn="tl">
                    <a:srgbClr val="000000">
                      <a:alpha val="43137"/>
                    </a:srgbClr>
                  </a:outerShdw>
                </a:effectLst>
              </a:rPr>
              <a:t>Gaps and Needs</a:t>
            </a:r>
          </a:p>
        </p:txBody>
      </p:sp>
      <p:grpSp>
        <p:nvGrpSpPr>
          <p:cNvPr id="102403" name="Group 3"/>
          <p:cNvGrpSpPr>
            <a:grpSpLocks/>
          </p:cNvGrpSpPr>
          <p:nvPr/>
        </p:nvGrpSpPr>
        <p:grpSpPr bwMode="auto">
          <a:xfrm>
            <a:off x="1638301" y="2936877"/>
            <a:ext cx="8983113" cy="797343"/>
            <a:chOff x="476030" y="3581400"/>
            <a:chExt cx="8292788" cy="797848"/>
          </a:xfrm>
        </p:grpSpPr>
        <p:sp>
          <p:nvSpPr>
            <p:cNvPr id="5" name="Rectangle 4"/>
            <p:cNvSpPr/>
            <p:nvPr/>
          </p:nvSpPr>
          <p:spPr>
            <a:xfrm>
              <a:off x="476030" y="3733897"/>
              <a:ext cx="1893751" cy="585146"/>
            </a:xfrm>
            <a:prstGeom prst="rect">
              <a:avLst/>
            </a:prstGeom>
            <a:solidFill>
              <a:srgbClr val="FFFFCC"/>
            </a:solidFill>
            <a:ln>
              <a:solidFill>
                <a:srgbClr val="FF0000"/>
              </a:solidFill>
            </a:ln>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1600" b="1" dirty="0"/>
                <a:t>Manageable gaps</a:t>
              </a:r>
            </a:p>
            <a:p>
              <a:pPr>
                <a:defRPr/>
              </a:pPr>
              <a:r>
                <a:rPr lang="en-US" sz="1600" b="1" dirty="0"/>
                <a:t>By external assistance</a:t>
              </a:r>
            </a:p>
          </p:txBody>
        </p:sp>
        <p:sp>
          <p:nvSpPr>
            <p:cNvPr id="6" name="Rectangle 5"/>
            <p:cNvSpPr/>
            <p:nvPr/>
          </p:nvSpPr>
          <p:spPr>
            <a:xfrm>
              <a:off x="4449016" y="4040479"/>
              <a:ext cx="1501896" cy="338769"/>
            </a:xfrm>
            <a:prstGeom prst="rect">
              <a:avLst/>
            </a:prstGeom>
          </p:spPr>
          <p:style>
            <a:lnRef idx="3">
              <a:schemeClr val="lt1"/>
            </a:lnRef>
            <a:fillRef idx="1">
              <a:schemeClr val="accent1"/>
            </a:fillRef>
            <a:effectRef idx="1">
              <a:schemeClr val="accent1"/>
            </a:effectRef>
            <a:fontRef idx="minor">
              <a:schemeClr val="lt1"/>
            </a:fontRef>
          </p:style>
          <p:txBody>
            <a:bodyPr wrap="none">
              <a:spAutoFit/>
            </a:bodyPr>
            <a:lstStyle/>
            <a:p>
              <a:pPr>
                <a:defRPr/>
              </a:pPr>
              <a:r>
                <a:rPr lang="en-US" sz="1600" dirty="0"/>
                <a:t>Lab management</a:t>
              </a:r>
            </a:p>
          </p:txBody>
        </p:sp>
        <p:sp>
          <p:nvSpPr>
            <p:cNvPr id="7" name="Rectangle 6"/>
            <p:cNvSpPr/>
            <p:nvPr/>
          </p:nvSpPr>
          <p:spPr>
            <a:xfrm>
              <a:off x="6154864" y="4040479"/>
              <a:ext cx="876880" cy="338768"/>
            </a:xfrm>
            <a:prstGeom prst="rect">
              <a:avLst/>
            </a:prstGeom>
          </p:spPr>
          <p:style>
            <a:lnRef idx="3">
              <a:schemeClr val="lt1"/>
            </a:lnRef>
            <a:fillRef idx="1">
              <a:schemeClr val="accent1"/>
            </a:fillRef>
            <a:effectRef idx="1">
              <a:schemeClr val="accent1"/>
            </a:effectRef>
            <a:fontRef idx="minor">
              <a:schemeClr val="lt1"/>
            </a:fontRef>
          </p:style>
          <p:txBody>
            <a:bodyPr wrap="none">
              <a:spAutoFit/>
            </a:bodyPr>
            <a:lstStyle/>
            <a:p>
              <a:pPr>
                <a:defRPr/>
              </a:pPr>
              <a:r>
                <a:rPr lang="en-US" sz="1600" dirty="0"/>
                <a:t>Biosafety</a:t>
              </a:r>
            </a:p>
          </p:txBody>
        </p:sp>
        <p:sp>
          <p:nvSpPr>
            <p:cNvPr id="8" name="Rectangle 7"/>
            <p:cNvSpPr/>
            <p:nvPr/>
          </p:nvSpPr>
          <p:spPr>
            <a:xfrm>
              <a:off x="7239338" y="4040479"/>
              <a:ext cx="1529480" cy="338768"/>
            </a:xfrm>
            <a:prstGeom prst="rect">
              <a:avLst/>
            </a:prstGeom>
          </p:spPr>
          <p:style>
            <a:lnRef idx="3">
              <a:schemeClr val="lt1"/>
            </a:lnRef>
            <a:fillRef idx="1">
              <a:schemeClr val="accent1"/>
            </a:fillRef>
            <a:effectRef idx="1">
              <a:schemeClr val="accent1"/>
            </a:effectRef>
            <a:fontRef idx="minor">
              <a:schemeClr val="lt1"/>
            </a:fontRef>
          </p:style>
          <p:txBody>
            <a:bodyPr wrap="none">
              <a:spAutoFit/>
            </a:bodyPr>
            <a:lstStyle/>
            <a:p>
              <a:pPr>
                <a:defRPr/>
              </a:pPr>
              <a:r>
                <a:rPr lang="en-US" sz="1600" dirty="0"/>
                <a:t>Quality assurance</a:t>
              </a:r>
            </a:p>
          </p:txBody>
        </p:sp>
        <p:sp>
          <p:nvSpPr>
            <p:cNvPr id="9" name="Down Arrow 8"/>
            <p:cNvSpPr/>
            <p:nvPr/>
          </p:nvSpPr>
          <p:spPr>
            <a:xfrm>
              <a:off x="5389870" y="3581400"/>
              <a:ext cx="304825" cy="330409"/>
            </a:xfrm>
            <a:prstGeom prst="downArrow">
              <a:avLst/>
            </a:prstGeom>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0" name="Down Arrow 9"/>
            <p:cNvSpPr/>
            <p:nvPr/>
          </p:nvSpPr>
          <p:spPr>
            <a:xfrm>
              <a:off x="6629688" y="3581400"/>
              <a:ext cx="304825" cy="330409"/>
            </a:xfrm>
            <a:prstGeom prst="downArrow">
              <a:avLst/>
            </a:prstGeom>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1" name="Down Arrow 10"/>
            <p:cNvSpPr/>
            <p:nvPr/>
          </p:nvSpPr>
          <p:spPr>
            <a:xfrm>
              <a:off x="7676058" y="3581400"/>
              <a:ext cx="304825" cy="330409"/>
            </a:xfrm>
            <a:prstGeom prst="downArrow">
              <a:avLst/>
            </a:prstGeom>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grpSp>
      <p:sp>
        <p:nvSpPr>
          <p:cNvPr id="12" name="TextBox 11"/>
          <p:cNvSpPr txBox="1"/>
          <p:nvPr/>
        </p:nvSpPr>
        <p:spPr>
          <a:xfrm>
            <a:off x="4778376" y="544513"/>
            <a:ext cx="758541" cy="369332"/>
          </a:xfrm>
          <a:prstGeom prst="rect">
            <a:avLst/>
          </a:prstGeom>
        </p:spPr>
        <p:style>
          <a:lnRef idx="3">
            <a:schemeClr val="lt1"/>
          </a:lnRef>
          <a:fillRef idx="1">
            <a:schemeClr val="accent2"/>
          </a:fillRef>
          <a:effectRef idx="1">
            <a:schemeClr val="accent2"/>
          </a:effectRef>
          <a:fontRef idx="minor">
            <a:schemeClr val="lt1"/>
          </a:fontRef>
        </p:style>
        <p:txBody>
          <a:bodyPr wrap="none">
            <a:spAutoFit/>
          </a:bodyPr>
          <a:lstStyle/>
          <a:p>
            <a:pPr>
              <a:defRPr/>
            </a:pPr>
            <a:r>
              <a:rPr lang="en-US" sz="1800" dirty="0"/>
              <a:t>24.2%</a:t>
            </a:r>
          </a:p>
        </p:txBody>
      </p:sp>
      <p:sp>
        <p:nvSpPr>
          <p:cNvPr id="21" name="TextBox 20"/>
          <p:cNvSpPr txBox="1"/>
          <p:nvPr/>
        </p:nvSpPr>
        <p:spPr>
          <a:xfrm>
            <a:off x="7664451" y="533400"/>
            <a:ext cx="1515223" cy="369332"/>
          </a:xfrm>
          <a:prstGeom prst="rect">
            <a:avLst/>
          </a:prstGeom>
        </p:spPr>
        <p:style>
          <a:lnRef idx="3">
            <a:schemeClr val="lt1"/>
          </a:lnRef>
          <a:fillRef idx="1">
            <a:schemeClr val="accent5"/>
          </a:fillRef>
          <a:effectRef idx="1">
            <a:schemeClr val="accent5"/>
          </a:effectRef>
          <a:fontRef idx="minor">
            <a:schemeClr val="lt1"/>
          </a:fontRef>
        </p:style>
        <p:txBody>
          <a:bodyPr wrap="none">
            <a:spAutoFit/>
          </a:bodyPr>
          <a:lstStyle/>
          <a:p>
            <a:pPr>
              <a:defRPr/>
            </a:pPr>
            <a:r>
              <a:rPr lang="en-US" sz="1800" b="1" dirty="0">
                <a:solidFill>
                  <a:schemeClr val="bg1"/>
                </a:solidFill>
                <a:effectLst>
                  <a:outerShdw blurRad="38100" dist="38100" dir="2700000" algn="tl">
                    <a:srgbClr val="000000">
                      <a:alpha val="43137"/>
                    </a:srgbClr>
                  </a:outerShdw>
                </a:effectLst>
              </a:rPr>
              <a:t>GOAL:  &gt; 50% </a:t>
            </a:r>
          </a:p>
        </p:txBody>
      </p:sp>
      <p:sp>
        <p:nvSpPr>
          <p:cNvPr id="13" name="TextBox 12"/>
          <p:cNvSpPr txBox="1"/>
          <p:nvPr/>
        </p:nvSpPr>
        <p:spPr>
          <a:xfrm>
            <a:off x="3218027" y="5021247"/>
            <a:ext cx="6384761" cy="954107"/>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pPr algn="ctr">
              <a:defRPr/>
            </a:pPr>
            <a:r>
              <a:rPr lang="en-US" dirty="0"/>
              <a:t>MORU-NAHL Technical assistance program</a:t>
            </a:r>
          </a:p>
          <a:p>
            <a:pPr algn="ctr">
              <a:defRPr/>
            </a:pPr>
            <a:r>
              <a:rPr lang="en-US" dirty="0"/>
              <a:t>Since June 2013 </a:t>
            </a:r>
          </a:p>
        </p:txBody>
      </p:sp>
      <p:pic>
        <p:nvPicPr>
          <p:cNvPr id="15" name="Picture 14" descr="http://www.tropmedres.ac/images/moru_logo2.jpg"/>
          <p:cNvPicPr>
            <a:picLocks noChangeAspect="1" noChangeArrowheads="1"/>
          </p:cNvPicPr>
          <p:nvPr/>
        </p:nvPicPr>
        <p:blipFill>
          <a:blip r:embed="rId8">
            <a:extLst>
              <a:ext uri="{28A0092B-C50C-407E-A947-70E740481C1C}">
                <a14:useLocalDpi xmlns:a14="http://schemas.microsoft.com/office/drawing/2010/main" val="0"/>
              </a:ext>
            </a:extLst>
          </a:blip>
          <a:srcRect l="21951" r="21951"/>
          <a:stretch>
            <a:fillRect/>
          </a:stretch>
        </p:blipFill>
        <p:spPr bwMode="auto">
          <a:xfrm>
            <a:off x="1473200" y="4581526"/>
            <a:ext cx="1284288" cy="576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412912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1473200" y="228600"/>
          <a:ext cx="9328150" cy="624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1670050" y="1916113"/>
            <a:ext cx="1723998" cy="369332"/>
          </a:xfrm>
          <a:prstGeom prst="rect">
            <a:avLst/>
          </a:prstGeom>
        </p:spPr>
        <p:style>
          <a:lnRef idx="3">
            <a:schemeClr val="lt1"/>
          </a:lnRef>
          <a:fillRef idx="1">
            <a:schemeClr val="accent2"/>
          </a:fillRef>
          <a:effectRef idx="1">
            <a:schemeClr val="accent2"/>
          </a:effectRef>
          <a:fontRef idx="minor">
            <a:schemeClr val="lt1"/>
          </a:fontRef>
        </p:style>
        <p:txBody>
          <a:bodyPr wrap="none">
            <a:spAutoFit/>
          </a:bodyPr>
          <a:lstStyle/>
          <a:p>
            <a:pPr>
              <a:defRPr/>
            </a:pPr>
            <a:r>
              <a:rPr lang="en-US" sz="1800" b="1" dirty="0">
                <a:effectLst>
                  <a:outerShdw blurRad="38100" dist="38100" dir="2700000" algn="tl">
                    <a:srgbClr val="000000">
                      <a:alpha val="43137"/>
                    </a:srgbClr>
                  </a:outerShdw>
                </a:effectLst>
              </a:rPr>
              <a:t>Gaps and Needs</a:t>
            </a:r>
          </a:p>
        </p:txBody>
      </p:sp>
      <p:grpSp>
        <p:nvGrpSpPr>
          <p:cNvPr id="110595" name="Group 3"/>
          <p:cNvGrpSpPr>
            <a:grpSpLocks/>
          </p:cNvGrpSpPr>
          <p:nvPr/>
        </p:nvGrpSpPr>
        <p:grpSpPr bwMode="auto">
          <a:xfrm>
            <a:off x="1638301" y="2936877"/>
            <a:ext cx="8983113" cy="797343"/>
            <a:chOff x="476030" y="3581400"/>
            <a:chExt cx="8292075" cy="797848"/>
          </a:xfrm>
        </p:grpSpPr>
        <p:sp>
          <p:nvSpPr>
            <p:cNvPr id="5" name="Rectangle 4"/>
            <p:cNvSpPr/>
            <p:nvPr/>
          </p:nvSpPr>
          <p:spPr>
            <a:xfrm>
              <a:off x="476030" y="3733897"/>
              <a:ext cx="1851151" cy="585146"/>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n-US" sz="1600" dirty="0"/>
                <a:t>Manageable gaps</a:t>
              </a:r>
            </a:p>
            <a:p>
              <a:pPr>
                <a:defRPr/>
              </a:pPr>
              <a:r>
                <a:rPr lang="en-US" sz="1600" dirty="0"/>
                <a:t>By external assistance</a:t>
              </a:r>
            </a:p>
          </p:txBody>
        </p:sp>
        <p:sp>
          <p:nvSpPr>
            <p:cNvPr id="6" name="Rectangle 5"/>
            <p:cNvSpPr/>
            <p:nvPr/>
          </p:nvSpPr>
          <p:spPr>
            <a:xfrm>
              <a:off x="4450139" y="4040479"/>
              <a:ext cx="1501767" cy="338769"/>
            </a:xfrm>
            <a:prstGeom prst="rect">
              <a:avLst/>
            </a:prstGeom>
          </p:spPr>
          <p:style>
            <a:lnRef idx="3">
              <a:schemeClr val="lt1"/>
            </a:lnRef>
            <a:fillRef idx="1">
              <a:schemeClr val="accent1"/>
            </a:fillRef>
            <a:effectRef idx="1">
              <a:schemeClr val="accent1"/>
            </a:effectRef>
            <a:fontRef idx="minor">
              <a:schemeClr val="lt1"/>
            </a:fontRef>
          </p:style>
          <p:txBody>
            <a:bodyPr wrap="none">
              <a:spAutoFit/>
            </a:bodyPr>
            <a:lstStyle/>
            <a:p>
              <a:pPr>
                <a:defRPr/>
              </a:pPr>
              <a:r>
                <a:rPr lang="en-US" sz="1600" dirty="0"/>
                <a:t>Lab management</a:t>
              </a:r>
            </a:p>
          </p:txBody>
        </p:sp>
        <p:sp>
          <p:nvSpPr>
            <p:cNvPr id="7" name="Rectangle 6"/>
            <p:cNvSpPr/>
            <p:nvPr/>
          </p:nvSpPr>
          <p:spPr>
            <a:xfrm>
              <a:off x="6155841" y="4040479"/>
              <a:ext cx="876805" cy="338768"/>
            </a:xfrm>
            <a:prstGeom prst="rect">
              <a:avLst/>
            </a:prstGeom>
          </p:spPr>
          <p:style>
            <a:lnRef idx="3">
              <a:schemeClr val="lt1"/>
            </a:lnRef>
            <a:fillRef idx="1">
              <a:schemeClr val="accent1"/>
            </a:fillRef>
            <a:effectRef idx="1">
              <a:schemeClr val="accent1"/>
            </a:effectRef>
            <a:fontRef idx="minor">
              <a:schemeClr val="lt1"/>
            </a:fontRef>
          </p:style>
          <p:txBody>
            <a:bodyPr wrap="none">
              <a:spAutoFit/>
            </a:bodyPr>
            <a:lstStyle/>
            <a:p>
              <a:pPr>
                <a:defRPr/>
              </a:pPr>
              <a:r>
                <a:rPr lang="en-US" sz="1600" dirty="0"/>
                <a:t>Biosafety</a:t>
              </a:r>
            </a:p>
          </p:txBody>
        </p:sp>
        <p:sp>
          <p:nvSpPr>
            <p:cNvPr id="8" name="Rectangle 7"/>
            <p:cNvSpPr/>
            <p:nvPr/>
          </p:nvSpPr>
          <p:spPr>
            <a:xfrm>
              <a:off x="7238757" y="4040479"/>
              <a:ext cx="1529348" cy="338768"/>
            </a:xfrm>
            <a:prstGeom prst="rect">
              <a:avLst/>
            </a:prstGeom>
          </p:spPr>
          <p:style>
            <a:lnRef idx="3">
              <a:schemeClr val="lt1"/>
            </a:lnRef>
            <a:fillRef idx="1">
              <a:schemeClr val="accent2"/>
            </a:fillRef>
            <a:effectRef idx="1">
              <a:schemeClr val="accent2"/>
            </a:effectRef>
            <a:fontRef idx="minor">
              <a:schemeClr val="lt1"/>
            </a:fontRef>
          </p:style>
          <p:txBody>
            <a:bodyPr wrap="none">
              <a:spAutoFit/>
            </a:bodyPr>
            <a:lstStyle/>
            <a:p>
              <a:pPr>
                <a:defRPr/>
              </a:pPr>
              <a:r>
                <a:rPr lang="en-US" sz="1600" dirty="0"/>
                <a:t>Quality assurance</a:t>
              </a:r>
            </a:p>
          </p:txBody>
        </p:sp>
        <p:sp>
          <p:nvSpPr>
            <p:cNvPr id="9" name="Down Arrow 8"/>
            <p:cNvSpPr/>
            <p:nvPr/>
          </p:nvSpPr>
          <p:spPr>
            <a:xfrm>
              <a:off x="5390913" y="3581400"/>
              <a:ext cx="304799" cy="330409"/>
            </a:xfrm>
            <a:prstGeom prst="downArrow">
              <a:avLst/>
            </a:prstGeom>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0" name="Down Arrow 9"/>
            <p:cNvSpPr/>
            <p:nvPr/>
          </p:nvSpPr>
          <p:spPr>
            <a:xfrm>
              <a:off x="6629159" y="3581400"/>
              <a:ext cx="304799" cy="330409"/>
            </a:xfrm>
            <a:prstGeom prst="downArrow">
              <a:avLst/>
            </a:prstGeom>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1" name="Down Arrow 10"/>
            <p:cNvSpPr/>
            <p:nvPr/>
          </p:nvSpPr>
          <p:spPr>
            <a:xfrm>
              <a:off x="7676905" y="3581400"/>
              <a:ext cx="304799" cy="330409"/>
            </a:xfrm>
            <a:prstGeom prst="downArrow">
              <a:avLst/>
            </a:prstGeom>
          </p:spPr>
          <p:style>
            <a:lnRef idx="3">
              <a:schemeClr val="lt1"/>
            </a:lnRef>
            <a:fillRef idx="1">
              <a:schemeClr val="accent2"/>
            </a:fillRef>
            <a:effectRef idx="1">
              <a:schemeClr val="accent2"/>
            </a:effectRef>
            <a:fontRef idx="minor">
              <a:schemeClr val="lt1"/>
            </a:fontRef>
          </p:style>
          <p:txBody>
            <a:bodyPr anchor="ctr"/>
            <a:lstStyle/>
            <a:p>
              <a:pPr algn="ctr">
                <a:defRPr/>
              </a:pPr>
              <a:endParaRPr lang="en-US" sz="1800"/>
            </a:p>
          </p:txBody>
        </p:sp>
      </p:grpSp>
      <p:sp>
        <p:nvSpPr>
          <p:cNvPr id="12" name="TextBox 11"/>
          <p:cNvSpPr txBox="1"/>
          <p:nvPr/>
        </p:nvSpPr>
        <p:spPr>
          <a:xfrm>
            <a:off x="4778376" y="849313"/>
            <a:ext cx="758541" cy="369332"/>
          </a:xfrm>
          <a:prstGeom prst="rect">
            <a:avLst/>
          </a:prstGeom>
        </p:spPr>
        <p:style>
          <a:lnRef idx="3">
            <a:schemeClr val="lt1"/>
          </a:lnRef>
          <a:fillRef idx="1">
            <a:schemeClr val="accent2"/>
          </a:fillRef>
          <a:effectRef idx="1">
            <a:schemeClr val="accent2"/>
          </a:effectRef>
          <a:fontRef idx="minor">
            <a:schemeClr val="lt1"/>
          </a:fontRef>
        </p:style>
        <p:txBody>
          <a:bodyPr wrap="none">
            <a:spAutoFit/>
          </a:bodyPr>
          <a:lstStyle/>
          <a:p>
            <a:pPr>
              <a:defRPr/>
            </a:pPr>
            <a:r>
              <a:rPr lang="en-US" sz="1800" dirty="0"/>
              <a:t>24.2%</a:t>
            </a:r>
          </a:p>
        </p:txBody>
      </p:sp>
      <p:sp>
        <p:nvSpPr>
          <p:cNvPr id="21" name="TextBox 20"/>
          <p:cNvSpPr txBox="1"/>
          <p:nvPr/>
        </p:nvSpPr>
        <p:spPr>
          <a:xfrm>
            <a:off x="7664450" y="838200"/>
            <a:ext cx="1499770" cy="369332"/>
          </a:xfrm>
          <a:prstGeom prst="rect">
            <a:avLst/>
          </a:prstGeom>
        </p:spPr>
        <p:style>
          <a:lnRef idx="3">
            <a:schemeClr val="lt1"/>
          </a:lnRef>
          <a:fillRef idx="1">
            <a:schemeClr val="accent5"/>
          </a:fillRef>
          <a:effectRef idx="1">
            <a:schemeClr val="accent5"/>
          </a:effectRef>
          <a:fontRef idx="minor">
            <a:schemeClr val="lt1"/>
          </a:fontRef>
        </p:style>
        <p:txBody>
          <a:bodyPr wrap="none">
            <a:spAutoFit/>
          </a:bodyPr>
          <a:lstStyle/>
          <a:p>
            <a:pPr>
              <a:defRPr/>
            </a:pPr>
            <a:r>
              <a:rPr lang="en-US" sz="1800" dirty="0"/>
              <a:t>GOAL:  &gt; 50% </a:t>
            </a:r>
          </a:p>
        </p:txBody>
      </p:sp>
      <p:grpSp>
        <p:nvGrpSpPr>
          <p:cNvPr id="110598" name="Group 21"/>
          <p:cNvGrpSpPr>
            <a:grpSpLocks/>
          </p:cNvGrpSpPr>
          <p:nvPr/>
        </p:nvGrpSpPr>
        <p:grpSpPr bwMode="auto">
          <a:xfrm>
            <a:off x="1127448" y="3919364"/>
            <a:ext cx="9906000" cy="2894013"/>
            <a:chOff x="0" y="1219202"/>
            <a:chExt cx="8610600" cy="1332772"/>
          </a:xfrm>
        </p:grpSpPr>
        <p:sp>
          <p:nvSpPr>
            <p:cNvPr id="23" name="Rounded Rectangle 22"/>
            <p:cNvSpPr/>
            <p:nvPr/>
          </p:nvSpPr>
          <p:spPr>
            <a:xfrm>
              <a:off x="0" y="1219202"/>
              <a:ext cx="8610600" cy="1332772"/>
            </a:xfrm>
            <a:prstGeom prst="roundRect">
              <a:avLst>
                <a:gd name="adj" fmla="val 10000"/>
              </a:avLst>
            </a:prstGeom>
          </p:spPr>
          <p:style>
            <a:lnRef idx="1">
              <a:schemeClr val="accent6"/>
            </a:lnRef>
            <a:fillRef idx="2">
              <a:schemeClr val="accent6"/>
            </a:fillRef>
            <a:effectRef idx="1">
              <a:schemeClr val="accent6"/>
            </a:effectRef>
            <a:fontRef idx="minor">
              <a:schemeClr val="dk1"/>
            </a:fontRef>
          </p:style>
        </p:sp>
        <p:sp>
          <p:nvSpPr>
            <p:cNvPr id="24" name="Rounded Rectangle 4"/>
            <p:cNvSpPr/>
            <p:nvPr/>
          </p:nvSpPr>
          <p:spPr>
            <a:xfrm>
              <a:off x="0" y="1219202"/>
              <a:ext cx="2583180" cy="1332772"/>
            </a:xfrm>
            <a:prstGeom prst="rect">
              <a:avLst/>
            </a:prstGeom>
          </p:spPr>
          <p:style>
            <a:lnRef idx="1">
              <a:schemeClr val="accent6"/>
            </a:lnRef>
            <a:fillRef idx="2">
              <a:schemeClr val="accent6"/>
            </a:fillRef>
            <a:effectRef idx="1">
              <a:schemeClr val="accent6"/>
            </a:effectRef>
            <a:fontRef idx="minor">
              <a:schemeClr val="dk1"/>
            </a:fontRef>
          </p:style>
          <p:txBody>
            <a:bodyPr lIns="334264" tIns="334264" rIns="334264" bIns="334264" spcCol="1270" anchor="ctr"/>
            <a:lstStyle/>
            <a:p>
              <a:pPr algn="ctr" defTabSz="2089150">
                <a:lnSpc>
                  <a:spcPct val="90000"/>
                </a:lnSpc>
                <a:spcAft>
                  <a:spcPct val="35000"/>
                </a:spcAft>
                <a:defRPr/>
              </a:pPr>
              <a:endParaRPr lang="en-US" sz="4700" dirty="0"/>
            </a:p>
          </p:txBody>
        </p:sp>
      </p:grpSp>
      <p:sp>
        <p:nvSpPr>
          <p:cNvPr id="25" name="Rectangle 24"/>
          <p:cNvSpPr/>
          <p:nvPr/>
        </p:nvSpPr>
        <p:spPr>
          <a:xfrm>
            <a:off x="1276350" y="3979292"/>
            <a:ext cx="2875434" cy="585788"/>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defRPr/>
            </a:pPr>
            <a:r>
              <a:rPr lang="en-US" sz="1600" b="1" dirty="0"/>
              <a:t>MORU-NAHL and Regional QA program</a:t>
            </a:r>
          </a:p>
        </p:txBody>
      </p:sp>
      <p:sp>
        <p:nvSpPr>
          <p:cNvPr id="110600" name="TextBox 25"/>
          <p:cNvSpPr txBox="1">
            <a:spLocks noChangeArrowheads="1"/>
          </p:cNvSpPr>
          <p:nvPr/>
        </p:nvSpPr>
        <p:spPr bwMode="auto">
          <a:xfrm>
            <a:off x="4583113" y="4051301"/>
            <a:ext cx="6176962" cy="2678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Tx/>
              <a:buAutoNum type="arabicPeriod"/>
            </a:pPr>
            <a:r>
              <a:rPr lang="en-US" sz="1400" b="1" dirty="0"/>
              <a:t>Monitoring and calibration of equipment (freezer, BSC, centrifuge, thermometer, pipette etc.)</a:t>
            </a:r>
          </a:p>
          <a:p>
            <a:pPr eaLnBrk="1" hangingPunct="1">
              <a:buFontTx/>
              <a:buAutoNum type="arabicPeriod"/>
            </a:pPr>
            <a:r>
              <a:rPr lang="en-US" sz="1400" b="1" dirty="0"/>
              <a:t>For selected assays</a:t>
            </a:r>
          </a:p>
          <a:p>
            <a:pPr lvl="1" eaLnBrk="1" hangingPunct="1">
              <a:buFontTx/>
              <a:buChar char="-"/>
            </a:pPr>
            <a:r>
              <a:rPr lang="en-US" sz="1400" b="1" dirty="0"/>
              <a:t>Develop SOPs, test cover sheet </a:t>
            </a:r>
          </a:p>
          <a:p>
            <a:pPr lvl="1" eaLnBrk="1" hangingPunct="1">
              <a:buFontTx/>
              <a:buChar char="-"/>
            </a:pPr>
            <a:r>
              <a:rPr lang="en-US" sz="1400" b="1" dirty="0"/>
              <a:t>Assay controls</a:t>
            </a:r>
          </a:p>
          <a:p>
            <a:pPr lvl="1" eaLnBrk="1" hangingPunct="1">
              <a:buFontTx/>
              <a:buChar char="-"/>
            </a:pPr>
            <a:r>
              <a:rPr lang="en-US" sz="1400" b="1" dirty="0"/>
              <a:t>Determine the effectiveness of internal quality control reagents and make recommendations</a:t>
            </a:r>
          </a:p>
          <a:p>
            <a:pPr eaLnBrk="1" hangingPunct="1">
              <a:buFontTx/>
              <a:buAutoNum type="arabicPeriod"/>
            </a:pPr>
            <a:r>
              <a:rPr lang="en-US" sz="1400" b="1" dirty="0"/>
              <a:t>Support external quality assurance program</a:t>
            </a:r>
          </a:p>
          <a:p>
            <a:pPr eaLnBrk="1" hangingPunct="1">
              <a:buFontTx/>
              <a:buAutoNum type="arabicPeriod"/>
            </a:pPr>
            <a:r>
              <a:rPr lang="en-US" sz="1400" b="1" dirty="0"/>
              <a:t>Quality management program + accompanied trainings</a:t>
            </a:r>
          </a:p>
          <a:p>
            <a:pPr eaLnBrk="1" hangingPunct="1">
              <a:buFontTx/>
              <a:buAutoNum type="arabicPeriod"/>
            </a:pPr>
            <a:r>
              <a:rPr lang="en-US" sz="1400" b="1" dirty="0"/>
              <a:t>Sample storage and inventories, appropriately linked to LIMs</a:t>
            </a:r>
          </a:p>
          <a:p>
            <a:pPr eaLnBrk="1" hangingPunct="1">
              <a:buFontTx/>
              <a:buAutoNum type="arabicPeriod"/>
            </a:pPr>
            <a:r>
              <a:rPr lang="en-US" sz="1400" b="1" dirty="0"/>
              <a:t>Documentation system</a:t>
            </a:r>
          </a:p>
          <a:p>
            <a:pPr eaLnBrk="1" hangingPunct="1">
              <a:buFontTx/>
              <a:buAutoNum type="arabicPeriod"/>
            </a:pPr>
            <a:endParaRPr lang="en-US" sz="1400" b="1" dirty="0"/>
          </a:p>
        </p:txBody>
      </p:sp>
      <p:sp>
        <p:nvSpPr>
          <p:cNvPr id="13" name="Rectangle 12"/>
          <p:cNvSpPr/>
          <p:nvPr/>
        </p:nvSpPr>
        <p:spPr>
          <a:xfrm>
            <a:off x="1300064" y="4698431"/>
            <a:ext cx="2851249" cy="523875"/>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a:defRPr/>
            </a:pPr>
            <a:r>
              <a:rPr lang="en-US" sz="1400" b="1" dirty="0"/>
              <a:t>ISO 17025 </a:t>
            </a:r>
          </a:p>
          <a:p>
            <a:pPr>
              <a:defRPr/>
            </a:pPr>
            <a:r>
              <a:rPr lang="en-US" sz="1400" b="1" dirty="0"/>
              <a:t>(to be accredited within 3-5 </a:t>
            </a:r>
            <a:r>
              <a:rPr lang="en-US" sz="1400" b="1" dirty="0" err="1"/>
              <a:t>yr</a:t>
            </a:r>
            <a:r>
              <a:rPr lang="en-US" sz="1400" b="1" dirty="0"/>
              <a:t>)</a:t>
            </a:r>
          </a:p>
        </p:txBody>
      </p:sp>
      <p:sp>
        <p:nvSpPr>
          <p:cNvPr id="110602" name="TextBox 19"/>
          <p:cNvSpPr txBox="1">
            <a:spLocks noChangeArrowheads="1"/>
          </p:cNvSpPr>
          <p:nvPr/>
        </p:nvSpPr>
        <p:spPr bwMode="auto">
          <a:xfrm>
            <a:off x="4857750" y="304800"/>
            <a:ext cx="7064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2012</a:t>
            </a:r>
          </a:p>
        </p:txBody>
      </p:sp>
      <p:sp>
        <p:nvSpPr>
          <p:cNvPr id="110603" name="TextBox 26"/>
          <p:cNvSpPr txBox="1">
            <a:spLocks noChangeArrowheads="1"/>
          </p:cNvSpPr>
          <p:nvPr/>
        </p:nvSpPr>
        <p:spPr bwMode="auto">
          <a:xfrm>
            <a:off x="8242301" y="228600"/>
            <a:ext cx="59503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AIM</a:t>
            </a:r>
          </a:p>
        </p:txBody>
      </p:sp>
      <p:cxnSp>
        <p:nvCxnSpPr>
          <p:cNvPr id="28" name="Straight Arrow Connector 27"/>
          <p:cNvCxnSpPr/>
          <p:nvPr/>
        </p:nvCxnSpPr>
        <p:spPr>
          <a:xfrm>
            <a:off x="5765800" y="457200"/>
            <a:ext cx="239395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300064" y="5355794"/>
            <a:ext cx="2851721" cy="1169551"/>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en-US" sz="1400" dirty="0">
                <a:ea typeface="MS PGothic" pitchFamily="34" charset="-128"/>
                <a:cs typeface="Arial" charset="0"/>
              </a:rPr>
              <a:t>Selected assays performed </a:t>
            </a:r>
          </a:p>
          <a:p>
            <a:pPr>
              <a:defRPr/>
            </a:pPr>
            <a:r>
              <a:rPr lang="en-US" sz="1400" dirty="0">
                <a:ea typeface="MS PGothic" pitchFamily="34" charset="-128"/>
                <a:cs typeface="Arial" charset="0"/>
              </a:rPr>
              <a:t>at NAHL- Virology / Bacteriology /</a:t>
            </a:r>
          </a:p>
          <a:p>
            <a:pPr>
              <a:defRPr/>
            </a:pPr>
            <a:r>
              <a:rPr lang="en-US" sz="1400" dirty="0">
                <a:ea typeface="MS PGothic" pitchFamily="34" charset="-128"/>
                <a:cs typeface="Arial" charset="0"/>
              </a:rPr>
              <a:t>Parasitology </a:t>
            </a:r>
          </a:p>
          <a:p>
            <a:pPr>
              <a:defRPr/>
            </a:pPr>
            <a:r>
              <a:rPr lang="en-US" sz="1400" b="1" dirty="0">
                <a:solidFill>
                  <a:srgbClr val="C00000"/>
                </a:solidFill>
                <a:ea typeface="MS PGothic" pitchFamily="34" charset="-128"/>
                <a:cs typeface="Arial" charset="0"/>
              </a:rPr>
              <a:t>Priority given to influenza</a:t>
            </a:r>
          </a:p>
          <a:p>
            <a:pPr>
              <a:defRPr/>
            </a:pPr>
            <a:r>
              <a:rPr lang="en-US" sz="1400" b="1" dirty="0">
                <a:solidFill>
                  <a:srgbClr val="C00000"/>
                </a:solidFill>
                <a:ea typeface="MS PGothic" pitchFamily="34" charset="-128"/>
                <a:cs typeface="Arial" charset="0"/>
              </a:rPr>
              <a:t> surveillance testing</a:t>
            </a:r>
            <a:r>
              <a:rPr lang="en-US" sz="1400" dirty="0">
                <a:ea typeface="MS PGothic" pitchFamily="34" charset="-128"/>
                <a:cs typeface="Arial" charset="0"/>
              </a:rPr>
              <a:t>	</a:t>
            </a:r>
          </a:p>
        </p:txBody>
      </p:sp>
    </p:spTree>
    <p:extLst>
      <p:ext uri="{BB962C8B-B14F-4D97-AF65-F5344CB8AC3E}">
        <p14:creationId xmlns:p14="http://schemas.microsoft.com/office/powerpoint/2010/main" val="2345385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8300" y="274638"/>
            <a:ext cx="8915400" cy="778098"/>
          </a:xfrm>
        </p:spPr>
        <p:txBody>
          <a:bodyPr/>
          <a:lstStyle/>
          <a:p>
            <a:r>
              <a:rPr lang="en-US" sz="3600" dirty="0"/>
              <a:t>NAHL: LMT Assessment Result (2012 vs 2014)</a:t>
            </a:r>
          </a:p>
        </p:txBody>
      </p:sp>
      <p:graphicFrame>
        <p:nvGraphicFramePr>
          <p:cNvPr id="4" name="Chart 3"/>
          <p:cNvGraphicFramePr>
            <a:graphicFrameLocks/>
          </p:cNvGraphicFramePr>
          <p:nvPr>
            <p:extLst/>
          </p:nvPr>
        </p:nvGraphicFramePr>
        <p:xfrm>
          <a:off x="1110278" y="908720"/>
          <a:ext cx="9777536" cy="5382344"/>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7464152" y="1196752"/>
            <a:ext cx="3296816" cy="104644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400" b="1" dirty="0">
                <a:solidFill>
                  <a:schemeClr val="accent1"/>
                </a:solidFill>
              </a:rPr>
              <a:t>% Total score 24.2%  &gt;&gt;  43.9%  &gt;&gt;  48.4%</a:t>
            </a:r>
            <a:endParaRPr lang="en-AU" sz="1400" b="1" dirty="0">
              <a:solidFill>
                <a:schemeClr val="accent1"/>
              </a:solidFill>
            </a:endParaRPr>
          </a:p>
          <a:p>
            <a:r>
              <a:rPr lang="en-AU" sz="1200" dirty="0">
                <a:solidFill>
                  <a:schemeClr val="tx1"/>
                </a:solidFill>
              </a:rPr>
              <a:t>Improvements were demonstrated in 15 of the 18 categories, with the greatest being in the area of basic supply and organisation followed by quality assurance. </a:t>
            </a:r>
            <a:endParaRPr lang="en-US" sz="1200" dirty="0">
              <a:solidFill>
                <a:schemeClr val="tx1"/>
              </a:solidFill>
            </a:endParaRPr>
          </a:p>
        </p:txBody>
      </p:sp>
    </p:spTree>
    <p:extLst>
      <p:ext uri="{BB962C8B-B14F-4D97-AF65-F5344CB8AC3E}">
        <p14:creationId xmlns:p14="http://schemas.microsoft.com/office/powerpoint/2010/main" val="169794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fade">
                                      <p:cBhvr>
                                        <p:cTn id="12" dur="500"/>
                                        <p:tgtEl>
                                          <p:spTgt spid="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fade">
                                      <p:cBhvr>
                                        <p:cTn id="17" dur="500"/>
                                        <p:tgtEl>
                                          <p:spTgt spid="4">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fade">
                                      <p:cBhvr>
                                        <p:cTn id="22" dur="500"/>
                                        <p:tgtEl>
                                          <p:spTgt spid="4">
                                            <p:graphicEl>
                                              <a:chart seriesIdx="2" categoryIdx="-4" bldStep="series"/>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6322" y="398669"/>
            <a:ext cx="8915400" cy="1154085"/>
          </a:xfrm>
        </p:spPr>
        <p:txBody>
          <a:bodyPr>
            <a:normAutofit/>
          </a:bodyPr>
          <a:lstStyle/>
          <a:p>
            <a:pPr algn="ctr"/>
            <a:r>
              <a:rPr lang="en-US" sz="2800" b="1" dirty="0"/>
              <a:t>Regional Networking, Training, and Mentoring </a:t>
            </a:r>
            <a:br>
              <a:rPr lang="en-US" sz="2800" b="1" dirty="0"/>
            </a:br>
            <a:r>
              <a:rPr lang="en-US" sz="2800" b="1" dirty="0"/>
              <a:t>2010-2014 </a:t>
            </a:r>
          </a:p>
        </p:txBody>
      </p:sp>
      <p:graphicFrame>
        <p:nvGraphicFramePr>
          <p:cNvPr id="4" name="Table 3"/>
          <p:cNvGraphicFramePr>
            <a:graphicFrameLocks noGrp="1"/>
          </p:cNvGraphicFramePr>
          <p:nvPr>
            <p:extLst>
              <p:ext uri="{D42A27DB-BD31-4B8C-83A1-F6EECF244321}">
                <p14:modId xmlns:p14="http://schemas.microsoft.com/office/powerpoint/2010/main" val="3618352722"/>
              </p:ext>
            </p:extLst>
          </p:nvPr>
        </p:nvGraphicFramePr>
        <p:xfrm>
          <a:off x="2207568" y="1753836"/>
          <a:ext cx="7560840" cy="4800516"/>
        </p:xfrm>
        <a:graphic>
          <a:graphicData uri="http://schemas.openxmlformats.org/drawingml/2006/table">
            <a:tbl>
              <a:tblPr firstRow="1" lastRow="1" bandRow="1">
                <a:tableStyleId>{5C22544A-7EE6-4342-B048-85BDC9FD1C3A}</a:tableStyleId>
              </a:tblPr>
              <a:tblGrid>
                <a:gridCol w="1080120">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080120">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gridCol w="1080120">
                  <a:extLst>
                    <a:ext uri="{9D8B030D-6E8A-4147-A177-3AD203B41FA5}">
                      <a16:colId xmlns:a16="http://schemas.microsoft.com/office/drawing/2014/main" val="20004"/>
                    </a:ext>
                  </a:extLst>
                </a:gridCol>
                <a:gridCol w="1512168">
                  <a:extLst>
                    <a:ext uri="{9D8B030D-6E8A-4147-A177-3AD203B41FA5}">
                      <a16:colId xmlns:a16="http://schemas.microsoft.com/office/drawing/2014/main" val="20005"/>
                    </a:ext>
                  </a:extLst>
                </a:gridCol>
              </a:tblGrid>
              <a:tr h="332449">
                <a:tc gridSpan="6">
                  <a:txBody>
                    <a:bodyPr/>
                    <a:lstStyle/>
                    <a:p>
                      <a:pPr algn="ctr" fontAlgn="ctr"/>
                      <a:r>
                        <a:rPr lang="en-US" sz="2000" u="none" strike="noStrike" dirty="0">
                          <a:effectLst/>
                        </a:rPr>
                        <a:t> Training &amp; Mentoring</a:t>
                      </a:r>
                      <a:endParaRPr lang="en-US" sz="2000" b="1" i="0" u="none" strike="noStrike" dirty="0">
                        <a:solidFill>
                          <a:srgbClr val="000000"/>
                        </a:solidFill>
                        <a:effectLst/>
                        <a:latin typeface="Perpetua Titling MT"/>
                      </a:endParaRPr>
                    </a:p>
                  </a:txBody>
                  <a:tcPr marL="6878" marR="6878" marT="6878" marB="0" anchor="ctr"/>
                </a:tc>
                <a:tc hMerge="1">
                  <a:txBody>
                    <a:bodyPr/>
                    <a:lstStyle/>
                    <a:p>
                      <a:pPr algn="ctr" fontAlgn="ctr"/>
                      <a:endParaRPr lang="en-US" sz="1800" b="1" i="0" u="none" strike="noStrike" dirty="0">
                        <a:solidFill>
                          <a:srgbClr val="000000"/>
                        </a:solidFill>
                        <a:effectLst/>
                        <a:latin typeface="Perpetua Titling MT"/>
                      </a:endParaRPr>
                    </a:p>
                  </a:txBody>
                  <a:tcPr marL="6878" marR="6878" marT="6878"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95686">
                <a:tc>
                  <a:txBody>
                    <a:bodyPr/>
                    <a:lstStyle/>
                    <a:p>
                      <a:pPr algn="l" fontAlgn="ctr"/>
                      <a:r>
                        <a:rPr lang="en-US" sz="1600" u="none" strike="noStrike">
                          <a:effectLst/>
                        </a:rPr>
                        <a:t> </a:t>
                      </a:r>
                      <a:endParaRPr lang="en-US" sz="1600" b="1" i="0" u="none" strike="noStrike">
                        <a:solidFill>
                          <a:srgbClr val="000000"/>
                        </a:solidFill>
                        <a:effectLst/>
                        <a:latin typeface="Times New Roman"/>
                      </a:endParaRPr>
                    </a:p>
                  </a:txBody>
                  <a:tcPr marL="6878" marR="6878" marT="6878" marB="0" anchor="ctr"/>
                </a:tc>
                <a:tc>
                  <a:txBody>
                    <a:bodyPr/>
                    <a:lstStyle/>
                    <a:p>
                      <a:pPr algn="ctr" fontAlgn="ctr"/>
                      <a:r>
                        <a:rPr lang="en-US" sz="1600" b="1" u="none" strike="noStrike" dirty="0">
                          <a:effectLst/>
                        </a:rPr>
                        <a:t>Diagnostics</a:t>
                      </a:r>
                      <a:endParaRPr lang="en-US" sz="1600" b="1" i="0" u="none" strike="noStrike" dirty="0">
                        <a:solidFill>
                          <a:srgbClr val="000000"/>
                        </a:solidFill>
                        <a:effectLst/>
                        <a:latin typeface="Perpetua Titling MT"/>
                      </a:endParaRPr>
                    </a:p>
                  </a:txBody>
                  <a:tcPr marL="6878" marR="6878" marT="6878" marB="0" anchor="ctr"/>
                </a:tc>
                <a:tc gridSpan="2">
                  <a:txBody>
                    <a:bodyPr/>
                    <a:lstStyle/>
                    <a:p>
                      <a:pPr algn="ctr" fontAlgn="ctr"/>
                      <a:r>
                        <a:rPr lang="en-US" sz="1600" b="1" u="none" strike="noStrike" dirty="0">
                          <a:effectLst/>
                        </a:rPr>
                        <a:t>Quality Assurance</a:t>
                      </a:r>
                      <a:endParaRPr lang="en-US" sz="1600" b="1" i="0" u="none" strike="noStrike" dirty="0">
                        <a:solidFill>
                          <a:srgbClr val="000000"/>
                        </a:solidFill>
                        <a:effectLst/>
                        <a:latin typeface="Perpetua Titling MT"/>
                      </a:endParaRPr>
                    </a:p>
                  </a:txBody>
                  <a:tcPr marL="6878" marR="6878" marT="6878" marB="0" anchor="ctr"/>
                </a:tc>
                <a:tc hMerge="1">
                  <a:txBody>
                    <a:bodyPr/>
                    <a:lstStyle/>
                    <a:p>
                      <a:endParaRPr lang="en-US"/>
                    </a:p>
                  </a:txBody>
                  <a:tcPr/>
                </a:tc>
                <a:tc gridSpan="2">
                  <a:txBody>
                    <a:bodyPr/>
                    <a:lstStyle/>
                    <a:p>
                      <a:pPr algn="ctr" fontAlgn="ctr"/>
                      <a:r>
                        <a:rPr lang="en-US" sz="1600" b="1" u="none" strike="noStrike" dirty="0">
                          <a:effectLst/>
                        </a:rPr>
                        <a:t>Biosafety</a:t>
                      </a:r>
                      <a:endParaRPr lang="en-US" sz="1600" b="1" i="0" u="none" strike="noStrike" dirty="0">
                        <a:solidFill>
                          <a:srgbClr val="000000"/>
                        </a:solidFill>
                        <a:effectLst/>
                        <a:latin typeface="Perpetua Titling MT"/>
                      </a:endParaRPr>
                    </a:p>
                  </a:txBody>
                  <a:tcPr marL="6878" marR="6878" marT="6878" marB="0" anchor="ctr"/>
                </a:tc>
                <a:tc hMerge="1">
                  <a:txBody>
                    <a:bodyPr/>
                    <a:lstStyle/>
                    <a:p>
                      <a:endParaRPr lang="en-US"/>
                    </a:p>
                  </a:txBody>
                  <a:tcPr/>
                </a:tc>
                <a:extLst>
                  <a:ext uri="{0D108BD9-81ED-4DB2-BD59-A6C34878D82A}">
                    <a16:rowId xmlns:a16="http://schemas.microsoft.com/office/drawing/2014/main" val="10001"/>
                  </a:ext>
                </a:extLst>
              </a:tr>
              <a:tr h="1047695">
                <a:tc>
                  <a:txBody>
                    <a:bodyPr/>
                    <a:lstStyle/>
                    <a:p>
                      <a:pPr algn="l" fontAlgn="ctr"/>
                      <a:r>
                        <a:rPr lang="en-US" sz="1600" u="none" strike="noStrike">
                          <a:effectLst/>
                        </a:rPr>
                        <a:t> </a:t>
                      </a:r>
                      <a:endParaRPr lang="en-US" sz="1600" b="1" i="0" u="none" strike="noStrike">
                        <a:solidFill>
                          <a:srgbClr val="000000"/>
                        </a:solidFill>
                        <a:effectLst/>
                        <a:latin typeface="Calibri"/>
                      </a:endParaRPr>
                    </a:p>
                  </a:txBody>
                  <a:tcPr marL="6878" marR="6878" marT="6878" marB="0" anchor="ctr"/>
                </a:tc>
                <a:tc>
                  <a:txBody>
                    <a:bodyPr/>
                    <a:lstStyle/>
                    <a:p>
                      <a:pPr algn="ctr" fontAlgn="ctr"/>
                      <a:r>
                        <a:rPr lang="en-US" sz="1600" u="none" strike="noStrike" dirty="0">
                          <a:effectLst/>
                        </a:rPr>
                        <a:t>No. People </a:t>
                      </a:r>
                    </a:p>
                    <a:p>
                      <a:pPr algn="ctr" fontAlgn="ctr"/>
                      <a:r>
                        <a:rPr lang="en-US" sz="1600" u="none" strike="noStrike" dirty="0">
                          <a:effectLst/>
                        </a:rPr>
                        <a:t>x Days in training</a:t>
                      </a:r>
                      <a:endParaRPr lang="en-US" sz="1600" b="1" i="0" u="none" strike="noStrike" dirty="0">
                        <a:solidFill>
                          <a:srgbClr val="000000"/>
                        </a:solidFill>
                        <a:effectLst/>
                        <a:latin typeface="Calibri"/>
                      </a:endParaRPr>
                    </a:p>
                  </a:txBody>
                  <a:tcPr marL="6878" marR="6878" marT="6878" marB="0" anchor="ctr"/>
                </a:tc>
                <a:tc>
                  <a:txBody>
                    <a:bodyPr/>
                    <a:lstStyle/>
                    <a:p>
                      <a:pPr algn="ctr" fontAlgn="ctr"/>
                      <a:r>
                        <a:rPr lang="en-US" sz="1600" u="none" strike="noStrike" dirty="0">
                          <a:effectLst/>
                        </a:rPr>
                        <a:t>No. People </a:t>
                      </a:r>
                    </a:p>
                    <a:p>
                      <a:pPr algn="ctr" fontAlgn="ctr"/>
                      <a:r>
                        <a:rPr lang="en-US" sz="1600" u="none" strike="noStrike" dirty="0">
                          <a:effectLst/>
                        </a:rPr>
                        <a:t>x Days in training</a:t>
                      </a:r>
                      <a:endParaRPr lang="en-US" sz="1600" b="1" i="0" u="none" strike="noStrike" dirty="0">
                        <a:solidFill>
                          <a:srgbClr val="000000"/>
                        </a:solidFill>
                        <a:effectLst/>
                        <a:latin typeface="Calibri"/>
                      </a:endParaRPr>
                    </a:p>
                  </a:txBody>
                  <a:tcPr marL="6878" marR="6878" marT="6878" marB="0" anchor="ctr"/>
                </a:tc>
                <a:tc>
                  <a:txBody>
                    <a:bodyPr/>
                    <a:lstStyle/>
                    <a:p>
                      <a:pPr algn="ctr" fontAlgn="ctr"/>
                      <a:r>
                        <a:rPr lang="en-US" sz="1600" u="none" strike="noStrike" dirty="0">
                          <a:effectLst/>
                        </a:rPr>
                        <a:t>No. FAO Experts </a:t>
                      </a:r>
                    </a:p>
                    <a:p>
                      <a:pPr algn="ctr" fontAlgn="ctr"/>
                      <a:r>
                        <a:rPr lang="en-US" sz="1600" u="none" strike="noStrike" dirty="0">
                          <a:effectLst/>
                        </a:rPr>
                        <a:t>x Days for mentoring at labs</a:t>
                      </a:r>
                      <a:endParaRPr lang="en-US" sz="1600" b="1" i="0" u="none" strike="noStrike" dirty="0">
                        <a:solidFill>
                          <a:srgbClr val="943634"/>
                        </a:solidFill>
                        <a:effectLst/>
                        <a:latin typeface="Calibri"/>
                      </a:endParaRPr>
                    </a:p>
                  </a:txBody>
                  <a:tcPr marL="6878" marR="6878" marT="6878" marB="0" anchor="ctr"/>
                </a:tc>
                <a:tc>
                  <a:txBody>
                    <a:bodyPr/>
                    <a:lstStyle/>
                    <a:p>
                      <a:pPr algn="ctr" fontAlgn="ctr"/>
                      <a:r>
                        <a:rPr lang="en-US" sz="1600" u="none" strike="noStrike" dirty="0">
                          <a:effectLst/>
                        </a:rPr>
                        <a:t>No. People </a:t>
                      </a:r>
                    </a:p>
                    <a:p>
                      <a:pPr algn="ctr" fontAlgn="ctr"/>
                      <a:r>
                        <a:rPr lang="en-US" sz="1600" u="none" strike="noStrike" dirty="0">
                          <a:effectLst/>
                        </a:rPr>
                        <a:t>x Days in </a:t>
                      </a:r>
                    </a:p>
                    <a:p>
                      <a:pPr algn="ctr" fontAlgn="ctr"/>
                      <a:r>
                        <a:rPr lang="en-US" sz="1600" u="none" strike="noStrike" dirty="0">
                          <a:effectLst/>
                        </a:rPr>
                        <a:t>training</a:t>
                      </a:r>
                      <a:endParaRPr lang="en-US" sz="1600" b="1" i="0" u="none" strike="noStrike" dirty="0">
                        <a:solidFill>
                          <a:srgbClr val="000000"/>
                        </a:solidFill>
                        <a:effectLst/>
                        <a:latin typeface="Calibri"/>
                      </a:endParaRPr>
                    </a:p>
                  </a:txBody>
                  <a:tcPr marL="6878" marR="6878" marT="6878" marB="0" anchor="ctr"/>
                </a:tc>
                <a:tc>
                  <a:txBody>
                    <a:bodyPr/>
                    <a:lstStyle/>
                    <a:p>
                      <a:pPr algn="ctr" fontAlgn="ctr"/>
                      <a:r>
                        <a:rPr lang="en-US" sz="1600" u="none" strike="noStrike" dirty="0">
                          <a:effectLst/>
                        </a:rPr>
                        <a:t>No. FAO Experts </a:t>
                      </a:r>
                    </a:p>
                    <a:p>
                      <a:pPr algn="ctr" fontAlgn="ctr"/>
                      <a:r>
                        <a:rPr lang="en-US" sz="1600" u="none" strike="noStrike" dirty="0">
                          <a:effectLst/>
                        </a:rPr>
                        <a:t>x Days for mentoring at labs</a:t>
                      </a:r>
                      <a:endParaRPr lang="en-US" sz="1600" b="1" i="0" u="none" strike="noStrike" dirty="0">
                        <a:solidFill>
                          <a:srgbClr val="943634"/>
                        </a:solidFill>
                        <a:effectLst/>
                        <a:latin typeface="Calibri"/>
                      </a:endParaRPr>
                    </a:p>
                  </a:txBody>
                  <a:tcPr marL="6878" marR="6878" marT="6878" marB="0" anchor="ctr"/>
                </a:tc>
                <a:extLst>
                  <a:ext uri="{0D108BD9-81ED-4DB2-BD59-A6C34878D82A}">
                    <a16:rowId xmlns:a16="http://schemas.microsoft.com/office/drawing/2014/main" val="10002"/>
                  </a:ext>
                </a:extLst>
              </a:tr>
              <a:tr h="267426">
                <a:tc>
                  <a:txBody>
                    <a:bodyPr/>
                    <a:lstStyle/>
                    <a:p>
                      <a:pPr algn="l" fontAlgn="ctr"/>
                      <a:r>
                        <a:rPr lang="en-US" sz="1600" u="none" strike="noStrike" dirty="0">
                          <a:effectLst/>
                        </a:rPr>
                        <a:t>Cambodia</a:t>
                      </a:r>
                      <a:endParaRPr lang="en-US" sz="1600" b="1" i="0" u="none" strike="noStrike" dirty="0">
                        <a:solidFill>
                          <a:srgbClr val="000000"/>
                        </a:solidFill>
                        <a:effectLst/>
                        <a:latin typeface="Calibri"/>
                      </a:endParaRPr>
                    </a:p>
                  </a:txBody>
                  <a:tcPr marL="6878" marR="6878" marT="6878" marB="0" anchor="ctr"/>
                </a:tc>
                <a:tc>
                  <a:txBody>
                    <a:bodyPr/>
                    <a:lstStyle/>
                    <a:p>
                      <a:pPr algn="ctr" fontAlgn="ctr"/>
                      <a:r>
                        <a:rPr lang="en-US" sz="1600" u="none" strike="noStrike" dirty="0">
                          <a:effectLst/>
                        </a:rPr>
                        <a:t>110</a:t>
                      </a:r>
                      <a:endParaRPr lang="en-US" sz="1600" b="0" i="0" u="none" strike="noStrike" dirty="0">
                        <a:solidFill>
                          <a:srgbClr val="000000"/>
                        </a:solidFill>
                        <a:effectLst/>
                        <a:latin typeface="Calibri"/>
                      </a:endParaRPr>
                    </a:p>
                  </a:txBody>
                  <a:tcPr marL="6878" marR="6878" marT="6878" marB="0" anchor="ctr"/>
                </a:tc>
                <a:tc>
                  <a:txBody>
                    <a:bodyPr/>
                    <a:lstStyle/>
                    <a:p>
                      <a:pPr algn="ctr" fontAlgn="ctr"/>
                      <a:r>
                        <a:rPr lang="en-US" sz="1600" u="none" strike="noStrike">
                          <a:effectLst/>
                        </a:rPr>
                        <a:t>22</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13</a:t>
                      </a:r>
                      <a:endParaRPr lang="en-US" sz="1600" b="1" i="0" u="none" strike="noStrike">
                        <a:solidFill>
                          <a:srgbClr val="C00000"/>
                        </a:solidFill>
                        <a:effectLst/>
                        <a:latin typeface="Calibri"/>
                      </a:endParaRPr>
                    </a:p>
                  </a:txBody>
                  <a:tcPr marL="6878" marR="6878" marT="6878" marB="0" anchor="ctr"/>
                </a:tc>
                <a:tc>
                  <a:txBody>
                    <a:bodyPr/>
                    <a:lstStyle/>
                    <a:p>
                      <a:pPr algn="ctr" fontAlgn="ctr"/>
                      <a:r>
                        <a:rPr lang="en-US" sz="1600" u="none" strike="noStrike">
                          <a:effectLst/>
                        </a:rPr>
                        <a:t>16</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7</a:t>
                      </a:r>
                      <a:endParaRPr lang="en-US" sz="1600" b="1" i="0" u="none" strike="noStrike">
                        <a:solidFill>
                          <a:srgbClr val="C00000"/>
                        </a:solidFill>
                        <a:effectLst/>
                        <a:latin typeface="Calibri"/>
                      </a:endParaRPr>
                    </a:p>
                  </a:txBody>
                  <a:tcPr marL="6878" marR="6878" marT="6878" marB="0" anchor="ctr"/>
                </a:tc>
                <a:extLst>
                  <a:ext uri="{0D108BD9-81ED-4DB2-BD59-A6C34878D82A}">
                    <a16:rowId xmlns:a16="http://schemas.microsoft.com/office/drawing/2014/main" val="10003"/>
                  </a:ext>
                </a:extLst>
              </a:tr>
              <a:tr h="267426">
                <a:tc>
                  <a:txBody>
                    <a:bodyPr/>
                    <a:lstStyle/>
                    <a:p>
                      <a:pPr algn="l" fontAlgn="ctr"/>
                      <a:r>
                        <a:rPr lang="en-US" sz="2000" b="1" u="none" strike="noStrike" dirty="0">
                          <a:solidFill>
                            <a:srgbClr val="C00000"/>
                          </a:solidFill>
                          <a:effectLst/>
                        </a:rPr>
                        <a:t>Lao PDR</a:t>
                      </a:r>
                      <a:endParaRPr lang="en-US" sz="2000" b="1" i="0" u="none" strike="noStrike" dirty="0">
                        <a:solidFill>
                          <a:srgbClr val="C00000"/>
                        </a:solidFill>
                        <a:effectLst/>
                        <a:latin typeface="Calibri"/>
                      </a:endParaRPr>
                    </a:p>
                  </a:txBody>
                  <a:tcPr marL="6878" marR="6878" marT="6878" marB="0" anchor="ctr"/>
                </a:tc>
                <a:tc>
                  <a:txBody>
                    <a:bodyPr/>
                    <a:lstStyle/>
                    <a:p>
                      <a:pPr algn="ctr" fontAlgn="ctr"/>
                      <a:r>
                        <a:rPr lang="en-US" sz="2000" b="1" u="none" strike="noStrike" dirty="0">
                          <a:solidFill>
                            <a:srgbClr val="C00000"/>
                          </a:solidFill>
                          <a:effectLst/>
                        </a:rPr>
                        <a:t>122</a:t>
                      </a:r>
                      <a:endParaRPr lang="en-US" sz="2000" b="1" i="0" u="none" strike="noStrike" dirty="0">
                        <a:solidFill>
                          <a:srgbClr val="C00000"/>
                        </a:solidFill>
                        <a:effectLst/>
                        <a:latin typeface="Calibri"/>
                      </a:endParaRPr>
                    </a:p>
                  </a:txBody>
                  <a:tcPr marL="6878" marR="6878" marT="6878" marB="0" anchor="ctr"/>
                </a:tc>
                <a:tc>
                  <a:txBody>
                    <a:bodyPr/>
                    <a:lstStyle/>
                    <a:p>
                      <a:pPr algn="ctr" fontAlgn="ctr"/>
                      <a:r>
                        <a:rPr lang="en-US" sz="2000" b="1" u="none" strike="noStrike" dirty="0">
                          <a:solidFill>
                            <a:srgbClr val="C00000"/>
                          </a:solidFill>
                          <a:effectLst/>
                        </a:rPr>
                        <a:t>17</a:t>
                      </a:r>
                      <a:endParaRPr lang="en-US" sz="2000" b="1" i="0" u="none" strike="noStrike" dirty="0">
                        <a:solidFill>
                          <a:srgbClr val="C00000"/>
                        </a:solidFill>
                        <a:effectLst/>
                        <a:latin typeface="Calibri"/>
                      </a:endParaRPr>
                    </a:p>
                  </a:txBody>
                  <a:tcPr marL="6878" marR="6878" marT="6878" marB="0" anchor="ctr"/>
                </a:tc>
                <a:tc>
                  <a:txBody>
                    <a:bodyPr/>
                    <a:lstStyle/>
                    <a:p>
                      <a:pPr algn="ctr" fontAlgn="ctr"/>
                      <a:r>
                        <a:rPr lang="en-US" sz="2000" b="1" u="none" strike="noStrike" dirty="0">
                          <a:solidFill>
                            <a:srgbClr val="C00000"/>
                          </a:solidFill>
                          <a:effectLst/>
                        </a:rPr>
                        <a:t>119*</a:t>
                      </a:r>
                      <a:endParaRPr lang="en-US" sz="2000" b="1" i="0" u="none" strike="noStrike" dirty="0">
                        <a:solidFill>
                          <a:srgbClr val="C00000"/>
                        </a:solidFill>
                        <a:effectLst/>
                        <a:latin typeface="Calibri"/>
                      </a:endParaRPr>
                    </a:p>
                  </a:txBody>
                  <a:tcPr marL="6878" marR="6878" marT="6878" marB="0" anchor="ctr"/>
                </a:tc>
                <a:tc>
                  <a:txBody>
                    <a:bodyPr/>
                    <a:lstStyle/>
                    <a:p>
                      <a:pPr algn="ctr" fontAlgn="ctr"/>
                      <a:r>
                        <a:rPr lang="en-US" sz="2000" b="1" u="none" strike="noStrike" dirty="0">
                          <a:solidFill>
                            <a:srgbClr val="C00000"/>
                          </a:solidFill>
                          <a:effectLst/>
                        </a:rPr>
                        <a:t>26</a:t>
                      </a:r>
                      <a:endParaRPr lang="en-US" sz="2000" b="1" i="0" u="none" strike="noStrike" dirty="0">
                        <a:solidFill>
                          <a:srgbClr val="C00000"/>
                        </a:solidFill>
                        <a:effectLst/>
                        <a:latin typeface="Calibri"/>
                      </a:endParaRPr>
                    </a:p>
                  </a:txBody>
                  <a:tcPr marL="6878" marR="6878" marT="6878" marB="0" anchor="ctr"/>
                </a:tc>
                <a:tc>
                  <a:txBody>
                    <a:bodyPr/>
                    <a:lstStyle/>
                    <a:p>
                      <a:pPr algn="ctr" fontAlgn="ctr"/>
                      <a:r>
                        <a:rPr lang="en-US" sz="2000" b="1" u="none" strike="noStrike" dirty="0">
                          <a:solidFill>
                            <a:srgbClr val="C00000"/>
                          </a:solidFill>
                          <a:effectLst/>
                        </a:rPr>
                        <a:t>23</a:t>
                      </a:r>
                      <a:endParaRPr lang="en-US" sz="2000" b="1" i="0" u="none" strike="noStrike" dirty="0">
                        <a:solidFill>
                          <a:srgbClr val="C00000"/>
                        </a:solidFill>
                        <a:effectLst/>
                        <a:latin typeface="Calibri"/>
                      </a:endParaRPr>
                    </a:p>
                  </a:txBody>
                  <a:tcPr marL="6878" marR="6878" marT="6878" marB="0" anchor="ctr"/>
                </a:tc>
                <a:extLst>
                  <a:ext uri="{0D108BD9-81ED-4DB2-BD59-A6C34878D82A}">
                    <a16:rowId xmlns:a16="http://schemas.microsoft.com/office/drawing/2014/main" val="10004"/>
                  </a:ext>
                </a:extLst>
              </a:tr>
              <a:tr h="302113">
                <a:tc>
                  <a:txBody>
                    <a:bodyPr/>
                    <a:lstStyle/>
                    <a:p>
                      <a:pPr algn="l" fontAlgn="ctr"/>
                      <a:r>
                        <a:rPr lang="en-US" sz="1600" u="none" strike="noStrike" dirty="0">
                          <a:effectLst/>
                        </a:rPr>
                        <a:t>Indonesia </a:t>
                      </a:r>
                      <a:endParaRPr lang="en-US" sz="1600" b="1" i="0" u="none" strike="noStrike" dirty="0">
                        <a:solidFill>
                          <a:srgbClr val="31849B"/>
                        </a:solidFill>
                        <a:effectLst/>
                        <a:latin typeface="Calibri"/>
                      </a:endParaRPr>
                    </a:p>
                  </a:txBody>
                  <a:tcPr marL="6878" marR="6878" marT="6878" marB="0" anchor="ctr"/>
                </a:tc>
                <a:tc>
                  <a:txBody>
                    <a:bodyPr/>
                    <a:lstStyle/>
                    <a:p>
                      <a:pPr algn="ctr" fontAlgn="ctr"/>
                      <a:r>
                        <a:rPr lang="en-US" sz="1600" u="none" strike="noStrike">
                          <a:effectLst/>
                        </a:rPr>
                        <a:t>164</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dirty="0">
                          <a:effectLst/>
                        </a:rPr>
                        <a:t>94</a:t>
                      </a:r>
                      <a:endParaRPr lang="en-US" sz="1600" b="0" i="0" u="none" strike="noStrike" dirty="0">
                        <a:solidFill>
                          <a:srgbClr val="000000"/>
                        </a:solidFill>
                        <a:effectLst/>
                        <a:latin typeface="Calibri"/>
                      </a:endParaRPr>
                    </a:p>
                  </a:txBody>
                  <a:tcPr marL="6878" marR="6878" marT="6878" marB="0" anchor="ctr"/>
                </a:tc>
                <a:tc>
                  <a:txBody>
                    <a:bodyPr/>
                    <a:lstStyle/>
                    <a:p>
                      <a:pPr algn="ctr" fontAlgn="ctr"/>
                      <a:r>
                        <a:rPr lang="en-US" sz="1600" u="none" strike="noStrike" dirty="0">
                          <a:effectLst/>
                        </a:rPr>
                        <a:t>36</a:t>
                      </a:r>
                      <a:endParaRPr lang="en-US" sz="1600" b="1" i="0" u="none" strike="noStrike" dirty="0">
                        <a:solidFill>
                          <a:srgbClr val="C00000"/>
                        </a:solidFill>
                        <a:effectLst/>
                        <a:latin typeface="Calibri"/>
                      </a:endParaRPr>
                    </a:p>
                  </a:txBody>
                  <a:tcPr marL="6878" marR="6878" marT="6878" marB="0" anchor="ctr"/>
                </a:tc>
                <a:tc>
                  <a:txBody>
                    <a:bodyPr/>
                    <a:lstStyle/>
                    <a:p>
                      <a:pPr algn="ctr" fontAlgn="ctr"/>
                      <a:r>
                        <a:rPr lang="en-US" sz="1600" u="none" strike="noStrike">
                          <a:effectLst/>
                        </a:rPr>
                        <a:t>21</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40</a:t>
                      </a:r>
                      <a:endParaRPr lang="en-US" sz="1600" b="1" i="0" u="none" strike="noStrike">
                        <a:solidFill>
                          <a:srgbClr val="C00000"/>
                        </a:solidFill>
                        <a:effectLst/>
                        <a:latin typeface="Calibri"/>
                      </a:endParaRPr>
                    </a:p>
                  </a:txBody>
                  <a:tcPr marL="6878" marR="6878" marT="6878" marB="0" anchor="ctr"/>
                </a:tc>
                <a:extLst>
                  <a:ext uri="{0D108BD9-81ED-4DB2-BD59-A6C34878D82A}">
                    <a16:rowId xmlns:a16="http://schemas.microsoft.com/office/drawing/2014/main" val="10005"/>
                  </a:ext>
                </a:extLst>
              </a:tr>
              <a:tr h="267426">
                <a:tc>
                  <a:txBody>
                    <a:bodyPr/>
                    <a:lstStyle/>
                    <a:p>
                      <a:pPr algn="l" fontAlgn="ctr"/>
                      <a:r>
                        <a:rPr lang="en-US" sz="1600" u="none" strike="noStrike">
                          <a:effectLst/>
                        </a:rPr>
                        <a:t>Malaysia</a:t>
                      </a:r>
                      <a:endParaRPr lang="en-US" sz="1600" b="1"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134</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dirty="0">
                          <a:effectLst/>
                        </a:rPr>
                        <a:t>79</a:t>
                      </a:r>
                      <a:endParaRPr lang="en-US" sz="1600" b="0" i="0" u="none" strike="noStrike" dirty="0">
                        <a:solidFill>
                          <a:srgbClr val="000000"/>
                        </a:solidFill>
                        <a:effectLst/>
                        <a:latin typeface="Calibri"/>
                      </a:endParaRPr>
                    </a:p>
                  </a:txBody>
                  <a:tcPr marL="6878" marR="6878" marT="6878" marB="0" anchor="ctr"/>
                </a:tc>
                <a:tc>
                  <a:txBody>
                    <a:bodyPr/>
                    <a:lstStyle/>
                    <a:p>
                      <a:pPr algn="ctr" fontAlgn="ctr"/>
                      <a:r>
                        <a:rPr lang="en-US" sz="1600" u="none" strike="noStrike">
                          <a:effectLst/>
                        </a:rPr>
                        <a:t>13</a:t>
                      </a:r>
                      <a:endParaRPr lang="en-US" sz="1600" b="1" i="0" u="none" strike="noStrike">
                        <a:solidFill>
                          <a:srgbClr val="C00000"/>
                        </a:solidFill>
                        <a:effectLst/>
                        <a:latin typeface="Calibri"/>
                      </a:endParaRPr>
                    </a:p>
                  </a:txBody>
                  <a:tcPr marL="6878" marR="6878" marT="6878" marB="0" anchor="ctr"/>
                </a:tc>
                <a:tc>
                  <a:txBody>
                    <a:bodyPr/>
                    <a:lstStyle/>
                    <a:p>
                      <a:pPr algn="ctr" fontAlgn="ctr"/>
                      <a:r>
                        <a:rPr lang="en-US" sz="1600" u="none" strike="noStrike">
                          <a:effectLst/>
                        </a:rPr>
                        <a:t>35</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7</a:t>
                      </a:r>
                      <a:endParaRPr lang="en-US" sz="1600" b="1" i="0" u="none" strike="noStrike">
                        <a:solidFill>
                          <a:srgbClr val="C00000"/>
                        </a:solidFill>
                        <a:effectLst/>
                        <a:latin typeface="Calibri"/>
                      </a:endParaRPr>
                    </a:p>
                  </a:txBody>
                  <a:tcPr marL="6878" marR="6878" marT="6878" marB="0" anchor="ctr"/>
                </a:tc>
                <a:extLst>
                  <a:ext uri="{0D108BD9-81ED-4DB2-BD59-A6C34878D82A}">
                    <a16:rowId xmlns:a16="http://schemas.microsoft.com/office/drawing/2014/main" val="10006"/>
                  </a:ext>
                </a:extLst>
              </a:tr>
              <a:tr h="302113">
                <a:tc>
                  <a:txBody>
                    <a:bodyPr/>
                    <a:lstStyle/>
                    <a:p>
                      <a:pPr algn="l" fontAlgn="ctr"/>
                      <a:r>
                        <a:rPr lang="en-US" sz="1600" u="none" strike="noStrike">
                          <a:effectLst/>
                        </a:rPr>
                        <a:t>Philippines</a:t>
                      </a:r>
                      <a:endParaRPr lang="en-US" sz="1600" b="1"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112</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44</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dirty="0">
                          <a:effectLst/>
                        </a:rPr>
                        <a:t>10</a:t>
                      </a:r>
                      <a:endParaRPr lang="en-US" sz="1600" b="1" i="0" u="none" strike="noStrike" dirty="0">
                        <a:solidFill>
                          <a:srgbClr val="C00000"/>
                        </a:solidFill>
                        <a:effectLst/>
                        <a:latin typeface="Calibri"/>
                      </a:endParaRPr>
                    </a:p>
                  </a:txBody>
                  <a:tcPr marL="6878" marR="6878" marT="6878" marB="0" anchor="ctr"/>
                </a:tc>
                <a:tc>
                  <a:txBody>
                    <a:bodyPr/>
                    <a:lstStyle/>
                    <a:p>
                      <a:pPr algn="ctr" fontAlgn="ctr"/>
                      <a:r>
                        <a:rPr lang="en-US" sz="1600" u="none" strike="noStrike">
                          <a:effectLst/>
                        </a:rPr>
                        <a:t>16</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8</a:t>
                      </a:r>
                      <a:endParaRPr lang="en-US" sz="1600" b="1" i="0" u="none" strike="noStrike">
                        <a:solidFill>
                          <a:srgbClr val="C00000"/>
                        </a:solidFill>
                        <a:effectLst/>
                        <a:latin typeface="Calibri"/>
                      </a:endParaRPr>
                    </a:p>
                  </a:txBody>
                  <a:tcPr marL="6878" marR="6878" marT="6878" marB="0" anchor="ctr"/>
                </a:tc>
                <a:extLst>
                  <a:ext uri="{0D108BD9-81ED-4DB2-BD59-A6C34878D82A}">
                    <a16:rowId xmlns:a16="http://schemas.microsoft.com/office/drawing/2014/main" val="10007"/>
                  </a:ext>
                </a:extLst>
              </a:tr>
              <a:tr h="267426">
                <a:tc>
                  <a:txBody>
                    <a:bodyPr/>
                    <a:lstStyle/>
                    <a:p>
                      <a:pPr algn="l" fontAlgn="ctr"/>
                      <a:r>
                        <a:rPr lang="en-US" sz="1600" u="none" strike="noStrike">
                          <a:effectLst/>
                        </a:rPr>
                        <a:t>Thailand</a:t>
                      </a:r>
                      <a:endParaRPr lang="en-US" sz="1600" b="1"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224</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74</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dirty="0">
                          <a:effectLst/>
                        </a:rPr>
                        <a:t>14</a:t>
                      </a:r>
                      <a:endParaRPr lang="en-US" sz="1600" b="1" i="0" u="none" strike="noStrike" dirty="0">
                        <a:solidFill>
                          <a:srgbClr val="C00000"/>
                        </a:solidFill>
                        <a:effectLst/>
                        <a:latin typeface="Calibri"/>
                      </a:endParaRPr>
                    </a:p>
                  </a:txBody>
                  <a:tcPr marL="6878" marR="6878" marT="6878" marB="0" anchor="ctr"/>
                </a:tc>
                <a:tc>
                  <a:txBody>
                    <a:bodyPr/>
                    <a:lstStyle/>
                    <a:p>
                      <a:pPr algn="ctr" fontAlgn="ctr"/>
                      <a:r>
                        <a:rPr lang="en-US" sz="1600" u="none" strike="noStrike">
                          <a:effectLst/>
                        </a:rPr>
                        <a:t>67</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13</a:t>
                      </a:r>
                      <a:endParaRPr lang="en-US" sz="1600" b="1" i="0" u="none" strike="noStrike">
                        <a:solidFill>
                          <a:srgbClr val="C00000"/>
                        </a:solidFill>
                        <a:effectLst/>
                        <a:latin typeface="Calibri"/>
                      </a:endParaRPr>
                    </a:p>
                  </a:txBody>
                  <a:tcPr marL="6878" marR="6878" marT="6878" marB="0" anchor="ctr"/>
                </a:tc>
                <a:extLst>
                  <a:ext uri="{0D108BD9-81ED-4DB2-BD59-A6C34878D82A}">
                    <a16:rowId xmlns:a16="http://schemas.microsoft.com/office/drawing/2014/main" val="10008"/>
                  </a:ext>
                </a:extLst>
              </a:tr>
              <a:tr h="302113">
                <a:tc>
                  <a:txBody>
                    <a:bodyPr/>
                    <a:lstStyle/>
                    <a:p>
                      <a:pPr algn="l" fontAlgn="ctr"/>
                      <a:r>
                        <a:rPr lang="en-US" sz="1600" u="none" strike="noStrike" dirty="0">
                          <a:effectLst/>
                        </a:rPr>
                        <a:t>Vietnam</a:t>
                      </a:r>
                      <a:endParaRPr lang="en-US" sz="1600" b="1" i="0" u="none" strike="noStrike" dirty="0">
                        <a:solidFill>
                          <a:srgbClr val="000000"/>
                        </a:solidFill>
                        <a:effectLst/>
                        <a:latin typeface="Calibri"/>
                      </a:endParaRPr>
                    </a:p>
                  </a:txBody>
                  <a:tcPr marL="6878" marR="6878" marT="6878" marB="0" anchor="ctr"/>
                </a:tc>
                <a:tc>
                  <a:txBody>
                    <a:bodyPr/>
                    <a:lstStyle/>
                    <a:p>
                      <a:pPr algn="ctr" fontAlgn="ctr"/>
                      <a:r>
                        <a:rPr lang="en-US" sz="1600" u="none" strike="noStrike">
                          <a:effectLst/>
                        </a:rPr>
                        <a:t>254</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91</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dirty="0">
                          <a:effectLst/>
                        </a:rPr>
                        <a:t>27</a:t>
                      </a:r>
                      <a:endParaRPr lang="en-US" sz="1600" b="1" i="0" u="none" strike="noStrike" dirty="0">
                        <a:solidFill>
                          <a:srgbClr val="C00000"/>
                        </a:solidFill>
                        <a:effectLst/>
                        <a:latin typeface="Calibri"/>
                      </a:endParaRPr>
                    </a:p>
                  </a:txBody>
                  <a:tcPr marL="6878" marR="6878" marT="6878" marB="0" anchor="ctr"/>
                </a:tc>
                <a:tc>
                  <a:txBody>
                    <a:bodyPr/>
                    <a:lstStyle/>
                    <a:p>
                      <a:pPr algn="ctr" fontAlgn="ctr"/>
                      <a:r>
                        <a:rPr lang="en-US" sz="1600" u="none" strike="noStrike">
                          <a:effectLst/>
                        </a:rPr>
                        <a:t>155</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6</a:t>
                      </a:r>
                      <a:endParaRPr lang="en-US" sz="1600" b="1" i="0" u="none" strike="noStrike">
                        <a:solidFill>
                          <a:srgbClr val="C00000"/>
                        </a:solidFill>
                        <a:effectLst/>
                        <a:latin typeface="Calibri"/>
                      </a:endParaRPr>
                    </a:p>
                  </a:txBody>
                  <a:tcPr marL="6878" marR="6878" marT="6878" marB="0" anchor="ctr"/>
                </a:tc>
                <a:extLst>
                  <a:ext uri="{0D108BD9-81ED-4DB2-BD59-A6C34878D82A}">
                    <a16:rowId xmlns:a16="http://schemas.microsoft.com/office/drawing/2014/main" val="10009"/>
                  </a:ext>
                </a:extLst>
              </a:tr>
              <a:tr h="302113">
                <a:tc>
                  <a:txBody>
                    <a:bodyPr/>
                    <a:lstStyle/>
                    <a:p>
                      <a:pPr algn="l" fontAlgn="ctr"/>
                      <a:r>
                        <a:rPr lang="en-US" sz="1600" u="none" strike="noStrike" dirty="0">
                          <a:effectLst/>
                        </a:rPr>
                        <a:t>Bangladesh</a:t>
                      </a:r>
                      <a:endParaRPr lang="en-US" sz="1600" b="1" i="0" u="none" strike="noStrike" dirty="0">
                        <a:solidFill>
                          <a:srgbClr val="000000"/>
                        </a:solidFill>
                        <a:effectLst/>
                        <a:latin typeface="Calibri"/>
                      </a:endParaRPr>
                    </a:p>
                  </a:txBody>
                  <a:tcPr marL="6878" marR="6878" marT="6878" marB="0" anchor="ctr"/>
                </a:tc>
                <a:tc>
                  <a:txBody>
                    <a:bodyPr/>
                    <a:lstStyle/>
                    <a:p>
                      <a:pPr algn="ctr" fontAlgn="ctr"/>
                      <a:r>
                        <a:rPr lang="en-US" sz="1600" u="none" strike="noStrike">
                          <a:effectLst/>
                        </a:rPr>
                        <a:t>4</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0</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dirty="0">
                          <a:effectLst/>
                        </a:rPr>
                        <a:t>0</a:t>
                      </a:r>
                      <a:endParaRPr lang="en-US" sz="1600" b="1" i="0" u="none" strike="noStrike" dirty="0">
                        <a:solidFill>
                          <a:srgbClr val="C00000"/>
                        </a:solidFill>
                        <a:effectLst/>
                        <a:latin typeface="Calibri"/>
                      </a:endParaRPr>
                    </a:p>
                  </a:txBody>
                  <a:tcPr marL="6878" marR="6878" marT="6878" marB="0" anchor="ctr"/>
                </a:tc>
                <a:tc>
                  <a:txBody>
                    <a:bodyPr/>
                    <a:lstStyle/>
                    <a:p>
                      <a:pPr algn="ctr" fontAlgn="ctr"/>
                      <a:r>
                        <a:rPr lang="en-US" sz="1600" u="none" strike="noStrike" dirty="0">
                          <a:effectLst/>
                        </a:rPr>
                        <a:t>20</a:t>
                      </a:r>
                      <a:endParaRPr lang="en-US" sz="1600" b="0" i="0" u="none" strike="noStrike" dirty="0">
                        <a:solidFill>
                          <a:srgbClr val="000000"/>
                        </a:solidFill>
                        <a:effectLst/>
                        <a:latin typeface="Calibri"/>
                      </a:endParaRPr>
                    </a:p>
                  </a:txBody>
                  <a:tcPr marL="6878" marR="6878" marT="6878" marB="0" anchor="ctr"/>
                </a:tc>
                <a:tc>
                  <a:txBody>
                    <a:bodyPr/>
                    <a:lstStyle/>
                    <a:p>
                      <a:pPr algn="ctr" fontAlgn="ctr"/>
                      <a:r>
                        <a:rPr lang="en-US" sz="1600" u="none" strike="noStrike">
                          <a:effectLst/>
                        </a:rPr>
                        <a:t>11</a:t>
                      </a:r>
                      <a:endParaRPr lang="en-US" sz="1600" b="1" i="0" u="none" strike="noStrike">
                        <a:solidFill>
                          <a:srgbClr val="C00000"/>
                        </a:solidFill>
                        <a:effectLst/>
                        <a:latin typeface="Calibri"/>
                      </a:endParaRPr>
                    </a:p>
                  </a:txBody>
                  <a:tcPr marL="6878" marR="6878" marT="6878" marB="0" anchor="ctr"/>
                </a:tc>
                <a:extLst>
                  <a:ext uri="{0D108BD9-81ED-4DB2-BD59-A6C34878D82A}">
                    <a16:rowId xmlns:a16="http://schemas.microsoft.com/office/drawing/2014/main" val="10010"/>
                  </a:ext>
                </a:extLst>
              </a:tr>
              <a:tr h="267426">
                <a:tc>
                  <a:txBody>
                    <a:bodyPr/>
                    <a:lstStyle/>
                    <a:p>
                      <a:pPr algn="l" fontAlgn="ctr"/>
                      <a:r>
                        <a:rPr lang="en-US" sz="1600" u="none" strike="noStrike">
                          <a:effectLst/>
                        </a:rPr>
                        <a:t>Nepal</a:t>
                      </a:r>
                      <a:endParaRPr lang="en-US" sz="1600" b="1"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4</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0</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0</a:t>
                      </a:r>
                      <a:endParaRPr lang="en-US" sz="1600" b="1" i="0" u="none" strike="noStrike">
                        <a:solidFill>
                          <a:srgbClr val="C00000"/>
                        </a:solidFill>
                        <a:effectLst/>
                        <a:latin typeface="Calibri"/>
                      </a:endParaRPr>
                    </a:p>
                  </a:txBody>
                  <a:tcPr marL="6878" marR="6878" marT="6878" marB="0" anchor="ctr"/>
                </a:tc>
                <a:tc>
                  <a:txBody>
                    <a:bodyPr/>
                    <a:lstStyle/>
                    <a:p>
                      <a:pPr algn="ctr" fontAlgn="ctr"/>
                      <a:r>
                        <a:rPr lang="en-US" sz="1600" u="none" strike="noStrike" dirty="0">
                          <a:effectLst/>
                        </a:rPr>
                        <a:t>20</a:t>
                      </a:r>
                      <a:endParaRPr lang="en-US" sz="1600" b="0" i="0" u="none" strike="noStrike" dirty="0">
                        <a:solidFill>
                          <a:srgbClr val="000000"/>
                        </a:solidFill>
                        <a:effectLst/>
                        <a:latin typeface="Calibri"/>
                      </a:endParaRPr>
                    </a:p>
                  </a:txBody>
                  <a:tcPr marL="6878" marR="6878" marT="6878" marB="0" anchor="ctr"/>
                </a:tc>
                <a:tc>
                  <a:txBody>
                    <a:bodyPr/>
                    <a:lstStyle/>
                    <a:p>
                      <a:pPr algn="ctr" fontAlgn="ctr"/>
                      <a:r>
                        <a:rPr lang="en-US" sz="1600" u="none" strike="noStrike">
                          <a:effectLst/>
                        </a:rPr>
                        <a:t>5</a:t>
                      </a:r>
                      <a:endParaRPr lang="en-US" sz="1600" b="1" i="0" u="none" strike="noStrike">
                        <a:solidFill>
                          <a:srgbClr val="C00000"/>
                        </a:solidFill>
                        <a:effectLst/>
                        <a:latin typeface="Calibri"/>
                      </a:endParaRPr>
                    </a:p>
                  </a:txBody>
                  <a:tcPr marL="6878" marR="6878" marT="6878" marB="0" anchor="ctr"/>
                </a:tc>
                <a:extLst>
                  <a:ext uri="{0D108BD9-81ED-4DB2-BD59-A6C34878D82A}">
                    <a16:rowId xmlns:a16="http://schemas.microsoft.com/office/drawing/2014/main" val="10011"/>
                  </a:ext>
                </a:extLst>
              </a:tr>
              <a:tr h="267426">
                <a:tc>
                  <a:txBody>
                    <a:bodyPr/>
                    <a:lstStyle/>
                    <a:p>
                      <a:pPr algn="l" fontAlgn="ctr"/>
                      <a:r>
                        <a:rPr lang="en-US" sz="1600" u="none" strike="noStrike">
                          <a:effectLst/>
                        </a:rPr>
                        <a:t>Bhutan</a:t>
                      </a:r>
                      <a:endParaRPr lang="en-US" sz="1600" b="1"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0</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0</a:t>
                      </a:r>
                      <a:endParaRPr lang="en-US" sz="1600" b="0" i="0" u="none" strike="noStrike">
                        <a:solidFill>
                          <a:srgbClr val="000000"/>
                        </a:solidFill>
                        <a:effectLst/>
                        <a:latin typeface="Calibri"/>
                      </a:endParaRPr>
                    </a:p>
                  </a:txBody>
                  <a:tcPr marL="6878" marR="6878" marT="6878" marB="0" anchor="ctr"/>
                </a:tc>
                <a:tc>
                  <a:txBody>
                    <a:bodyPr/>
                    <a:lstStyle/>
                    <a:p>
                      <a:pPr algn="ctr" fontAlgn="ctr"/>
                      <a:r>
                        <a:rPr lang="en-US" sz="1600" u="none" strike="noStrike">
                          <a:effectLst/>
                        </a:rPr>
                        <a:t>0</a:t>
                      </a:r>
                      <a:endParaRPr lang="en-US" sz="1600" b="1" i="0" u="none" strike="noStrike">
                        <a:solidFill>
                          <a:srgbClr val="C00000"/>
                        </a:solidFill>
                        <a:effectLst/>
                        <a:latin typeface="Calibri"/>
                      </a:endParaRPr>
                    </a:p>
                  </a:txBody>
                  <a:tcPr marL="6878" marR="6878" marT="6878" marB="0" anchor="ctr"/>
                </a:tc>
                <a:tc>
                  <a:txBody>
                    <a:bodyPr/>
                    <a:lstStyle/>
                    <a:p>
                      <a:pPr algn="ctr" fontAlgn="ctr"/>
                      <a:r>
                        <a:rPr lang="en-US" sz="1600" u="none" strike="noStrike" dirty="0">
                          <a:effectLst/>
                        </a:rPr>
                        <a:t>10</a:t>
                      </a:r>
                      <a:endParaRPr lang="en-US" sz="1600" b="0" i="0" u="none" strike="noStrike" dirty="0">
                        <a:solidFill>
                          <a:srgbClr val="000000"/>
                        </a:solidFill>
                        <a:effectLst/>
                        <a:latin typeface="Calibri"/>
                      </a:endParaRPr>
                    </a:p>
                  </a:txBody>
                  <a:tcPr marL="6878" marR="6878" marT="6878" marB="0" anchor="ctr"/>
                </a:tc>
                <a:tc>
                  <a:txBody>
                    <a:bodyPr/>
                    <a:lstStyle/>
                    <a:p>
                      <a:pPr algn="ctr" fontAlgn="ctr"/>
                      <a:r>
                        <a:rPr lang="en-US" sz="1600" u="none" strike="noStrike">
                          <a:effectLst/>
                        </a:rPr>
                        <a:t>6</a:t>
                      </a:r>
                      <a:endParaRPr lang="en-US" sz="1600" b="1" i="0" u="none" strike="noStrike">
                        <a:solidFill>
                          <a:srgbClr val="C00000"/>
                        </a:solidFill>
                        <a:effectLst/>
                        <a:latin typeface="Calibri"/>
                      </a:endParaRPr>
                    </a:p>
                  </a:txBody>
                  <a:tcPr marL="6878" marR="6878" marT="6878" marB="0" anchor="ctr"/>
                </a:tc>
                <a:extLst>
                  <a:ext uri="{0D108BD9-81ED-4DB2-BD59-A6C34878D82A}">
                    <a16:rowId xmlns:a16="http://schemas.microsoft.com/office/drawing/2014/main" val="10012"/>
                  </a:ext>
                </a:extLst>
              </a:tr>
              <a:tr h="267426">
                <a:tc>
                  <a:txBody>
                    <a:bodyPr/>
                    <a:lstStyle/>
                    <a:p>
                      <a:pPr algn="ctr" fontAlgn="ctr"/>
                      <a:r>
                        <a:rPr lang="en-US" sz="1600" u="none" strike="noStrike" dirty="0">
                          <a:effectLst/>
                        </a:rPr>
                        <a:t>TOTAL</a:t>
                      </a:r>
                      <a:endParaRPr lang="en-US" sz="1600" b="1" i="0" u="none" strike="noStrike" dirty="0">
                        <a:solidFill>
                          <a:srgbClr val="C00000"/>
                        </a:solidFill>
                        <a:effectLst/>
                        <a:latin typeface="Calibri"/>
                      </a:endParaRPr>
                    </a:p>
                  </a:txBody>
                  <a:tcPr marL="6878" marR="6878" marT="6878" marB="0" anchor="ctr"/>
                </a:tc>
                <a:tc>
                  <a:txBody>
                    <a:bodyPr/>
                    <a:lstStyle/>
                    <a:p>
                      <a:pPr algn="ctr" fontAlgn="ctr"/>
                      <a:r>
                        <a:rPr lang="en-US" sz="1600" u="none" strike="noStrike" dirty="0">
                          <a:effectLst/>
                        </a:rPr>
                        <a:t>1,128</a:t>
                      </a:r>
                      <a:endParaRPr lang="en-US" sz="1600" b="1" i="0" u="none" strike="noStrike" dirty="0">
                        <a:solidFill>
                          <a:srgbClr val="C00000"/>
                        </a:solidFill>
                        <a:effectLst/>
                        <a:latin typeface="Calibri"/>
                      </a:endParaRPr>
                    </a:p>
                  </a:txBody>
                  <a:tcPr marL="6878" marR="6878" marT="6878" marB="0" anchor="ctr"/>
                </a:tc>
                <a:tc>
                  <a:txBody>
                    <a:bodyPr/>
                    <a:lstStyle/>
                    <a:p>
                      <a:pPr algn="ctr" fontAlgn="ctr"/>
                      <a:r>
                        <a:rPr lang="en-US" sz="1600" u="none" strike="noStrike" dirty="0">
                          <a:effectLst/>
                        </a:rPr>
                        <a:t>421</a:t>
                      </a:r>
                      <a:endParaRPr lang="en-US" sz="1600" b="1" i="0" u="none" strike="noStrike" dirty="0">
                        <a:solidFill>
                          <a:srgbClr val="C00000"/>
                        </a:solidFill>
                        <a:effectLst/>
                        <a:latin typeface="Calibri"/>
                      </a:endParaRPr>
                    </a:p>
                  </a:txBody>
                  <a:tcPr marL="6878" marR="6878" marT="6878" marB="0" anchor="ctr"/>
                </a:tc>
                <a:tc>
                  <a:txBody>
                    <a:bodyPr/>
                    <a:lstStyle/>
                    <a:p>
                      <a:pPr algn="ctr" fontAlgn="ctr"/>
                      <a:r>
                        <a:rPr lang="en-US" sz="1600" u="none" strike="noStrike" dirty="0">
                          <a:effectLst/>
                        </a:rPr>
                        <a:t>196</a:t>
                      </a:r>
                      <a:endParaRPr lang="en-US" sz="1600" b="1" i="0" u="none" strike="noStrike" dirty="0">
                        <a:solidFill>
                          <a:srgbClr val="C00000"/>
                        </a:solidFill>
                        <a:effectLst/>
                        <a:latin typeface="Calibri"/>
                      </a:endParaRPr>
                    </a:p>
                  </a:txBody>
                  <a:tcPr marL="6878" marR="6878" marT="6878" marB="0" anchor="ctr"/>
                </a:tc>
                <a:tc>
                  <a:txBody>
                    <a:bodyPr/>
                    <a:lstStyle/>
                    <a:p>
                      <a:pPr algn="ctr" fontAlgn="ctr"/>
                      <a:r>
                        <a:rPr lang="en-US" sz="1600" u="none" strike="noStrike" dirty="0">
                          <a:effectLst/>
                        </a:rPr>
                        <a:t>386</a:t>
                      </a:r>
                      <a:endParaRPr lang="en-US" sz="1600" b="1" i="0" u="none" strike="noStrike" dirty="0">
                        <a:solidFill>
                          <a:srgbClr val="C00000"/>
                        </a:solidFill>
                        <a:effectLst/>
                        <a:latin typeface="Calibri"/>
                      </a:endParaRPr>
                    </a:p>
                  </a:txBody>
                  <a:tcPr marL="6878" marR="6878" marT="6878" marB="0" anchor="ctr"/>
                </a:tc>
                <a:tc>
                  <a:txBody>
                    <a:bodyPr/>
                    <a:lstStyle/>
                    <a:p>
                      <a:pPr algn="ctr" fontAlgn="ctr"/>
                      <a:r>
                        <a:rPr lang="en-US" sz="1600" u="none" strike="noStrike" dirty="0">
                          <a:effectLst/>
                        </a:rPr>
                        <a:t>126</a:t>
                      </a:r>
                      <a:endParaRPr lang="en-US" sz="1600" b="1" i="0" u="none" strike="noStrike" dirty="0">
                        <a:solidFill>
                          <a:srgbClr val="C00000"/>
                        </a:solidFill>
                        <a:effectLst/>
                        <a:latin typeface="Calibri"/>
                      </a:endParaRPr>
                    </a:p>
                  </a:txBody>
                  <a:tcPr marL="6878" marR="6878" marT="6878" marB="0" anchor="ctr"/>
                </a:tc>
                <a:extLst>
                  <a:ext uri="{0D108BD9-81ED-4DB2-BD59-A6C34878D82A}">
                    <a16:rowId xmlns:a16="http://schemas.microsoft.com/office/drawing/2014/main" val="10013"/>
                  </a:ext>
                </a:extLst>
              </a:tr>
            </a:tbl>
          </a:graphicData>
        </a:graphic>
      </p:graphicFrame>
      <p:sp>
        <p:nvSpPr>
          <p:cNvPr id="5" name="TextBox 4"/>
          <p:cNvSpPr txBox="1"/>
          <p:nvPr/>
        </p:nvSpPr>
        <p:spPr>
          <a:xfrm>
            <a:off x="3777576" y="6581001"/>
            <a:ext cx="5767733" cy="276999"/>
          </a:xfrm>
          <a:prstGeom prst="rect">
            <a:avLst/>
          </a:prstGeom>
          <a:noFill/>
        </p:spPr>
        <p:txBody>
          <a:bodyPr wrap="none" rtlCol="0">
            <a:spAutoFit/>
          </a:bodyPr>
          <a:lstStyle/>
          <a:p>
            <a:r>
              <a:rPr lang="en-US" sz="1200" dirty="0"/>
              <a:t>* With country-specific laboratory capacity building program in collaboration with MORU.</a:t>
            </a:r>
          </a:p>
        </p:txBody>
      </p:sp>
    </p:spTree>
    <p:extLst>
      <p:ext uri="{BB962C8B-B14F-4D97-AF65-F5344CB8AC3E}">
        <p14:creationId xmlns:p14="http://schemas.microsoft.com/office/powerpoint/2010/main" val="1673322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130301"/>
            <a:ext cx="6089530" cy="685799"/>
          </a:xfrm>
        </p:spPr>
        <p:txBody>
          <a:bodyPr>
            <a:normAutofit fontScale="90000"/>
          </a:bodyPr>
          <a:lstStyle/>
          <a:p>
            <a:r>
              <a:rPr lang="en-US" b="1" dirty="0"/>
              <a:t>  Laboratory strengthening</a:t>
            </a:r>
            <a:endParaRPr lang="th-TH" b="1" dirty="0"/>
          </a:p>
        </p:txBody>
      </p:sp>
      <p:sp>
        <p:nvSpPr>
          <p:cNvPr id="3" name="Content Placeholder 2"/>
          <p:cNvSpPr>
            <a:spLocks noGrp="1"/>
          </p:cNvSpPr>
          <p:nvPr>
            <p:ph idx="1"/>
          </p:nvPr>
        </p:nvSpPr>
        <p:spPr>
          <a:xfrm>
            <a:off x="838199" y="1930400"/>
            <a:ext cx="10853057" cy="4246563"/>
          </a:xfrm>
        </p:spPr>
        <p:txBody>
          <a:bodyPr>
            <a:normAutofit/>
          </a:bodyPr>
          <a:lstStyle/>
          <a:p>
            <a:r>
              <a:rPr lang="en-US" dirty="0"/>
              <a:t> Conduct risk assessment for laboratory capacity</a:t>
            </a:r>
          </a:p>
          <a:p>
            <a:r>
              <a:rPr lang="en-US" dirty="0"/>
              <a:t> Improve laboratory management ( inventory, data recording..)</a:t>
            </a:r>
          </a:p>
          <a:p>
            <a:r>
              <a:rPr lang="en-US" dirty="0"/>
              <a:t> Improvement of biosafety and biosecurity </a:t>
            </a:r>
          </a:p>
          <a:p>
            <a:r>
              <a:rPr lang="en-US" dirty="0"/>
              <a:t> Participate in Quality Assurance and Quality control in alignment with ASEAN framework</a:t>
            </a:r>
          </a:p>
          <a:p>
            <a:endParaRPr lang="en-US" dirty="0"/>
          </a:p>
          <a:p>
            <a:endParaRPr lang="th-TH"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53670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4855" y="2484648"/>
            <a:ext cx="6089530" cy="1500756"/>
          </a:xfrm>
        </p:spPr>
        <p:txBody>
          <a:bodyPr>
            <a:noAutofit/>
          </a:bodyPr>
          <a:lstStyle/>
          <a:p>
            <a:pPr algn="ctr"/>
            <a:r>
              <a:rPr lang="en-US" sz="5400" b="1" dirty="0"/>
              <a:t>  Disease Surveillance</a:t>
            </a:r>
            <a:endParaRPr lang="th-TH" sz="54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4235230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6102" y="378823"/>
            <a:ext cx="10293531" cy="1437277"/>
          </a:xfrm>
        </p:spPr>
        <p:txBody>
          <a:bodyPr>
            <a:normAutofit/>
          </a:bodyPr>
          <a:lstStyle/>
          <a:p>
            <a:r>
              <a:rPr lang="en-US" b="1" dirty="0"/>
              <a:t>  </a:t>
            </a:r>
            <a:r>
              <a:rPr lang="en-US" sz="4000" b="1" dirty="0"/>
              <a:t>Surveillance activities on AI and other zoonosis</a:t>
            </a:r>
            <a:endParaRPr lang="th-TH" sz="4000" b="1" dirty="0"/>
          </a:p>
        </p:txBody>
      </p:sp>
      <p:sp>
        <p:nvSpPr>
          <p:cNvPr id="3" name="Content Placeholder 2"/>
          <p:cNvSpPr>
            <a:spLocks noGrp="1"/>
          </p:cNvSpPr>
          <p:nvPr>
            <p:ph idx="1"/>
          </p:nvPr>
        </p:nvSpPr>
        <p:spPr>
          <a:xfrm>
            <a:off x="838200" y="1930400"/>
            <a:ext cx="10591800" cy="4246563"/>
          </a:xfrm>
        </p:spPr>
        <p:txBody>
          <a:bodyPr>
            <a:normAutofit/>
          </a:bodyPr>
          <a:lstStyle/>
          <a:p>
            <a:r>
              <a:rPr lang="en-US" dirty="0"/>
              <a:t> Provide equipment and field supplies in high risk areas to enhance surveillance activities on AI</a:t>
            </a:r>
          </a:p>
          <a:p>
            <a:r>
              <a:rPr lang="en-US" dirty="0"/>
              <a:t> Provide equipment for outbreak response in:</a:t>
            </a:r>
          </a:p>
          <a:p>
            <a:pPr marL="457200" lvl="1" indent="0">
              <a:buNone/>
            </a:pPr>
            <a:r>
              <a:rPr lang="en-US" dirty="0" err="1"/>
              <a:t>Phongsali</a:t>
            </a:r>
            <a:endParaRPr lang="en-US" dirty="0"/>
          </a:p>
          <a:p>
            <a:pPr marL="457200" lvl="1" indent="0">
              <a:buNone/>
            </a:pPr>
            <a:r>
              <a:rPr lang="en-US" dirty="0"/>
              <a:t>Luang Namtha</a:t>
            </a:r>
          </a:p>
          <a:p>
            <a:pPr marL="457200" lvl="1" indent="0">
              <a:buNone/>
            </a:pPr>
            <a:r>
              <a:rPr lang="en-US" dirty="0" err="1"/>
              <a:t>Oudomxay</a:t>
            </a:r>
            <a:endParaRPr lang="en-US" dirty="0"/>
          </a:p>
          <a:p>
            <a:pPr marL="457200" lvl="1" indent="0">
              <a:buNone/>
            </a:pPr>
            <a:r>
              <a:rPr lang="en-US" dirty="0" err="1"/>
              <a:t>Xyabouly</a:t>
            </a:r>
            <a:endParaRPr lang="en-US" dirty="0"/>
          </a:p>
          <a:p>
            <a:pPr marL="457200" lvl="1" indent="0">
              <a:buNone/>
            </a:pPr>
            <a:r>
              <a:rPr lang="en-US" dirty="0"/>
              <a:t>Vientiane Province</a:t>
            </a:r>
          </a:p>
          <a:p>
            <a:pPr marL="457200" lvl="1" indent="0">
              <a:buNone/>
            </a:pPr>
            <a:r>
              <a:rPr lang="en-US" dirty="0"/>
              <a:t>Vientiane Capital</a:t>
            </a:r>
          </a:p>
          <a:p>
            <a:pPr marL="457200" lvl="1" indent="0">
              <a:buNone/>
            </a:pPr>
            <a:r>
              <a:rPr lang="en-US" dirty="0"/>
              <a:t>Luang </a:t>
            </a:r>
            <a:r>
              <a:rPr lang="en-US" dirty="0" err="1"/>
              <a:t>Prabang</a:t>
            </a:r>
            <a:endParaRPr lang="en-US" dirty="0"/>
          </a:p>
          <a:p>
            <a:pPr marL="0" indent="0">
              <a:buNone/>
            </a:pPr>
            <a:endParaRPr lang="en-US" dirty="0"/>
          </a:p>
          <a:p>
            <a:endParaRPr lang="en-US" dirty="0"/>
          </a:p>
          <a:p>
            <a:endParaRPr lang="th-TH"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125484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Photos_HPAI\Oudomxay market\IMG_15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066800"/>
            <a:ext cx="3767138"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D:\Photo_Visit_LNT&amp;ODX_15FEB14\DSC0867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990600"/>
            <a:ext cx="38100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Notched Right Arrow 4"/>
          <p:cNvSpPr/>
          <p:nvPr/>
        </p:nvSpPr>
        <p:spPr>
          <a:xfrm>
            <a:off x="5791200" y="2286000"/>
            <a:ext cx="533400" cy="304800"/>
          </a:xfrm>
          <a:prstGeom prst="notched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101" name="Picture 4" descr="D:\Photo_Visit_LNT&amp;ODX_15FEB14\DSC0869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2900" y="3848100"/>
            <a:ext cx="38100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TextBox 8"/>
          <p:cNvSpPr txBox="1">
            <a:spLocks noChangeArrowheads="1"/>
          </p:cNvSpPr>
          <p:nvPr/>
        </p:nvSpPr>
        <p:spPr bwMode="auto">
          <a:xfrm>
            <a:off x="1209811" y="4294186"/>
            <a:ext cx="335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defRPr>
            </a:lvl1pPr>
            <a:lvl2pPr marL="742950" indent="-285750" eaLnBrk="0" hangingPunct="0">
              <a:defRPr sz="2800">
                <a:solidFill>
                  <a:schemeClr val="tx1"/>
                </a:solidFill>
                <a:latin typeface="Arial" pitchFamily="34" charset="0"/>
              </a:defRPr>
            </a:lvl2pPr>
            <a:lvl3pPr marL="1143000" indent="-228600" eaLnBrk="0" hangingPunct="0">
              <a:defRPr sz="2800">
                <a:solidFill>
                  <a:schemeClr val="tx1"/>
                </a:solidFill>
                <a:latin typeface="Arial" pitchFamily="34" charset="0"/>
              </a:defRPr>
            </a:lvl3pPr>
            <a:lvl4pPr marL="1600200" indent="-228600" eaLnBrk="0" hangingPunct="0">
              <a:defRPr sz="2800">
                <a:solidFill>
                  <a:schemeClr val="tx1"/>
                </a:solidFill>
                <a:latin typeface="Arial" pitchFamily="34" charset="0"/>
              </a:defRPr>
            </a:lvl4pPr>
            <a:lvl5pPr marL="2057400" indent="-228600" eaLnBrk="0" hangingPunct="0">
              <a:defRPr sz="2800">
                <a:solidFill>
                  <a:schemeClr val="tx1"/>
                </a:solidFill>
                <a:latin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defRPr>
            </a:lvl9pPr>
          </a:lstStyle>
          <a:p>
            <a:pPr algn="ctr" eaLnBrk="1" hangingPunct="1"/>
            <a:r>
              <a:rPr lang="en-US" sz="1800" b="1" dirty="0"/>
              <a:t>Old live bird market</a:t>
            </a:r>
          </a:p>
        </p:txBody>
      </p:sp>
      <p:sp>
        <p:nvSpPr>
          <p:cNvPr id="4103" name="TextBox 10"/>
          <p:cNvSpPr txBox="1">
            <a:spLocks noChangeArrowheads="1"/>
          </p:cNvSpPr>
          <p:nvPr/>
        </p:nvSpPr>
        <p:spPr bwMode="auto">
          <a:xfrm>
            <a:off x="6823075" y="3516314"/>
            <a:ext cx="335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defRPr>
            </a:lvl1pPr>
            <a:lvl2pPr marL="742950" indent="-285750" eaLnBrk="0" hangingPunct="0">
              <a:defRPr sz="2800">
                <a:solidFill>
                  <a:schemeClr val="tx1"/>
                </a:solidFill>
                <a:latin typeface="Arial" pitchFamily="34" charset="0"/>
              </a:defRPr>
            </a:lvl2pPr>
            <a:lvl3pPr marL="1143000" indent="-228600" eaLnBrk="0" hangingPunct="0">
              <a:defRPr sz="2800">
                <a:solidFill>
                  <a:schemeClr val="tx1"/>
                </a:solidFill>
                <a:latin typeface="Arial" pitchFamily="34" charset="0"/>
              </a:defRPr>
            </a:lvl3pPr>
            <a:lvl4pPr marL="1600200" indent="-228600" eaLnBrk="0" hangingPunct="0">
              <a:defRPr sz="2800">
                <a:solidFill>
                  <a:schemeClr val="tx1"/>
                </a:solidFill>
                <a:latin typeface="Arial" pitchFamily="34" charset="0"/>
              </a:defRPr>
            </a:lvl4pPr>
            <a:lvl5pPr marL="2057400" indent="-228600" eaLnBrk="0" hangingPunct="0">
              <a:defRPr sz="2800">
                <a:solidFill>
                  <a:schemeClr val="tx1"/>
                </a:solidFill>
                <a:latin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defRPr>
            </a:lvl9pPr>
          </a:lstStyle>
          <a:p>
            <a:pPr algn="ctr" eaLnBrk="1" hangingPunct="1"/>
            <a:r>
              <a:rPr lang="en-US" sz="1800" b="1">
                <a:solidFill>
                  <a:schemeClr val="bg1"/>
                </a:solidFill>
              </a:rPr>
              <a:t>New live bird market</a:t>
            </a:r>
          </a:p>
        </p:txBody>
      </p:sp>
      <p:sp>
        <p:nvSpPr>
          <p:cNvPr id="4104" name="TextBox 9"/>
          <p:cNvSpPr txBox="1">
            <a:spLocks noChangeArrowheads="1"/>
          </p:cNvSpPr>
          <p:nvPr/>
        </p:nvSpPr>
        <p:spPr bwMode="auto">
          <a:xfrm>
            <a:off x="1524000" y="84138"/>
            <a:ext cx="90678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defRPr>
            </a:lvl1pPr>
            <a:lvl2pPr marL="742950" indent="-285750" eaLnBrk="0" hangingPunct="0">
              <a:defRPr sz="2800">
                <a:solidFill>
                  <a:schemeClr val="tx1"/>
                </a:solidFill>
                <a:latin typeface="Arial" pitchFamily="34" charset="0"/>
              </a:defRPr>
            </a:lvl2pPr>
            <a:lvl3pPr marL="1143000" indent="-228600" eaLnBrk="0" hangingPunct="0">
              <a:defRPr sz="2800">
                <a:solidFill>
                  <a:schemeClr val="tx1"/>
                </a:solidFill>
                <a:latin typeface="Arial" pitchFamily="34" charset="0"/>
              </a:defRPr>
            </a:lvl3pPr>
            <a:lvl4pPr marL="1600200" indent="-228600" eaLnBrk="0" hangingPunct="0">
              <a:defRPr sz="2800">
                <a:solidFill>
                  <a:schemeClr val="tx1"/>
                </a:solidFill>
                <a:latin typeface="Arial" pitchFamily="34" charset="0"/>
              </a:defRPr>
            </a:lvl4pPr>
            <a:lvl5pPr marL="2057400" indent="-228600" eaLnBrk="0" hangingPunct="0">
              <a:defRPr sz="2800">
                <a:solidFill>
                  <a:schemeClr val="tx1"/>
                </a:solidFill>
                <a:latin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defRPr>
            </a:lvl9pPr>
          </a:lstStyle>
          <a:p>
            <a:pPr algn="ctr" eaLnBrk="1" hangingPunct="1"/>
            <a:r>
              <a:rPr lang="en-US" sz="2400" b="1" dirty="0"/>
              <a:t>Biosecurity improvement in live bird market</a:t>
            </a:r>
          </a:p>
          <a:p>
            <a:pPr algn="ctr" eaLnBrk="1" hangingPunct="1"/>
            <a:r>
              <a:rPr lang="en-US" sz="2400" b="1" dirty="0"/>
              <a:t> in </a:t>
            </a:r>
            <a:r>
              <a:rPr lang="en-US" sz="2400" b="1" dirty="0" err="1"/>
              <a:t>Oudomxay</a:t>
            </a:r>
            <a:r>
              <a:rPr lang="en-US" sz="2400" b="1" dirty="0"/>
              <a:t>, Lao PDR </a:t>
            </a:r>
          </a:p>
        </p:txBody>
      </p:sp>
    </p:spTree>
    <p:extLst>
      <p:ext uri="{BB962C8B-B14F-4D97-AF65-F5344CB8AC3E}">
        <p14:creationId xmlns:p14="http://schemas.microsoft.com/office/powerpoint/2010/main" val="1456308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mv\AppData\Local\Microsoft\Windows\Temporary Internet Files\Content.Word\AI Surveillance 20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294" y="988539"/>
            <a:ext cx="4572000" cy="572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5"/>
          <p:cNvSpPr txBox="1">
            <a:spLocks/>
          </p:cNvSpPr>
          <p:nvPr/>
        </p:nvSpPr>
        <p:spPr bwMode="auto">
          <a:xfrm>
            <a:off x="5288691" y="407774"/>
            <a:ext cx="5597611" cy="7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a:r>
              <a:rPr lang="en-US" sz="3600" b="1" dirty="0">
                <a:latin typeface="+mn-lt"/>
                <a:cs typeface="Times New Roman" pitchFamily="18" charset="0"/>
              </a:rPr>
              <a:t>AI Surveillance in 2015</a:t>
            </a:r>
          </a:p>
        </p:txBody>
      </p:sp>
      <p:sp>
        <p:nvSpPr>
          <p:cNvPr id="6" name="Content Placeholder 2"/>
          <p:cNvSpPr txBox="1">
            <a:spLocks/>
          </p:cNvSpPr>
          <p:nvPr/>
        </p:nvSpPr>
        <p:spPr>
          <a:xfrm>
            <a:off x="5715000" y="1408669"/>
            <a:ext cx="4724400" cy="5009595"/>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buFont typeface="Wingdings" pitchFamily="2" charset="2"/>
              <a:buChar char="q"/>
              <a:defRPr/>
            </a:pPr>
            <a:r>
              <a:rPr lang="en-US" sz="2400" b="1" dirty="0">
                <a:solidFill>
                  <a:srgbClr val="000099"/>
                </a:solidFill>
                <a:cs typeface="Times New Roman" pitchFamily="18" charset="0"/>
              </a:rPr>
              <a:t> High risk provinces:   	7 </a:t>
            </a:r>
          </a:p>
          <a:p>
            <a:pPr lvl="1" algn="l">
              <a:defRPr/>
            </a:pPr>
            <a:r>
              <a:rPr lang="en-US" sz="2000" i="1" dirty="0">
                <a:solidFill>
                  <a:prstClr val="black">
                    <a:lumMod val="85000"/>
                    <a:lumOff val="15000"/>
                  </a:prstClr>
                </a:solidFill>
                <a:cs typeface="Times New Roman" pitchFamily="18" charset="0"/>
              </a:rPr>
              <a:t>PSL, LNT, ODX, LPB, XYL, </a:t>
            </a:r>
            <a:r>
              <a:rPr lang="en-US" sz="2000" i="1" dirty="0" err="1">
                <a:solidFill>
                  <a:prstClr val="black">
                    <a:lumMod val="85000"/>
                    <a:lumOff val="15000"/>
                  </a:prstClr>
                </a:solidFill>
                <a:cs typeface="Times New Roman" pitchFamily="18" charset="0"/>
              </a:rPr>
              <a:t>Vte</a:t>
            </a:r>
            <a:r>
              <a:rPr lang="en-US" sz="2000" i="1" dirty="0">
                <a:solidFill>
                  <a:prstClr val="black">
                    <a:lumMod val="85000"/>
                    <a:lumOff val="15000"/>
                  </a:prstClr>
                </a:solidFill>
                <a:cs typeface="Times New Roman" pitchFamily="18" charset="0"/>
              </a:rPr>
              <a:t> province, and </a:t>
            </a:r>
            <a:r>
              <a:rPr lang="en-US" sz="2000" i="1" dirty="0" err="1">
                <a:solidFill>
                  <a:prstClr val="black">
                    <a:lumMod val="85000"/>
                    <a:lumOff val="15000"/>
                  </a:prstClr>
                </a:solidFill>
                <a:cs typeface="Times New Roman" pitchFamily="18" charset="0"/>
              </a:rPr>
              <a:t>Vte</a:t>
            </a:r>
            <a:r>
              <a:rPr lang="en-US" sz="2000" i="1" dirty="0">
                <a:solidFill>
                  <a:prstClr val="black">
                    <a:lumMod val="85000"/>
                    <a:lumOff val="15000"/>
                  </a:prstClr>
                </a:solidFill>
                <a:cs typeface="Times New Roman" pitchFamily="18" charset="0"/>
              </a:rPr>
              <a:t> Capital</a:t>
            </a:r>
          </a:p>
          <a:p>
            <a:pPr marL="742950" lvl="1" indent="-285750" algn="l">
              <a:buFont typeface="Wingdings" pitchFamily="2" charset="2"/>
              <a:buChar char="ü"/>
              <a:defRPr/>
            </a:pPr>
            <a:r>
              <a:rPr lang="en-US" sz="2000" b="1" i="1" dirty="0">
                <a:solidFill>
                  <a:prstClr val="black">
                    <a:lumMod val="85000"/>
                    <a:lumOff val="15000"/>
                  </a:prstClr>
                </a:solidFill>
                <a:cs typeface="Times New Roman" pitchFamily="18" charset="0"/>
              </a:rPr>
              <a:t>9</a:t>
            </a:r>
            <a:r>
              <a:rPr lang="en-US" sz="2000" i="1" dirty="0">
                <a:solidFill>
                  <a:prstClr val="black">
                    <a:lumMod val="85000"/>
                    <a:lumOff val="15000"/>
                  </a:prstClr>
                </a:solidFill>
                <a:cs typeface="Times New Roman" pitchFamily="18" charset="0"/>
              </a:rPr>
              <a:t> target districts </a:t>
            </a:r>
          </a:p>
          <a:p>
            <a:pPr>
              <a:buFont typeface="Arial" charset="0"/>
              <a:buNone/>
              <a:defRPr/>
            </a:pPr>
            <a:r>
              <a:rPr lang="en-US" sz="2400" b="1" dirty="0">
                <a:solidFill>
                  <a:srgbClr val="000099"/>
                </a:solidFill>
                <a:cs typeface="Times New Roman" pitchFamily="18" charset="0"/>
              </a:rPr>
              <a:t>Surveillance sites:  	</a:t>
            </a:r>
            <a:r>
              <a:rPr lang="en-US" sz="2400" b="1" dirty="0">
                <a:solidFill>
                  <a:srgbClr val="000099"/>
                </a:solidFill>
                <a:cs typeface="Saysettha OT" pitchFamily="34" charset="-34"/>
              </a:rPr>
              <a:t>32</a:t>
            </a:r>
          </a:p>
          <a:p>
            <a:pPr marL="800100" lvl="1" indent="-342900" algn="l">
              <a:buFont typeface="Wingdings" pitchFamily="2" charset="2"/>
              <a:buChar char="ü"/>
              <a:defRPr/>
            </a:pPr>
            <a:r>
              <a:rPr lang="en-US" sz="2000" b="1" i="1" dirty="0">
                <a:solidFill>
                  <a:prstClr val="black">
                    <a:lumMod val="85000"/>
                    <a:lumOff val="15000"/>
                  </a:prstClr>
                </a:solidFill>
                <a:cs typeface="Saysettha OT" pitchFamily="34" charset="-34"/>
              </a:rPr>
              <a:t>9 </a:t>
            </a:r>
            <a:r>
              <a:rPr lang="en-US" sz="2000" i="1" dirty="0">
                <a:solidFill>
                  <a:prstClr val="black">
                    <a:lumMod val="85000"/>
                    <a:lumOff val="15000"/>
                  </a:prstClr>
                </a:solidFill>
                <a:cs typeface="Saysettha OT" pitchFamily="34" charset="-34"/>
              </a:rPr>
              <a:t>LBMs</a:t>
            </a:r>
          </a:p>
          <a:p>
            <a:pPr marL="800100" lvl="1" indent="-342900" algn="l">
              <a:buFont typeface="Wingdings" pitchFamily="2" charset="2"/>
              <a:buChar char="ü"/>
              <a:defRPr/>
            </a:pPr>
            <a:r>
              <a:rPr lang="en-US" sz="2000" b="1" i="1" dirty="0">
                <a:solidFill>
                  <a:prstClr val="black">
                    <a:lumMod val="85000"/>
                    <a:lumOff val="15000"/>
                  </a:prstClr>
                </a:solidFill>
                <a:cs typeface="Saysettha OT" pitchFamily="34" charset="-34"/>
              </a:rPr>
              <a:t>8</a:t>
            </a:r>
            <a:r>
              <a:rPr lang="en-US" sz="2000" i="1" dirty="0">
                <a:solidFill>
                  <a:prstClr val="black">
                    <a:lumMod val="85000"/>
                    <a:lumOff val="15000"/>
                  </a:prstClr>
                </a:solidFill>
                <a:cs typeface="Saysettha OT" pitchFamily="34" charset="-34"/>
              </a:rPr>
              <a:t> village poultry, and</a:t>
            </a:r>
          </a:p>
          <a:p>
            <a:pPr marL="800100" lvl="1" indent="-342900" algn="l">
              <a:buFont typeface="Wingdings" pitchFamily="2" charset="2"/>
              <a:buChar char="ü"/>
              <a:defRPr/>
            </a:pPr>
            <a:r>
              <a:rPr lang="en-US" sz="2000" b="1" i="1" dirty="0">
                <a:solidFill>
                  <a:prstClr val="black">
                    <a:lumMod val="85000"/>
                    <a:lumOff val="15000"/>
                  </a:prstClr>
                </a:solidFill>
                <a:cs typeface="Saysettha OT" pitchFamily="34" charset="-34"/>
              </a:rPr>
              <a:t>15</a:t>
            </a:r>
            <a:r>
              <a:rPr lang="en-US" sz="2000" i="1" dirty="0">
                <a:solidFill>
                  <a:prstClr val="black">
                    <a:lumMod val="85000"/>
                    <a:lumOff val="15000"/>
                  </a:prstClr>
                </a:solidFill>
                <a:cs typeface="Saysettha OT" pitchFamily="34" charset="-34"/>
              </a:rPr>
              <a:t> poultry farms (Chicken &amp; duck)</a:t>
            </a:r>
            <a:endParaRPr lang="lo-LA" sz="2000" i="1" dirty="0">
              <a:solidFill>
                <a:prstClr val="black">
                  <a:lumMod val="85000"/>
                  <a:lumOff val="15000"/>
                </a:prstClr>
              </a:solidFill>
              <a:cs typeface="Saysettha OT" pitchFamily="34" charset="-34"/>
            </a:endParaRPr>
          </a:p>
          <a:p>
            <a:pPr algn="l">
              <a:buFont typeface="Wingdings" pitchFamily="2" charset="2"/>
              <a:buChar char="q"/>
              <a:defRPr/>
            </a:pPr>
            <a:r>
              <a:rPr lang="en-US" sz="2400" b="1" dirty="0">
                <a:solidFill>
                  <a:srgbClr val="000099"/>
                </a:solidFill>
                <a:cs typeface="Times New Roman" pitchFamily="18" charset="0"/>
              </a:rPr>
              <a:t> Number of samplings</a:t>
            </a:r>
            <a:r>
              <a:rPr lang="lo-LA" sz="2400" dirty="0">
                <a:solidFill>
                  <a:prstClr val="black">
                    <a:tint val="75000"/>
                  </a:prstClr>
                </a:solidFill>
                <a:cs typeface="Saysettha OT" pitchFamily="34" charset="-34"/>
              </a:rPr>
              <a:t>: </a:t>
            </a:r>
            <a:r>
              <a:rPr lang="en-US" sz="2400" dirty="0">
                <a:solidFill>
                  <a:prstClr val="black">
                    <a:tint val="75000"/>
                  </a:prstClr>
                </a:solidFill>
                <a:cs typeface="Saysettha OT" pitchFamily="34" charset="-34"/>
              </a:rPr>
              <a:t>	</a:t>
            </a:r>
            <a:r>
              <a:rPr lang="en-US" sz="2400" b="1" dirty="0">
                <a:solidFill>
                  <a:srgbClr val="000099"/>
                </a:solidFill>
                <a:cs typeface="Saysettha OT" pitchFamily="34" charset="-34"/>
              </a:rPr>
              <a:t>6</a:t>
            </a:r>
            <a:r>
              <a:rPr lang="lo-LA" sz="2400" b="1" dirty="0">
                <a:solidFill>
                  <a:srgbClr val="000099"/>
                </a:solidFill>
                <a:cs typeface="Saysettha OT" pitchFamily="34" charset="-34"/>
              </a:rPr>
              <a:t> </a:t>
            </a:r>
            <a:endParaRPr lang="en-US" sz="2400" b="1" dirty="0">
              <a:solidFill>
                <a:srgbClr val="000099"/>
              </a:solidFill>
              <a:cs typeface="Times New Roman" pitchFamily="18" charset="0"/>
            </a:endParaRPr>
          </a:p>
          <a:p>
            <a:pPr algn="l">
              <a:buFont typeface="Arial" charset="0"/>
              <a:buNone/>
              <a:defRPr/>
            </a:pPr>
            <a:r>
              <a:rPr lang="en-GB" sz="2000" i="1" dirty="0">
                <a:solidFill>
                  <a:prstClr val="black"/>
                </a:solidFill>
                <a:ea typeface="Tahoma" pitchFamily="34" charset="0"/>
                <a:cs typeface="Times New Roman" pitchFamily="18" charset="0"/>
              </a:rPr>
              <a:t>        (1) 9Nov15; (2) 23Nov15; </a:t>
            </a:r>
          </a:p>
          <a:p>
            <a:pPr algn="l">
              <a:buFont typeface="Arial" charset="0"/>
              <a:buNone/>
              <a:defRPr/>
            </a:pPr>
            <a:r>
              <a:rPr lang="en-GB" sz="2000" i="1" dirty="0">
                <a:solidFill>
                  <a:prstClr val="black"/>
                </a:solidFill>
                <a:ea typeface="Tahoma" pitchFamily="34" charset="0"/>
                <a:cs typeface="Times New Roman" pitchFamily="18" charset="0"/>
              </a:rPr>
              <a:t>        (3) 7Dec15; (4) 21Dec15; (5) 4Jan16; and (6) 18Jan16 </a:t>
            </a:r>
          </a:p>
          <a:p>
            <a:pPr>
              <a:defRPr/>
            </a:pPr>
            <a:r>
              <a:rPr lang="en-GB" sz="2200" b="1" i="1" dirty="0">
                <a:solidFill>
                  <a:prstClr val="black"/>
                </a:solidFill>
                <a:ea typeface="Tahoma" pitchFamily="34" charset="0"/>
                <a:cs typeface="Times New Roman" pitchFamily="18" charset="0"/>
              </a:rPr>
              <a:t>Sampling intervals</a:t>
            </a:r>
            <a:r>
              <a:rPr lang="en-GB" sz="2200" i="1" dirty="0">
                <a:solidFill>
                  <a:prstClr val="black"/>
                </a:solidFill>
                <a:ea typeface="Tahoma" pitchFamily="34" charset="0"/>
                <a:cs typeface="Times New Roman" pitchFamily="18" charset="0"/>
              </a:rPr>
              <a:t>: </a:t>
            </a:r>
            <a:r>
              <a:rPr lang="en-GB" sz="2200" i="1" dirty="0">
                <a:solidFill>
                  <a:srgbClr val="C00000"/>
                </a:solidFill>
                <a:ea typeface="Tahoma" pitchFamily="34" charset="0"/>
                <a:cs typeface="Times New Roman" pitchFamily="18" charset="0"/>
              </a:rPr>
              <a:t>every 2 weeks</a:t>
            </a:r>
            <a:endParaRPr lang="en-US" sz="2200" i="1" dirty="0">
              <a:solidFill>
                <a:srgbClr val="C00000"/>
              </a:solidFill>
              <a:cs typeface="Times New Roman" pitchFamily="18" charset="0"/>
            </a:endParaRPr>
          </a:p>
          <a:p>
            <a:pPr>
              <a:buFont typeface="Arial" charset="0"/>
              <a:buNone/>
              <a:defRPr/>
            </a:pPr>
            <a:endParaRPr lang="en-US" sz="2400" dirty="0">
              <a:solidFill>
                <a:prstClr val="black">
                  <a:tint val="75000"/>
                </a:prstClr>
              </a:solidFill>
              <a:cs typeface="Times New Roman"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1931050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440729390"/>
              </p:ext>
            </p:extLst>
          </p:nvPr>
        </p:nvGraphicFramePr>
        <p:xfrm>
          <a:off x="2362201" y="1981201"/>
          <a:ext cx="7467599" cy="2840341"/>
        </p:xfrm>
        <a:graphic>
          <a:graphicData uri="http://schemas.openxmlformats.org/drawingml/2006/table">
            <a:tbl>
              <a:tblPr firstRow="1" firstCol="1" bandRow="1">
                <a:tableStyleId>{5C22544A-7EE6-4342-B048-85BDC9FD1C3A}</a:tableStyleId>
              </a:tblPr>
              <a:tblGrid>
                <a:gridCol w="2541010">
                  <a:extLst>
                    <a:ext uri="{9D8B030D-6E8A-4147-A177-3AD203B41FA5}">
                      <a16:colId xmlns:a16="http://schemas.microsoft.com/office/drawing/2014/main" val="20000"/>
                    </a:ext>
                  </a:extLst>
                </a:gridCol>
                <a:gridCol w="1573790">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gridCol w="1600199">
                  <a:extLst>
                    <a:ext uri="{9D8B030D-6E8A-4147-A177-3AD203B41FA5}">
                      <a16:colId xmlns:a16="http://schemas.microsoft.com/office/drawing/2014/main" val="20003"/>
                    </a:ext>
                  </a:extLst>
                </a:gridCol>
              </a:tblGrid>
              <a:tr h="405720">
                <a:tc>
                  <a:txBody>
                    <a:bodyPr/>
                    <a:lstStyle/>
                    <a:p>
                      <a:pPr algn="l" rtl="0" fontAlgn="ctr"/>
                      <a:r>
                        <a:rPr lang="en-US" sz="2600" u="none" strike="noStrike" dirty="0">
                          <a:solidFill>
                            <a:schemeClr val="bg1"/>
                          </a:solidFill>
                          <a:effectLst/>
                          <a:latin typeface="+mn-lt"/>
                          <a:cs typeface="Times New Roman" pitchFamily="18" charset="0"/>
                        </a:rPr>
                        <a:t>Province</a:t>
                      </a:r>
                      <a:endParaRPr lang="en-US" sz="2600" b="1" i="0" u="none" strike="noStrike" dirty="0">
                        <a:solidFill>
                          <a:schemeClr val="bg1"/>
                        </a:solidFill>
                        <a:effectLst/>
                        <a:latin typeface="+mn-lt"/>
                        <a:cs typeface="Times New Roman" pitchFamily="18" charset="0"/>
                      </a:endParaRPr>
                    </a:p>
                  </a:txBody>
                  <a:tcPr marL="9525" marR="9525" marT="9523" marB="0" anchor="ctr">
                    <a:solidFill>
                      <a:schemeClr val="tx2">
                        <a:lumMod val="60000"/>
                        <a:lumOff val="40000"/>
                      </a:schemeClr>
                    </a:solidFill>
                  </a:tcPr>
                </a:tc>
                <a:tc>
                  <a:txBody>
                    <a:bodyPr/>
                    <a:lstStyle/>
                    <a:p>
                      <a:pPr algn="ctr" rtl="0" fontAlgn="ctr"/>
                      <a:r>
                        <a:rPr lang="en-US" sz="2600" u="none" strike="noStrike" dirty="0">
                          <a:solidFill>
                            <a:schemeClr val="bg1"/>
                          </a:solidFill>
                          <a:effectLst/>
                          <a:latin typeface="+mn-lt"/>
                          <a:cs typeface="Times New Roman" pitchFamily="18" charset="0"/>
                        </a:rPr>
                        <a:t>Swabs</a:t>
                      </a:r>
                      <a:endParaRPr lang="en-US" sz="2600" b="1" i="0" u="none" strike="noStrike" dirty="0">
                        <a:solidFill>
                          <a:schemeClr val="bg1"/>
                        </a:solidFill>
                        <a:effectLst/>
                        <a:latin typeface="+mn-lt"/>
                        <a:cs typeface="Times New Roman" pitchFamily="18" charset="0"/>
                      </a:endParaRPr>
                    </a:p>
                  </a:txBody>
                  <a:tcPr marL="9525" marR="9525" marT="9523" marB="0" anchor="ctr">
                    <a:solidFill>
                      <a:schemeClr val="tx2">
                        <a:lumMod val="60000"/>
                        <a:lumOff val="40000"/>
                      </a:schemeClr>
                    </a:solidFill>
                  </a:tcPr>
                </a:tc>
                <a:tc>
                  <a:txBody>
                    <a:bodyPr/>
                    <a:lstStyle/>
                    <a:p>
                      <a:pPr algn="ctr" rtl="0" fontAlgn="ctr"/>
                      <a:r>
                        <a:rPr lang="en-US" sz="2600" u="none" strike="noStrike" dirty="0">
                          <a:solidFill>
                            <a:schemeClr val="bg1"/>
                          </a:solidFill>
                          <a:effectLst/>
                          <a:latin typeface="+mn-lt"/>
                          <a:cs typeface="Times New Roman" pitchFamily="18" charset="0"/>
                        </a:rPr>
                        <a:t>Serum</a:t>
                      </a:r>
                      <a:endParaRPr lang="en-US" sz="2600" b="1" i="0" u="none" strike="noStrike" dirty="0">
                        <a:solidFill>
                          <a:schemeClr val="bg1"/>
                        </a:solidFill>
                        <a:effectLst/>
                        <a:latin typeface="+mn-lt"/>
                        <a:cs typeface="Times New Roman" pitchFamily="18" charset="0"/>
                      </a:endParaRPr>
                    </a:p>
                  </a:txBody>
                  <a:tcPr marL="9525" marR="9525" marT="9523" marB="0" anchor="ctr">
                    <a:solidFill>
                      <a:schemeClr val="tx2">
                        <a:lumMod val="60000"/>
                        <a:lumOff val="40000"/>
                      </a:schemeClr>
                    </a:solidFill>
                  </a:tcPr>
                </a:tc>
                <a:tc>
                  <a:txBody>
                    <a:bodyPr/>
                    <a:lstStyle/>
                    <a:p>
                      <a:pPr algn="ctr" rtl="0" fontAlgn="ctr"/>
                      <a:r>
                        <a:rPr lang="en-US" sz="2600" u="none" strike="noStrike" dirty="0">
                          <a:solidFill>
                            <a:schemeClr val="bg1"/>
                          </a:solidFill>
                          <a:effectLst/>
                          <a:latin typeface="+mn-lt"/>
                          <a:cs typeface="Times New Roman" pitchFamily="18" charset="0"/>
                        </a:rPr>
                        <a:t>Total</a:t>
                      </a:r>
                      <a:endParaRPr lang="en-US" sz="2600" b="1" i="0" u="none" strike="noStrike" dirty="0">
                        <a:solidFill>
                          <a:schemeClr val="bg1"/>
                        </a:solidFill>
                        <a:effectLst/>
                        <a:latin typeface="+mn-lt"/>
                        <a:cs typeface="Times New Roman" pitchFamily="18" charset="0"/>
                      </a:endParaRPr>
                    </a:p>
                  </a:txBody>
                  <a:tcPr marL="9525" marR="9525" marT="9523" marB="0" anchor="ctr">
                    <a:solidFill>
                      <a:schemeClr val="tx2">
                        <a:lumMod val="60000"/>
                        <a:lumOff val="40000"/>
                      </a:schemeClr>
                    </a:solidFill>
                  </a:tcPr>
                </a:tc>
                <a:extLst>
                  <a:ext uri="{0D108BD9-81ED-4DB2-BD59-A6C34878D82A}">
                    <a16:rowId xmlns:a16="http://schemas.microsoft.com/office/drawing/2014/main" val="10000"/>
                  </a:ext>
                </a:extLst>
              </a:tr>
              <a:tr h="405720">
                <a:tc>
                  <a:txBody>
                    <a:bodyPr/>
                    <a:lstStyle/>
                    <a:p>
                      <a:pPr algn="l" rtl="0" fontAlgn="ctr"/>
                      <a:r>
                        <a:rPr lang="en-US" sz="2600" b="0" u="none" strike="noStrike" dirty="0" err="1">
                          <a:solidFill>
                            <a:schemeClr val="tx1"/>
                          </a:solidFill>
                          <a:effectLst/>
                          <a:latin typeface="+mn-lt"/>
                          <a:cs typeface="Times New Roman" pitchFamily="18" charset="0"/>
                        </a:rPr>
                        <a:t>Phongsaly</a:t>
                      </a:r>
                      <a:endParaRPr lang="en-US" sz="2600" b="0" i="0" u="none" strike="noStrike" dirty="0">
                        <a:solidFill>
                          <a:schemeClr val="tx1"/>
                        </a:solidFill>
                        <a:effectLst/>
                        <a:latin typeface="+mn-lt"/>
                        <a:cs typeface="Times New Roman" pitchFamily="18" charset="0"/>
                      </a:endParaRPr>
                    </a:p>
                  </a:txBody>
                  <a:tcPr marL="9525" marR="9525" marT="9523" marB="0" anchor="ctr">
                    <a:solidFill>
                      <a:schemeClr val="bg2"/>
                    </a:solidFill>
                  </a:tcPr>
                </a:tc>
                <a:tc>
                  <a:txBody>
                    <a:bodyPr/>
                    <a:lstStyle/>
                    <a:p>
                      <a:pPr algn="ctr" rtl="0" fontAlgn="ctr"/>
                      <a:r>
                        <a:rPr lang="en-US" sz="2600" u="none" strike="noStrike">
                          <a:solidFill>
                            <a:schemeClr val="tx1"/>
                          </a:solidFill>
                          <a:effectLst/>
                          <a:latin typeface="+mn-lt"/>
                          <a:cs typeface="Times New Roman" pitchFamily="18" charset="0"/>
                        </a:rPr>
                        <a:t>1740</a:t>
                      </a:r>
                      <a:endParaRPr lang="en-US" sz="2600" b="0" i="0" u="none" strike="noStrike">
                        <a:solidFill>
                          <a:schemeClr val="tx1"/>
                        </a:solidFill>
                        <a:effectLst/>
                        <a:latin typeface="+mn-lt"/>
                        <a:cs typeface="Times New Roman" pitchFamily="18" charset="0"/>
                      </a:endParaRPr>
                    </a:p>
                  </a:txBody>
                  <a:tcPr marL="9525" marR="9525" marT="9523" marB="0" anchor="ctr">
                    <a:solidFill>
                      <a:schemeClr val="bg2"/>
                    </a:solidFill>
                  </a:tcPr>
                </a:tc>
                <a:tc>
                  <a:txBody>
                    <a:bodyPr/>
                    <a:lstStyle/>
                    <a:p>
                      <a:pPr algn="ctr" rtl="0" fontAlgn="ctr"/>
                      <a:r>
                        <a:rPr lang="en-US" sz="2600" u="none" strike="noStrike">
                          <a:solidFill>
                            <a:schemeClr val="tx1"/>
                          </a:solidFill>
                          <a:effectLst/>
                          <a:latin typeface="+mn-lt"/>
                          <a:cs typeface="Times New Roman" pitchFamily="18" charset="0"/>
                        </a:rPr>
                        <a:t>375</a:t>
                      </a:r>
                      <a:endParaRPr lang="en-US" sz="2600" b="0" i="0" u="none" strike="noStrike">
                        <a:solidFill>
                          <a:schemeClr val="tx1"/>
                        </a:solidFill>
                        <a:effectLst/>
                        <a:latin typeface="+mn-lt"/>
                        <a:cs typeface="Times New Roman" pitchFamily="18" charset="0"/>
                      </a:endParaRPr>
                    </a:p>
                  </a:txBody>
                  <a:tcPr marL="9525" marR="9525" marT="9523" marB="0" anchor="ctr">
                    <a:solidFill>
                      <a:schemeClr val="bg2"/>
                    </a:solidFill>
                  </a:tcPr>
                </a:tc>
                <a:tc>
                  <a:txBody>
                    <a:bodyPr/>
                    <a:lstStyle/>
                    <a:p>
                      <a:pPr algn="ctr" rtl="0" fontAlgn="ctr"/>
                      <a:r>
                        <a:rPr lang="en-US" sz="2600" b="1" u="none" strike="noStrike" dirty="0">
                          <a:solidFill>
                            <a:schemeClr val="tx1"/>
                          </a:solidFill>
                          <a:effectLst/>
                          <a:latin typeface="+mn-lt"/>
                          <a:cs typeface="Times New Roman" pitchFamily="18" charset="0"/>
                        </a:rPr>
                        <a:t>2115</a:t>
                      </a:r>
                      <a:endParaRPr lang="en-US" sz="2600" b="1" i="0" u="none" strike="noStrike" dirty="0">
                        <a:solidFill>
                          <a:schemeClr val="tx1"/>
                        </a:solidFill>
                        <a:effectLst/>
                        <a:latin typeface="+mn-lt"/>
                        <a:cs typeface="Times New Roman" pitchFamily="18" charset="0"/>
                      </a:endParaRPr>
                    </a:p>
                  </a:txBody>
                  <a:tcPr marL="9525" marR="9525" marT="9523" marB="0" anchor="ctr">
                    <a:solidFill>
                      <a:schemeClr val="bg2"/>
                    </a:solidFill>
                  </a:tcPr>
                </a:tc>
                <a:extLst>
                  <a:ext uri="{0D108BD9-81ED-4DB2-BD59-A6C34878D82A}">
                    <a16:rowId xmlns:a16="http://schemas.microsoft.com/office/drawing/2014/main" val="10001"/>
                  </a:ext>
                </a:extLst>
              </a:tr>
              <a:tr h="405720">
                <a:tc>
                  <a:txBody>
                    <a:bodyPr/>
                    <a:lstStyle/>
                    <a:p>
                      <a:pPr algn="l" rtl="0" fontAlgn="ctr"/>
                      <a:r>
                        <a:rPr lang="en-US" sz="2600" b="0" u="none" strike="noStrike" dirty="0" err="1">
                          <a:solidFill>
                            <a:schemeClr val="tx1"/>
                          </a:solidFill>
                          <a:effectLst/>
                          <a:latin typeface="+mn-lt"/>
                          <a:cs typeface="Times New Roman" pitchFamily="18" charset="0"/>
                        </a:rPr>
                        <a:t>Luang</a:t>
                      </a:r>
                      <a:r>
                        <a:rPr lang="en-US" sz="2600" b="0" u="none" strike="noStrike" dirty="0">
                          <a:solidFill>
                            <a:schemeClr val="tx1"/>
                          </a:solidFill>
                          <a:effectLst/>
                          <a:latin typeface="+mn-lt"/>
                          <a:cs typeface="Times New Roman" pitchFamily="18" charset="0"/>
                        </a:rPr>
                        <a:t> </a:t>
                      </a:r>
                      <a:r>
                        <a:rPr lang="en-US" sz="2600" b="0" u="none" strike="noStrike" dirty="0" err="1">
                          <a:solidFill>
                            <a:schemeClr val="tx1"/>
                          </a:solidFill>
                          <a:effectLst/>
                          <a:latin typeface="+mn-lt"/>
                          <a:cs typeface="Times New Roman" pitchFamily="18" charset="0"/>
                        </a:rPr>
                        <a:t>Namtha</a:t>
                      </a:r>
                      <a:endParaRPr lang="en-US" sz="2600" b="0" i="0" u="none" strike="noStrike" dirty="0">
                        <a:solidFill>
                          <a:schemeClr val="tx1"/>
                        </a:solidFill>
                        <a:effectLst/>
                        <a:latin typeface="+mn-lt"/>
                        <a:cs typeface="Times New Roman" pitchFamily="18" charset="0"/>
                      </a:endParaRPr>
                    </a:p>
                  </a:txBody>
                  <a:tcPr marL="9525" marR="9525" marT="9523" marB="0" anchor="ctr">
                    <a:solidFill>
                      <a:schemeClr val="bg2"/>
                    </a:solidFill>
                  </a:tcPr>
                </a:tc>
                <a:tc>
                  <a:txBody>
                    <a:bodyPr/>
                    <a:lstStyle/>
                    <a:p>
                      <a:pPr algn="ctr" rtl="0" fontAlgn="ctr"/>
                      <a:r>
                        <a:rPr lang="en-US" sz="2600" u="none" strike="noStrike" dirty="0">
                          <a:solidFill>
                            <a:schemeClr val="tx1"/>
                          </a:solidFill>
                          <a:effectLst/>
                          <a:latin typeface="+mn-lt"/>
                          <a:cs typeface="Times New Roman" pitchFamily="18" charset="0"/>
                        </a:rPr>
                        <a:t>1500</a:t>
                      </a:r>
                      <a:endParaRPr lang="en-US" sz="2600" b="0" i="0" u="none" strike="noStrike" dirty="0">
                        <a:solidFill>
                          <a:schemeClr val="tx1"/>
                        </a:solidFill>
                        <a:effectLst/>
                        <a:latin typeface="+mn-lt"/>
                        <a:cs typeface="Times New Roman" pitchFamily="18" charset="0"/>
                      </a:endParaRPr>
                    </a:p>
                  </a:txBody>
                  <a:tcPr marL="9525" marR="9525" marT="9523" marB="0" anchor="ctr">
                    <a:solidFill>
                      <a:schemeClr val="bg2"/>
                    </a:solidFill>
                  </a:tcPr>
                </a:tc>
                <a:tc>
                  <a:txBody>
                    <a:bodyPr/>
                    <a:lstStyle/>
                    <a:p>
                      <a:pPr algn="ctr" rtl="0" fontAlgn="ctr"/>
                      <a:r>
                        <a:rPr lang="en-US" sz="2600" u="none" strike="noStrike">
                          <a:solidFill>
                            <a:schemeClr val="tx1"/>
                          </a:solidFill>
                          <a:effectLst/>
                          <a:latin typeface="+mn-lt"/>
                          <a:cs typeface="Times New Roman" pitchFamily="18" charset="0"/>
                        </a:rPr>
                        <a:t>225</a:t>
                      </a:r>
                      <a:endParaRPr lang="en-US" sz="2600" b="0" i="0" u="none" strike="noStrike">
                        <a:solidFill>
                          <a:schemeClr val="tx1"/>
                        </a:solidFill>
                        <a:effectLst/>
                        <a:latin typeface="+mn-lt"/>
                        <a:cs typeface="Times New Roman" pitchFamily="18" charset="0"/>
                      </a:endParaRPr>
                    </a:p>
                  </a:txBody>
                  <a:tcPr marL="9525" marR="9525" marT="9523" marB="0" anchor="ctr">
                    <a:solidFill>
                      <a:schemeClr val="bg2"/>
                    </a:solidFill>
                  </a:tcPr>
                </a:tc>
                <a:tc>
                  <a:txBody>
                    <a:bodyPr/>
                    <a:lstStyle/>
                    <a:p>
                      <a:pPr algn="ctr" rtl="0" fontAlgn="ctr"/>
                      <a:r>
                        <a:rPr lang="en-US" sz="2600" b="1" u="none" strike="noStrike" dirty="0">
                          <a:solidFill>
                            <a:schemeClr val="tx1"/>
                          </a:solidFill>
                          <a:effectLst/>
                          <a:latin typeface="+mn-lt"/>
                          <a:cs typeface="Times New Roman" pitchFamily="18" charset="0"/>
                        </a:rPr>
                        <a:t>1725</a:t>
                      </a:r>
                      <a:endParaRPr lang="en-US" sz="2600" b="1" i="0" u="none" strike="noStrike" dirty="0">
                        <a:solidFill>
                          <a:schemeClr val="tx1"/>
                        </a:solidFill>
                        <a:effectLst/>
                        <a:latin typeface="+mn-lt"/>
                        <a:cs typeface="Times New Roman" pitchFamily="18" charset="0"/>
                      </a:endParaRPr>
                    </a:p>
                  </a:txBody>
                  <a:tcPr marL="9525" marR="9525" marT="9523" marB="0" anchor="ctr">
                    <a:solidFill>
                      <a:schemeClr val="bg2"/>
                    </a:solidFill>
                  </a:tcPr>
                </a:tc>
                <a:extLst>
                  <a:ext uri="{0D108BD9-81ED-4DB2-BD59-A6C34878D82A}">
                    <a16:rowId xmlns:a16="http://schemas.microsoft.com/office/drawing/2014/main" val="10002"/>
                  </a:ext>
                </a:extLst>
              </a:tr>
              <a:tr h="405720">
                <a:tc>
                  <a:txBody>
                    <a:bodyPr/>
                    <a:lstStyle/>
                    <a:p>
                      <a:pPr algn="l" rtl="0" fontAlgn="ctr"/>
                      <a:r>
                        <a:rPr lang="en-US" sz="2600" b="0" u="none" strike="noStrike" dirty="0" err="1">
                          <a:solidFill>
                            <a:schemeClr val="tx1"/>
                          </a:solidFill>
                          <a:effectLst/>
                          <a:latin typeface="+mn-lt"/>
                          <a:cs typeface="Times New Roman" pitchFamily="18" charset="0"/>
                        </a:rPr>
                        <a:t>Oudomxay</a:t>
                      </a:r>
                      <a:endParaRPr lang="en-US" sz="2600" b="0" i="0" u="none" strike="noStrike" dirty="0">
                        <a:solidFill>
                          <a:schemeClr val="tx1"/>
                        </a:solidFill>
                        <a:effectLst/>
                        <a:latin typeface="+mn-lt"/>
                        <a:cs typeface="Times New Roman" pitchFamily="18" charset="0"/>
                      </a:endParaRPr>
                    </a:p>
                  </a:txBody>
                  <a:tcPr marL="9525" marR="9525" marT="9523" marB="0" anchor="ctr">
                    <a:solidFill>
                      <a:schemeClr val="bg2"/>
                    </a:solidFill>
                  </a:tcPr>
                </a:tc>
                <a:tc>
                  <a:txBody>
                    <a:bodyPr/>
                    <a:lstStyle/>
                    <a:p>
                      <a:pPr algn="ctr" rtl="0" fontAlgn="ctr"/>
                      <a:r>
                        <a:rPr lang="en-US" sz="2600" u="none" strike="noStrike" dirty="0">
                          <a:solidFill>
                            <a:schemeClr val="tx1"/>
                          </a:solidFill>
                          <a:effectLst/>
                          <a:latin typeface="+mn-lt"/>
                          <a:cs typeface="Times New Roman" pitchFamily="18" charset="0"/>
                        </a:rPr>
                        <a:t>1020</a:t>
                      </a:r>
                      <a:endParaRPr lang="en-US" sz="2600" b="0" i="0" u="none" strike="noStrike" dirty="0">
                        <a:solidFill>
                          <a:schemeClr val="tx1"/>
                        </a:solidFill>
                        <a:effectLst/>
                        <a:latin typeface="+mn-lt"/>
                        <a:cs typeface="Times New Roman" pitchFamily="18" charset="0"/>
                      </a:endParaRPr>
                    </a:p>
                  </a:txBody>
                  <a:tcPr marL="9525" marR="9525" marT="9523" marB="0" anchor="ctr">
                    <a:solidFill>
                      <a:schemeClr val="bg2"/>
                    </a:solidFill>
                  </a:tcPr>
                </a:tc>
                <a:tc>
                  <a:txBody>
                    <a:bodyPr/>
                    <a:lstStyle/>
                    <a:p>
                      <a:pPr algn="ctr" rtl="0" fontAlgn="ctr"/>
                      <a:r>
                        <a:rPr lang="en-US" sz="2600" u="none" strike="noStrike" dirty="0">
                          <a:solidFill>
                            <a:schemeClr val="tx1"/>
                          </a:solidFill>
                          <a:effectLst/>
                          <a:latin typeface="+mn-lt"/>
                          <a:cs typeface="Times New Roman" pitchFamily="18" charset="0"/>
                        </a:rPr>
                        <a:t>75</a:t>
                      </a:r>
                      <a:endParaRPr lang="en-US" sz="2600" b="0" i="0" u="none" strike="noStrike" dirty="0">
                        <a:solidFill>
                          <a:schemeClr val="tx1"/>
                        </a:solidFill>
                        <a:effectLst/>
                        <a:latin typeface="+mn-lt"/>
                        <a:cs typeface="Times New Roman" pitchFamily="18" charset="0"/>
                      </a:endParaRPr>
                    </a:p>
                  </a:txBody>
                  <a:tcPr marL="9525" marR="9525" marT="9523" marB="0" anchor="ctr">
                    <a:solidFill>
                      <a:schemeClr val="bg2"/>
                    </a:solidFill>
                  </a:tcPr>
                </a:tc>
                <a:tc>
                  <a:txBody>
                    <a:bodyPr/>
                    <a:lstStyle/>
                    <a:p>
                      <a:pPr algn="ctr" rtl="0" fontAlgn="ctr"/>
                      <a:r>
                        <a:rPr lang="en-US" sz="2600" b="1" u="none" strike="noStrike" dirty="0">
                          <a:solidFill>
                            <a:schemeClr val="tx1"/>
                          </a:solidFill>
                          <a:effectLst/>
                          <a:latin typeface="+mn-lt"/>
                          <a:cs typeface="Times New Roman" pitchFamily="18" charset="0"/>
                        </a:rPr>
                        <a:t>1095</a:t>
                      </a:r>
                      <a:endParaRPr lang="en-US" sz="2600" b="1" i="0" u="none" strike="noStrike" dirty="0">
                        <a:solidFill>
                          <a:schemeClr val="tx1"/>
                        </a:solidFill>
                        <a:effectLst/>
                        <a:latin typeface="+mn-lt"/>
                        <a:cs typeface="Times New Roman" pitchFamily="18" charset="0"/>
                      </a:endParaRPr>
                    </a:p>
                  </a:txBody>
                  <a:tcPr marL="9525" marR="9525" marT="9523" marB="0" anchor="ctr">
                    <a:solidFill>
                      <a:schemeClr val="bg2"/>
                    </a:solidFill>
                  </a:tcPr>
                </a:tc>
                <a:extLst>
                  <a:ext uri="{0D108BD9-81ED-4DB2-BD59-A6C34878D82A}">
                    <a16:rowId xmlns:a16="http://schemas.microsoft.com/office/drawing/2014/main" val="10003"/>
                  </a:ext>
                </a:extLst>
              </a:tr>
              <a:tr h="405720">
                <a:tc>
                  <a:txBody>
                    <a:bodyPr/>
                    <a:lstStyle/>
                    <a:p>
                      <a:pPr algn="l" rtl="0" fontAlgn="ctr"/>
                      <a:r>
                        <a:rPr lang="en-US" sz="2600" b="0" u="none" strike="noStrike" dirty="0" err="1">
                          <a:solidFill>
                            <a:schemeClr val="tx1"/>
                          </a:solidFill>
                          <a:effectLst/>
                          <a:latin typeface="+mn-lt"/>
                          <a:cs typeface="Times New Roman" pitchFamily="18" charset="0"/>
                        </a:rPr>
                        <a:t>Luang</a:t>
                      </a:r>
                      <a:r>
                        <a:rPr lang="en-US" sz="2600" b="0" u="none" strike="noStrike" dirty="0">
                          <a:solidFill>
                            <a:schemeClr val="tx1"/>
                          </a:solidFill>
                          <a:effectLst/>
                          <a:latin typeface="+mn-lt"/>
                          <a:cs typeface="Times New Roman" pitchFamily="18" charset="0"/>
                        </a:rPr>
                        <a:t> </a:t>
                      </a:r>
                      <a:r>
                        <a:rPr lang="en-US" sz="2600" b="0" u="none" strike="noStrike" dirty="0" err="1">
                          <a:solidFill>
                            <a:schemeClr val="tx1"/>
                          </a:solidFill>
                          <a:effectLst/>
                          <a:latin typeface="+mn-lt"/>
                          <a:cs typeface="Times New Roman" pitchFamily="18" charset="0"/>
                        </a:rPr>
                        <a:t>Prabang</a:t>
                      </a:r>
                      <a:endParaRPr lang="en-US" sz="2600" b="0" i="0" u="none" strike="noStrike" dirty="0">
                        <a:solidFill>
                          <a:schemeClr val="tx1"/>
                        </a:solidFill>
                        <a:effectLst/>
                        <a:latin typeface="+mn-lt"/>
                        <a:cs typeface="Times New Roman" pitchFamily="18" charset="0"/>
                      </a:endParaRPr>
                    </a:p>
                  </a:txBody>
                  <a:tcPr marL="9525" marR="9525" marT="9523" marB="0" anchor="ctr">
                    <a:solidFill>
                      <a:schemeClr val="bg2"/>
                    </a:solidFill>
                  </a:tcPr>
                </a:tc>
                <a:tc>
                  <a:txBody>
                    <a:bodyPr/>
                    <a:lstStyle/>
                    <a:p>
                      <a:pPr algn="ctr" rtl="0" fontAlgn="ctr"/>
                      <a:r>
                        <a:rPr lang="en-US" sz="2600" u="none" strike="noStrike" dirty="0">
                          <a:solidFill>
                            <a:schemeClr val="tx1"/>
                          </a:solidFill>
                          <a:effectLst/>
                          <a:latin typeface="+mn-lt"/>
                          <a:cs typeface="Times New Roman" pitchFamily="18" charset="0"/>
                        </a:rPr>
                        <a:t>1260</a:t>
                      </a:r>
                      <a:endParaRPr lang="en-US" sz="2600" b="0" i="0" u="none" strike="noStrike" dirty="0">
                        <a:solidFill>
                          <a:schemeClr val="tx1"/>
                        </a:solidFill>
                        <a:effectLst/>
                        <a:latin typeface="+mn-lt"/>
                        <a:cs typeface="Times New Roman" pitchFamily="18" charset="0"/>
                      </a:endParaRPr>
                    </a:p>
                  </a:txBody>
                  <a:tcPr marL="9525" marR="9525" marT="9523" marB="0" anchor="ctr">
                    <a:solidFill>
                      <a:schemeClr val="bg2"/>
                    </a:solidFill>
                  </a:tcPr>
                </a:tc>
                <a:tc>
                  <a:txBody>
                    <a:bodyPr/>
                    <a:lstStyle/>
                    <a:p>
                      <a:pPr algn="ctr" rtl="0" fontAlgn="ctr"/>
                      <a:r>
                        <a:rPr lang="en-US" sz="2600" u="none" strike="noStrike" dirty="0">
                          <a:solidFill>
                            <a:schemeClr val="tx1"/>
                          </a:solidFill>
                          <a:effectLst/>
                          <a:latin typeface="+mn-lt"/>
                          <a:cs typeface="Times New Roman" pitchFamily="18" charset="0"/>
                        </a:rPr>
                        <a:t> 0</a:t>
                      </a:r>
                      <a:endParaRPr lang="en-US" sz="2600" b="0" i="0" u="none" strike="noStrike" dirty="0">
                        <a:solidFill>
                          <a:schemeClr val="tx1"/>
                        </a:solidFill>
                        <a:effectLst/>
                        <a:latin typeface="+mn-lt"/>
                        <a:cs typeface="Times New Roman" pitchFamily="18" charset="0"/>
                      </a:endParaRPr>
                    </a:p>
                  </a:txBody>
                  <a:tcPr marL="9525" marR="9525" marT="9523" marB="0" anchor="ctr">
                    <a:solidFill>
                      <a:schemeClr val="bg2"/>
                    </a:solidFill>
                  </a:tcPr>
                </a:tc>
                <a:tc>
                  <a:txBody>
                    <a:bodyPr/>
                    <a:lstStyle/>
                    <a:p>
                      <a:pPr algn="ctr" rtl="0" fontAlgn="ctr"/>
                      <a:r>
                        <a:rPr lang="en-US" sz="2600" b="1" u="none" strike="noStrike" dirty="0">
                          <a:solidFill>
                            <a:schemeClr val="tx1"/>
                          </a:solidFill>
                          <a:effectLst/>
                          <a:latin typeface="+mn-lt"/>
                          <a:cs typeface="Times New Roman" pitchFamily="18" charset="0"/>
                        </a:rPr>
                        <a:t>1260</a:t>
                      </a:r>
                      <a:endParaRPr lang="en-US" sz="2600" b="1" i="0" u="none" strike="noStrike" dirty="0">
                        <a:solidFill>
                          <a:schemeClr val="tx1"/>
                        </a:solidFill>
                        <a:effectLst/>
                        <a:latin typeface="+mn-lt"/>
                        <a:cs typeface="Times New Roman" pitchFamily="18" charset="0"/>
                      </a:endParaRPr>
                    </a:p>
                  </a:txBody>
                  <a:tcPr marL="9525" marR="9525" marT="9523" marB="0" anchor="ctr">
                    <a:solidFill>
                      <a:schemeClr val="bg2"/>
                    </a:solidFill>
                  </a:tcPr>
                </a:tc>
                <a:extLst>
                  <a:ext uri="{0D108BD9-81ED-4DB2-BD59-A6C34878D82A}">
                    <a16:rowId xmlns:a16="http://schemas.microsoft.com/office/drawing/2014/main" val="10004"/>
                  </a:ext>
                </a:extLst>
              </a:tr>
              <a:tr h="405720">
                <a:tc>
                  <a:txBody>
                    <a:bodyPr/>
                    <a:lstStyle/>
                    <a:p>
                      <a:pPr algn="l" rtl="0" fontAlgn="ctr"/>
                      <a:r>
                        <a:rPr lang="en-US" sz="2600" b="0" u="none" strike="noStrike" dirty="0" err="1">
                          <a:solidFill>
                            <a:schemeClr val="tx1"/>
                          </a:solidFill>
                          <a:effectLst/>
                          <a:latin typeface="+mn-lt"/>
                          <a:cs typeface="Times New Roman" pitchFamily="18" charset="0"/>
                        </a:rPr>
                        <a:t>Xayabouly</a:t>
                      </a:r>
                      <a:endParaRPr lang="en-US" sz="2600" b="0" i="0" u="none" strike="noStrike" dirty="0">
                        <a:solidFill>
                          <a:schemeClr val="tx1"/>
                        </a:solidFill>
                        <a:effectLst/>
                        <a:latin typeface="+mn-lt"/>
                        <a:cs typeface="Times New Roman" pitchFamily="18" charset="0"/>
                      </a:endParaRPr>
                    </a:p>
                  </a:txBody>
                  <a:tcPr marL="9525" marR="9525" marT="9523" marB="0" anchor="ctr">
                    <a:solidFill>
                      <a:schemeClr val="bg2"/>
                    </a:solidFill>
                  </a:tcPr>
                </a:tc>
                <a:tc>
                  <a:txBody>
                    <a:bodyPr/>
                    <a:lstStyle/>
                    <a:p>
                      <a:pPr algn="ctr" rtl="0" fontAlgn="ctr"/>
                      <a:r>
                        <a:rPr lang="en-US" sz="2600" u="none" strike="noStrike" dirty="0">
                          <a:solidFill>
                            <a:schemeClr val="tx1"/>
                          </a:solidFill>
                          <a:effectLst/>
                          <a:latin typeface="+mn-lt"/>
                          <a:cs typeface="Times New Roman" pitchFamily="18" charset="0"/>
                        </a:rPr>
                        <a:t>210</a:t>
                      </a:r>
                      <a:endParaRPr lang="en-US" sz="2600" b="0" i="0" u="none" strike="noStrike" dirty="0">
                        <a:solidFill>
                          <a:schemeClr val="tx1"/>
                        </a:solidFill>
                        <a:effectLst/>
                        <a:latin typeface="+mn-lt"/>
                        <a:cs typeface="Times New Roman" pitchFamily="18" charset="0"/>
                      </a:endParaRPr>
                    </a:p>
                  </a:txBody>
                  <a:tcPr marL="9525" marR="9525" marT="9523" marB="0" anchor="ctr">
                    <a:solidFill>
                      <a:schemeClr val="bg2"/>
                    </a:solidFill>
                  </a:tcPr>
                </a:tc>
                <a:tc>
                  <a:txBody>
                    <a:bodyPr/>
                    <a:lstStyle/>
                    <a:p>
                      <a:pPr algn="ctr" rtl="0" fontAlgn="ctr"/>
                      <a:r>
                        <a:rPr lang="en-US" sz="2600" u="none" strike="noStrike" dirty="0">
                          <a:solidFill>
                            <a:schemeClr val="tx1"/>
                          </a:solidFill>
                          <a:effectLst/>
                          <a:latin typeface="+mn-lt"/>
                          <a:cs typeface="Times New Roman" pitchFamily="18" charset="0"/>
                        </a:rPr>
                        <a:t> 0</a:t>
                      </a:r>
                      <a:endParaRPr lang="en-US" sz="2600" b="0" i="0" u="none" strike="noStrike" dirty="0">
                        <a:solidFill>
                          <a:schemeClr val="tx1"/>
                        </a:solidFill>
                        <a:effectLst/>
                        <a:latin typeface="+mn-lt"/>
                        <a:cs typeface="Times New Roman" pitchFamily="18" charset="0"/>
                      </a:endParaRPr>
                    </a:p>
                  </a:txBody>
                  <a:tcPr marL="9525" marR="9525" marT="9523" marB="0" anchor="ctr">
                    <a:solidFill>
                      <a:schemeClr val="bg2"/>
                    </a:solidFill>
                  </a:tcPr>
                </a:tc>
                <a:tc>
                  <a:txBody>
                    <a:bodyPr/>
                    <a:lstStyle/>
                    <a:p>
                      <a:pPr algn="ctr" rtl="0" fontAlgn="ctr"/>
                      <a:r>
                        <a:rPr lang="en-US" sz="2600" b="1" u="none" strike="noStrike" dirty="0">
                          <a:solidFill>
                            <a:schemeClr val="tx1"/>
                          </a:solidFill>
                          <a:effectLst/>
                          <a:latin typeface="+mn-lt"/>
                          <a:cs typeface="Times New Roman" pitchFamily="18" charset="0"/>
                        </a:rPr>
                        <a:t>210</a:t>
                      </a:r>
                      <a:endParaRPr lang="en-US" sz="2600" b="1" i="0" u="none" strike="noStrike" dirty="0">
                        <a:solidFill>
                          <a:schemeClr val="tx1"/>
                        </a:solidFill>
                        <a:effectLst/>
                        <a:latin typeface="+mn-lt"/>
                        <a:cs typeface="Times New Roman" pitchFamily="18" charset="0"/>
                      </a:endParaRPr>
                    </a:p>
                  </a:txBody>
                  <a:tcPr marL="9525" marR="9525" marT="9523" marB="0" anchor="ctr">
                    <a:solidFill>
                      <a:schemeClr val="bg2"/>
                    </a:solidFill>
                  </a:tcPr>
                </a:tc>
                <a:extLst>
                  <a:ext uri="{0D108BD9-81ED-4DB2-BD59-A6C34878D82A}">
                    <a16:rowId xmlns:a16="http://schemas.microsoft.com/office/drawing/2014/main" val="10005"/>
                  </a:ext>
                </a:extLst>
              </a:tr>
              <a:tr h="405720">
                <a:tc>
                  <a:txBody>
                    <a:bodyPr/>
                    <a:lstStyle/>
                    <a:p>
                      <a:pPr algn="l" rtl="0" fontAlgn="ctr"/>
                      <a:r>
                        <a:rPr lang="en-US" sz="2600" b="1" u="none" strike="noStrike" dirty="0">
                          <a:solidFill>
                            <a:schemeClr val="tx1"/>
                          </a:solidFill>
                          <a:effectLst/>
                          <a:latin typeface="+mn-lt"/>
                          <a:cs typeface="Times New Roman" pitchFamily="18" charset="0"/>
                        </a:rPr>
                        <a:t>Total</a:t>
                      </a:r>
                      <a:endParaRPr lang="en-US" sz="2600" b="1" i="0" u="none" strike="noStrike" dirty="0">
                        <a:solidFill>
                          <a:schemeClr val="tx1"/>
                        </a:solidFill>
                        <a:effectLst/>
                        <a:latin typeface="+mn-lt"/>
                        <a:cs typeface="Times New Roman" pitchFamily="18" charset="0"/>
                      </a:endParaRPr>
                    </a:p>
                  </a:txBody>
                  <a:tcPr marL="9525" marR="9525" marT="9523" marB="0" anchor="ctr">
                    <a:solidFill>
                      <a:schemeClr val="bg2">
                        <a:lumMod val="75000"/>
                      </a:schemeClr>
                    </a:solidFill>
                  </a:tcPr>
                </a:tc>
                <a:tc>
                  <a:txBody>
                    <a:bodyPr/>
                    <a:lstStyle/>
                    <a:p>
                      <a:pPr algn="ctr" rtl="0" fontAlgn="ctr"/>
                      <a:r>
                        <a:rPr lang="en-US" sz="2600" b="1" u="none" strike="noStrike" dirty="0">
                          <a:solidFill>
                            <a:schemeClr val="tx1"/>
                          </a:solidFill>
                          <a:effectLst/>
                          <a:latin typeface="+mn-lt"/>
                          <a:cs typeface="Times New Roman" pitchFamily="18" charset="0"/>
                        </a:rPr>
                        <a:t>5730</a:t>
                      </a:r>
                      <a:endParaRPr lang="en-US" sz="2600" b="1" i="0" u="none" strike="noStrike" dirty="0">
                        <a:solidFill>
                          <a:schemeClr val="tx1"/>
                        </a:solidFill>
                        <a:effectLst/>
                        <a:latin typeface="+mn-lt"/>
                        <a:cs typeface="Times New Roman" pitchFamily="18" charset="0"/>
                      </a:endParaRPr>
                    </a:p>
                  </a:txBody>
                  <a:tcPr marL="9525" marR="9525" marT="9523" marB="0" anchor="ctr">
                    <a:solidFill>
                      <a:schemeClr val="bg2">
                        <a:lumMod val="75000"/>
                      </a:schemeClr>
                    </a:solidFill>
                  </a:tcPr>
                </a:tc>
                <a:tc>
                  <a:txBody>
                    <a:bodyPr/>
                    <a:lstStyle/>
                    <a:p>
                      <a:pPr algn="ctr" rtl="0" fontAlgn="ctr"/>
                      <a:r>
                        <a:rPr lang="en-US" sz="2600" b="1" u="none" strike="noStrike" dirty="0">
                          <a:solidFill>
                            <a:schemeClr val="tx1"/>
                          </a:solidFill>
                          <a:effectLst/>
                          <a:latin typeface="+mn-lt"/>
                          <a:cs typeface="Times New Roman" pitchFamily="18" charset="0"/>
                        </a:rPr>
                        <a:t>675</a:t>
                      </a:r>
                      <a:endParaRPr lang="en-US" sz="2600" b="1" i="0" u="none" strike="noStrike" dirty="0">
                        <a:solidFill>
                          <a:schemeClr val="tx1"/>
                        </a:solidFill>
                        <a:effectLst/>
                        <a:latin typeface="+mn-lt"/>
                        <a:cs typeface="Times New Roman" pitchFamily="18" charset="0"/>
                      </a:endParaRPr>
                    </a:p>
                  </a:txBody>
                  <a:tcPr marL="9525" marR="9525" marT="9523" marB="0" anchor="ctr">
                    <a:solidFill>
                      <a:schemeClr val="bg2">
                        <a:lumMod val="75000"/>
                      </a:schemeClr>
                    </a:solidFill>
                  </a:tcPr>
                </a:tc>
                <a:tc>
                  <a:txBody>
                    <a:bodyPr/>
                    <a:lstStyle/>
                    <a:p>
                      <a:pPr algn="ctr" rtl="0" fontAlgn="ctr"/>
                      <a:r>
                        <a:rPr lang="en-US" sz="2600" b="1" u="none" strike="noStrike" dirty="0">
                          <a:solidFill>
                            <a:schemeClr val="tx1"/>
                          </a:solidFill>
                          <a:effectLst/>
                          <a:latin typeface="+mn-lt"/>
                          <a:cs typeface="Times New Roman" pitchFamily="18" charset="0"/>
                        </a:rPr>
                        <a:t>6405</a:t>
                      </a:r>
                      <a:endParaRPr lang="en-US" sz="2600" b="1" i="0" u="none" strike="noStrike" dirty="0">
                        <a:solidFill>
                          <a:schemeClr val="tx1"/>
                        </a:solidFill>
                        <a:effectLst/>
                        <a:latin typeface="+mn-lt"/>
                        <a:cs typeface="Times New Roman" pitchFamily="18" charset="0"/>
                      </a:endParaRPr>
                    </a:p>
                  </a:txBody>
                  <a:tcPr marL="9525" marR="9525" marT="9523" marB="0" anchor="ctr">
                    <a:solidFill>
                      <a:schemeClr val="bg2">
                        <a:lumMod val="75000"/>
                      </a:schemeClr>
                    </a:solidFill>
                  </a:tcPr>
                </a:tc>
                <a:extLst>
                  <a:ext uri="{0D108BD9-81ED-4DB2-BD59-A6C34878D82A}">
                    <a16:rowId xmlns:a16="http://schemas.microsoft.com/office/drawing/2014/main" val="10006"/>
                  </a:ext>
                </a:extLst>
              </a:tr>
            </a:tbl>
          </a:graphicData>
        </a:graphic>
      </p:graphicFrame>
      <p:sp>
        <p:nvSpPr>
          <p:cNvPr id="7212" name="TextBox 2"/>
          <p:cNvSpPr txBox="1">
            <a:spLocks noChangeArrowheads="1"/>
          </p:cNvSpPr>
          <p:nvPr/>
        </p:nvSpPr>
        <p:spPr bwMode="auto">
          <a:xfrm>
            <a:off x="2209800" y="5029201"/>
            <a:ext cx="77676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en-US" altLang="en-US" sz="2800" dirty="0">
                <a:latin typeface="+mn-lt"/>
                <a:cs typeface="Times New Roman" panose="02020603050405020304" pitchFamily="18" charset="0"/>
              </a:rPr>
              <a:t>A total of 5,530 samples were received in 2015, and 85% of plan </a:t>
            </a:r>
            <a:r>
              <a:rPr lang="en-US" altLang="en-US" sz="2800" dirty="0">
                <a:cs typeface="Times New Roman" panose="02020603050405020304" pitchFamily="18" charset="0"/>
              </a:rPr>
              <a:t>completed</a:t>
            </a:r>
            <a:r>
              <a:rPr lang="en-US" altLang="en-US" sz="2800" dirty="0">
                <a:latin typeface="+mn-lt"/>
                <a:cs typeface="Times New Roman" panose="02020603050405020304" pitchFamily="18" charset="0"/>
              </a:rPr>
              <a:t>.</a:t>
            </a:r>
          </a:p>
        </p:txBody>
      </p:sp>
      <p:sp>
        <p:nvSpPr>
          <p:cNvPr id="3" name="Rectangle 2"/>
          <p:cNvSpPr/>
          <p:nvPr/>
        </p:nvSpPr>
        <p:spPr>
          <a:xfrm>
            <a:off x="1167664" y="907875"/>
            <a:ext cx="9169657" cy="646331"/>
          </a:xfrm>
          <a:prstGeom prst="rect">
            <a:avLst/>
          </a:prstGeom>
        </p:spPr>
        <p:txBody>
          <a:bodyPr wrap="square">
            <a:spAutoFit/>
          </a:bodyPr>
          <a:lstStyle/>
          <a:p>
            <a:pPr algn="r">
              <a:defRPr/>
            </a:pPr>
            <a:r>
              <a:rPr lang="en-US" sz="3600" dirty="0"/>
              <a:t>H7N9,H5N1 Active Surveillance Plan In 2015</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2841817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943100" y="990600"/>
            <a:ext cx="8229600" cy="990600"/>
          </a:xfrm>
        </p:spPr>
        <p:txBody>
          <a:bodyPr/>
          <a:lstStyle/>
          <a:p>
            <a:pPr algn="ctr"/>
            <a:r>
              <a:rPr lang="en-US" altLang="en-US" sz="2800" b="1" dirty="0">
                <a:latin typeface="+mn-lt"/>
                <a:cs typeface="Times New Roman" panose="02020603050405020304" pitchFamily="18" charset="0"/>
              </a:rPr>
              <a:t>Number of swab samples positive with Flu-A </a:t>
            </a:r>
            <a:br>
              <a:rPr lang="en-US" altLang="en-US" sz="2800" b="1" dirty="0">
                <a:latin typeface="+mn-lt"/>
                <a:cs typeface="Times New Roman" panose="02020603050405020304" pitchFamily="18" charset="0"/>
              </a:rPr>
            </a:br>
            <a:r>
              <a:rPr lang="en-US" altLang="en-US" sz="2800" b="1" dirty="0">
                <a:latin typeface="+mn-lt"/>
                <a:cs typeface="Times New Roman" panose="02020603050405020304" pitchFamily="18" charset="0"/>
              </a:rPr>
              <a:t>by sample type</a:t>
            </a:r>
          </a:p>
        </p:txBody>
      </p:sp>
      <p:graphicFrame>
        <p:nvGraphicFramePr>
          <p:cNvPr id="11" name="Table 10"/>
          <p:cNvGraphicFramePr>
            <a:graphicFrameLocks noGrp="1"/>
          </p:cNvGraphicFramePr>
          <p:nvPr>
            <p:extLst>
              <p:ext uri="{D42A27DB-BD31-4B8C-83A1-F6EECF244321}">
                <p14:modId xmlns:p14="http://schemas.microsoft.com/office/powerpoint/2010/main" val="1028693367"/>
              </p:ext>
            </p:extLst>
          </p:nvPr>
        </p:nvGraphicFramePr>
        <p:xfrm>
          <a:off x="1919288" y="2130425"/>
          <a:ext cx="7605712" cy="3154364"/>
        </p:xfrm>
        <a:graphic>
          <a:graphicData uri="http://schemas.openxmlformats.org/drawingml/2006/table">
            <a:tbl>
              <a:tblPr/>
              <a:tblGrid>
                <a:gridCol w="2561196">
                  <a:extLst>
                    <a:ext uri="{9D8B030D-6E8A-4147-A177-3AD203B41FA5}">
                      <a16:colId xmlns:a16="http://schemas.microsoft.com/office/drawing/2014/main" val="20000"/>
                    </a:ext>
                  </a:extLst>
                </a:gridCol>
                <a:gridCol w="1971807">
                  <a:extLst>
                    <a:ext uri="{9D8B030D-6E8A-4147-A177-3AD203B41FA5}">
                      <a16:colId xmlns:a16="http://schemas.microsoft.com/office/drawing/2014/main" val="20001"/>
                    </a:ext>
                  </a:extLst>
                </a:gridCol>
                <a:gridCol w="1811091">
                  <a:extLst>
                    <a:ext uri="{9D8B030D-6E8A-4147-A177-3AD203B41FA5}">
                      <a16:colId xmlns:a16="http://schemas.microsoft.com/office/drawing/2014/main" val="20002"/>
                    </a:ext>
                  </a:extLst>
                </a:gridCol>
                <a:gridCol w="1261618">
                  <a:extLst>
                    <a:ext uri="{9D8B030D-6E8A-4147-A177-3AD203B41FA5}">
                      <a16:colId xmlns:a16="http://schemas.microsoft.com/office/drawing/2014/main" val="20003"/>
                    </a:ext>
                  </a:extLst>
                </a:gridCol>
              </a:tblGrid>
              <a:tr h="741204">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solidFill>
                          <a:effectLst/>
                          <a:latin typeface="+mn-lt"/>
                          <a:cs typeface="Times New Roman" pitchFamily="18" charset="0"/>
                        </a:rPr>
                        <a:t>Sample type</a:t>
                      </a:r>
                    </a:p>
                  </a:txBody>
                  <a:tcPr marL="9526" marR="9526" marT="9530" marB="0" horzOverflow="overflow">
                    <a:lnL>
                      <a:noFill/>
                    </a:lnL>
                    <a:lnR>
                      <a:noFill/>
                    </a:lnR>
                    <a:lnT>
                      <a:noFill/>
                    </a:lnT>
                    <a:lnB w="12700" cap="flat" cmpd="sng" algn="ctr">
                      <a:solidFill>
                        <a:srgbClr val="95B3D7"/>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solidFill>
                          <a:effectLst/>
                          <a:latin typeface="+mn-lt"/>
                          <a:cs typeface="Times New Roman" pitchFamily="18" charset="0"/>
                        </a:rPr>
                        <a:t>Number of samples tested</a:t>
                      </a:r>
                    </a:p>
                  </a:txBody>
                  <a:tcPr marL="9526" marR="9526" marT="9530" marB="0" horzOverflow="overflow">
                    <a:lnL>
                      <a:noFill/>
                    </a:lnL>
                    <a:lnR>
                      <a:noFill/>
                    </a:lnR>
                    <a:lnT>
                      <a:noFill/>
                    </a:lnT>
                    <a:lnB w="12700" cap="flat" cmpd="sng" algn="ctr">
                      <a:solidFill>
                        <a:srgbClr val="95B3D7"/>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solidFill>
                          <a:effectLst/>
                          <a:latin typeface="+mn-lt"/>
                          <a:cs typeface="Times New Roman" pitchFamily="18" charset="0"/>
                        </a:rPr>
                        <a:t>No. of Flu A</a:t>
                      </a:r>
                    </a:p>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solidFill>
                          <a:effectLst/>
                          <a:latin typeface="+mn-lt"/>
                          <a:cs typeface="Times New Roman" pitchFamily="18" charset="0"/>
                        </a:rPr>
                        <a:t> +</a:t>
                      </a:r>
                      <a:r>
                        <a:rPr kumimoji="0" lang="en-US" sz="2400" b="1" i="0" u="none" strike="noStrike" cap="none" normalizeH="0" baseline="0" dirty="0" err="1">
                          <a:ln>
                            <a:noFill/>
                          </a:ln>
                          <a:solidFill>
                            <a:schemeClr val="bg1"/>
                          </a:solidFill>
                          <a:effectLst/>
                          <a:latin typeface="+mn-lt"/>
                          <a:cs typeface="Times New Roman" pitchFamily="18" charset="0"/>
                        </a:rPr>
                        <a:t>ve</a:t>
                      </a:r>
                      <a:endParaRPr kumimoji="0" lang="en-US" sz="2400" b="1" i="0" u="none" strike="noStrike" cap="none" normalizeH="0" baseline="0" dirty="0">
                        <a:ln>
                          <a:noFill/>
                        </a:ln>
                        <a:solidFill>
                          <a:schemeClr val="bg1"/>
                        </a:solidFill>
                        <a:effectLst/>
                        <a:latin typeface="+mn-lt"/>
                        <a:cs typeface="Times New Roman" pitchFamily="18" charset="0"/>
                      </a:endParaRPr>
                    </a:p>
                  </a:txBody>
                  <a:tcPr marL="9526" marR="9526" marT="9530" marB="0" horzOverflow="overflow">
                    <a:lnL>
                      <a:noFill/>
                    </a:lnL>
                    <a:lnR>
                      <a:noFill/>
                    </a:lnR>
                    <a:lnT>
                      <a:noFill/>
                    </a:lnT>
                    <a:lnB w="12700" cap="flat" cmpd="sng" algn="ctr">
                      <a:solidFill>
                        <a:srgbClr val="95B3D7"/>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solidFill>
                          <a:effectLst/>
                          <a:latin typeface="+mn-lt"/>
                          <a:cs typeface="Times New Roman" pitchFamily="18" charset="0"/>
                        </a:rPr>
                        <a:t>H5N6 </a:t>
                      </a:r>
                    </a:p>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solidFill>
                          <a:effectLst/>
                          <a:latin typeface="+mn-lt"/>
                          <a:cs typeface="Times New Roman" pitchFamily="18" charset="0"/>
                        </a:rPr>
                        <a:t>+</a:t>
                      </a:r>
                      <a:r>
                        <a:rPr kumimoji="0" lang="en-US" sz="2400" b="1" i="0" u="none" strike="noStrike" cap="none" normalizeH="0" baseline="0" dirty="0" err="1">
                          <a:ln>
                            <a:noFill/>
                          </a:ln>
                          <a:solidFill>
                            <a:schemeClr val="bg1"/>
                          </a:solidFill>
                          <a:effectLst/>
                          <a:latin typeface="+mn-lt"/>
                          <a:cs typeface="Times New Roman" pitchFamily="18" charset="0"/>
                        </a:rPr>
                        <a:t>ve</a:t>
                      </a:r>
                      <a:endParaRPr kumimoji="0" lang="en-US" sz="2400" b="1" i="0" u="none" strike="noStrike" cap="none" normalizeH="0" baseline="0" dirty="0">
                        <a:ln>
                          <a:noFill/>
                        </a:ln>
                        <a:solidFill>
                          <a:schemeClr val="bg1"/>
                        </a:solidFill>
                        <a:effectLst/>
                        <a:latin typeface="+mn-lt"/>
                        <a:cs typeface="Times New Roman" pitchFamily="18" charset="0"/>
                      </a:endParaRPr>
                    </a:p>
                  </a:txBody>
                  <a:tcPr marL="9526" marR="9526" marT="9530" marB="0" horzOverflow="overflow">
                    <a:lnL>
                      <a:noFill/>
                    </a:lnL>
                    <a:lnR>
                      <a:noFill/>
                    </a:lnR>
                    <a:lnT>
                      <a:noFill/>
                    </a:lnT>
                    <a:lnB w="12700" cap="flat" cmpd="sng" algn="ctr">
                      <a:solidFill>
                        <a:srgbClr val="95B3D7"/>
                      </a:solidFill>
                      <a:prstDash val="solid"/>
                      <a:round/>
                      <a:headEnd type="none" w="med" len="med"/>
                      <a:tailEnd type="none" w="med" len="med"/>
                    </a:lnB>
                    <a:lnTlToBr>
                      <a:noFill/>
                    </a:lnTlToBr>
                    <a:lnBlToTr>
                      <a:noFill/>
                    </a:lnBlToTr>
                    <a:solidFill>
                      <a:srgbClr val="000099"/>
                    </a:solidFill>
                  </a:tcPr>
                </a:tc>
                <a:extLst>
                  <a:ext uri="{0D108BD9-81ED-4DB2-BD59-A6C34878D82A}">
                    <a16:rowId xmlns:a16="http://schemas.microsoft.com/office/drawing/2014/main" val="10000"/>
                  </a:ext>
                </a:extLst>
              </a:tr>
              <a:tr h="42074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00"/>
                          </a:solidFill>
                          <a:effectLst/>
                          <a:latin typeface="+mn-lt"/>
                          <a:cs typeface="Times New Roman" pitchFamily="18" charset="0"/>
                        </a:rPr>
                        <a:t>Carcass </a:t>
                      </a:r>
                    </a:p>
                  </a:txBody>
                  <a:tcPr marL="9526" marR="9526" marT="9530" marB="0" anchor="b" horzOverflow="overflow">
                    <a:lnL>
                      <a:noFill/>
                    </a:lnL>
                    <a:lnR>
                      <a:noFill/>
                    </a:lnR>
                    <a:lnT w="12700" cap="flat" cmpd="sng" algn="ctr">
                      <a:solidFill>
                        <a:srgbClr val="95B3D7"/>
                      </a:solidFill>
                      <a:prstDash val="solid"/>
                      <a:round/>
                      <a:headEnd type="none" w="med" len="med"/>
                      <a:tailEnd type="none" w="med" len="med"/>
                    </a:lnT>
                    <a:lnB>
                      <a:noFill/>
                    </a:lnB>
                    <a:lnTlToBr>
                      <a:noFill/>
                    </a:lnTlToBr>
                    <a:lnBlToTr>
                      <a:noFill/>
                    </a:lnBlToTr>
                    <a:solidFill>
                      <a:schemeClr val="bg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00"/>
                          </a:solidFill>
                          <a:effectLst/>
                          <a:latin typeface="+mn-lt"/>
                          <a:cs typeface="Times New Roman" pitchFamily="18" charset="0"/>
                        </a:rPr>
                        <a:t>4</a:t>
                      </a:r>
                    </a:p>
                  </a:txBody>
                  <a:tcPr marL="9526" marR="9526" marT="9530" marB="0" anchor="b" horzOverflow="overflow">
                    <a:lnL>
                      <a:noFill/>
                    </a:lnL>
                    <a:lnR>
                      <a:noFill/>
                    </a:lnR>
                    <a:lnT w="12700" cap="flat" cmpd="sng" algn="ctr">
                      <a:solidFill>
                        <a:srgbClr val="95B3D7"/>
                      </a:solidFill>
                      <a:prstDash val="solid"/>
                      <a:round/>
                      <a:headEnd type="none" w="med" len="med"/>
                      <a:tailEnd type="none" w="med" len="med"/>
                    </a:lnT>
                    <a:lnB>
                      <a:noFill/>
                    </a:lnB>
                    <a:lnTlToBr>
                      <a:noFill/>
                    </a:lnTlToBr>
                    <a:lnBlToTr>
                      <a:noFill/>
                    </a:lnBlToTr>
                    <a:solidFill>
                      <a:schemeClr val="bg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cs typeface="Times New Roman" pitchFamily="18" charset="0"/>
                        </a:rPr>
                        <a:t>4</a:t>
                      </a:r>
                    </a:p>
                  </a:txBody>
                  <a:tcPr marL="9526" marR="9526" marT="9530" marB="0" anchor="b" horzOverflow="overflow">
                    <a:lnL>
                      <a:noFill/>
                    </a:lnL>
                    <a:lnR>
                      <a:noFill/>
                    </a:lnR>
                    <a:lnT w="12700" cap="flat" cmpd="sng" algn="ctr">
                      <a:solidFill>
                        <a:srgbClr val="95B3D7"/>
                      </a:solidFill>
                      <a:prstDash val="solid"/>
                      <a:round/>
                      <a:headEnd type="none" w="med" len="med"/>
                      <a:tailEnd type="none" w="med" len="med"/>
                    </a:lnT>
                    <a:lnB>
                      <a:noFill/>
                    </a:lnB>
                    <a:lnTlToBr>
                      <a:noFill/>
                    </a:lnTlToBr>
                    <a:lnBlToTr>
                      <a:noFill/>
                    </a:lnBlToTr>
                    <a:solidFill>
                      <a:schemeClr val="bg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mn-lt"/>
                        <a:cs typeface="Times New Roman" pitchFamily="18" charset="0"/>
                      </a:endParaRPr>
                    </a:p>
                  </a:txBody>
                  <a:tcPr marL="9526" marR="9526" marT="9530" marB="0" anchor="b" horzOverflow="overflow">
                    <a:lnL>
                      <a:noFill/>
                    </a:lnL>
                    <a:lnR>
                      <a:noFill/>
                    </a:lnR>
                    <a:lnT w="12700" cap="flat" cmpd="sng" algn="ctr">
                      <a:solidFill>
                        <a:srgbClr val="95B3D7"/>
                      </a:solidFill>
                      <a:prstDash val="solid"/>
                      <a:round/>
                      <a:headEnd type="none" w="med" len="med"/>
                      <a:tailEnd type="none" w="med" len="med"/>
                    </a:lnT>
                    <a:lnB>
                      <a:noFill/>
                    </a:lnB>
                    <a:lnTlToBr>
                      <a:noFill/>
                    </a:lnTlToBr>
                    <a:lnBlToTr>
                      <a:noFill/>
                    </a:lnBlToTr>
                    <a:solidFill>
                      <a:schemeClr val="bg2"/>
                    </a:solidFill>
                  </a:tcPr>
                </a:tc>
                <a:extLst>
                  <a:ext uri="{0D108BD9-81ED-4DB2-BD59-A6C34878D82A}">
                    <a16:rowId xmlns:a16="http://schemas.microsoft.com/office/drawing/2014/main" val="10001"/>
                  </a:ext>
                </a:extLst>
              </a:tr>
              <a:tr h="436017">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err="1">
                          <a:ln>
                            <a:noFill/>
                          </a:ln>
                          <a:solidFill>
                            <a:srgbClr val="000000"/>
                          </a:solidFill>
                          <a:effectLst/>
                          <a:latin typeface="+mn-lt"/>
                          <a:cs typeface="Times New Roman" pitchFamily="18" charset="0"/>
                        </a:rPr>
                        <a:t>Faecal</a:t>
                      </a:r>
                      <a:endParaRPr kumimoji="0" lang="en-US" sz="2400" b="0" i="0" u="none" strike="noStrike" cap="none" normalizeH="0" baseline="0" dirty="0">
                        <a:ln>
                          <a:noFill/>
                        </a:ln>
                        <a:solidFill>
                          <a:srgbClr val="000000"/>
                        </a:solidFill>
                        <a:effectLst/>
                        <a:latin typeface="+mn-lt"/>
                        <a:cs typeface="Times New Roman" pitchFamily="18" charset="0"/>
                      </a:endParaRPr>
                    </a:p>
                  </a:txBody>
                  <a:tcPr marL="9526" marR="9526" marT="9530" marB="0" anchor="b" horzOverflow="overflow">
                    <a:lnL>
                      <a:noFill/>
                    </a:lnL>
                    <a:lnR>
                      <a:noFill/>
                    </a:lnR>
                    <a:lnT>
                      <a:noFill/>
                    </a:lnT>
                    <a:lnB>
                      <a:noFill/>
                    </a:lnB>
                    <a:lnTlToBr>
                      <a:noFill/>
                    </a:lnTlToBr>
                    <a:lnBlToTr>
                      <a:noFill/>
                    </a:lnBlToTr>
                    <a:solidFill>
                      <a:schemeClr val="bg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00"/>
                          </a:solidFill>
                          <a:effectLst/>
                          <a:latin typeface="+mn-lt"/>
                          <a:cs typeface="Times New Roman" pitchFamily="18" charset="0"/>
                        </a:rPr>
                        <a:t>423</a:t>
                      </a:r>
                    </a:p>
                  </a:txBody>
                  <a:tcPr marL="9526" marR="9526" marT="9530" marB="0" anchor="b" horzOverflow="overflow">
                    <a:lnL>
                      <a:noFill/>
                    </a:lnL>
                    <a:lnR>
                      <a:noFill/>
                    </a:lnR>
                    <a:lnT>
                      <a:noFill/>
                    </a:lnT>
                    <a:lnB>
                      <a:noFill/>
                    </a:lnB>
                    <a:lnTlToBr>
                      <a:noFill/>
                    </a:lnTlToBr>
                    <a:lnBlToTr>
                      <a:noFill/>
                    </a:lnBlToTr>
                    <a:solidFill>
                      <a:schemeClr val="bg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cs typeface="Times New Roman" pitchFamily="18" charset="0"/>
                        </a:rPr>
                        <a:t>25</a:t>
                      </a:r>
                    </a:p>
                  </a:txBody>
                  <a:tcPr marL="9526" marR="9526" marT="9530" marB="0" anchor="b" horzOverflow="overflow">
                    <a:lnL>
                      <a:noFill/>
                    </a:lnL>
                    <a:lnR>
                      <a:noFill/>
                    </a:lnR>
                    <a:lnT>
                      <a:noFill/>
                    </a:lnT>
                    <a:lnB>
                      <a:noFill/>
                    </a:lnB>
                    <a:lnTlToBr>
                      <a:noFill/>
                    </a:lnTlToBr>
                    <a:lnBlToTr>
                      <a:noFill/>
                    </a:lnBlToTr>
                    <a:solidFill>
                      <a:schemeClr val="bg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mn-lt"/>
                        <a:cs typeface="Times New Roman" pitchFamily="18" charset="0"/>
                      </a:endParaRPr>
                    </a:p>
                  </a:txBody>
                  <a:tcPr marL="9526" marR="9526" marT="9530" marB="0" anchor="b" horzOverflow="overflow">
                    <a:lnL>
                      <a:noFill/>
                    </a:lnL>
                    <a:lnR>
                      <a:noFill/>
                    </a:lnR>
                    <a:lnT>
                      <a:noFill/>
                    </a:lnT>
                    <a:lnB>
                      <a:noFill/>
                    </a:lnB>
                    <a:lnTlToBr>
                      <a:noFill/>
                    </a:lnTlToBr>
                    <a:lnBlToTr>
                      <a:noFill/>
                    </a:lnBlToTr>
                    <a:solidFill>
                      <a:schemeClr val="bg2"/>
                    </a:solidFill>
                  </a:tcPr>
                </a:tc>
                <a:extLst>
                  <a:ext uri="{0D108BD9-81ED-4DB2-BD59-A6C34878D82A}">
                    <a16:rowId xmlns:a16="http://schemas.microsoft.com/office/drawing/2014/main" val="10002"/>
                  </a:ext>
                </a:extLst>
              </a:tr>
              <a:tr h="40284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err="1">
                          <a:ln>
                            <a:noFill/>
                          </a:ln>
                          <a:solidFill>
                            <a:srgbClr val="000000"/>
                          </a:solidFill>
                          <a:effectLst/>
                          <a:latin typeface="+mn-lt"/>
                          <a:cs typeface="Times New Roman" pitchFamily="18" charset="0"/>
                        </a:rPr>
                        <a:t>Oropharyngeal</a:t>
                      </a:r>
                      <a:endParaRPr kumimoji="0" lang="en-US" sz="2400" b="0" i="0" u="none" strike="noStrike" cap="none" normalizeH="0" baseline="0" dirty="0">
                        <a:ln>
                          <a:noFill/>
                        </a:ln>
                        <a:solidFill>
                          <a:srgbClr val="000000"/>
                        </a:solidFill>
                        <a:effectLst/>
                        <a:latin typeface="+mn-lt"/>
                        <a:cs typeface="Times New Roman" pitchFamily="18" charset="0"/>
                      </a:endParaRPr>
                    </a:p>
                  </a:txBody>
                  <a:tcPr marL="9526" marR="9526" marT="9530" marB="0" anchor="b" horzOverflow="overflow">
                    <a:lnL>
                      <a:noFill/>
                    </a:lnL>
                    <a:lnR>
                      <a:noFill/>
                    </a:lnR>
                    <a:lnT>
                      <a:noFill/>
                    </a:lnT>
                    <a:lnB>
                      <a:noFill/>
                    </a:lnB>
                    <a:lnTlToBr>
                      <a:noFill/>
                    </a:lnTlToBr>
                    <a:lnBlToTr>
                      <a:noFill/>
                    </a:lnBlToTr>
                    <a:solidFill>
                      <a:schemeClr val="bg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00"/>
                          </a:solidFill>
                          <a:effectLst/>
                          <a:latin typeface="+mn-lt"/>
                          <a:cs typeface="Times New Roman" pitchFamily="18" charset="0"/>
                        </a:rPr>
                        <a:t>4131</a:t>
                      </a:r>
                    </a:p>
                  </a:txBody>
                  <a:tcPr marL="9526" marR="9526" marT="9530" marB="0" anchor="b" horzOverflow="overflow">
                    <a:lnL>
                      <a:noFill/>
                    </a:lnL>
                    <a:lnR>
                      <a:noFill/>
                    </a:lnR>
                    <a:lnT>
                      <a:noFill/>
                    </a:lnT>
                    <a:lnB>
                      <a:noFill/>
                    </a:lnB>
                    <a:lnTlToBr>
                      <a:noFill/>
                    </a:lnTlToBr>
                    <a:lnBlToTr>
                      <a:noFill/>
                    </a:lnBlToTr>
                    <a:solidFill>
                      <a:schemeClr val="bg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cs typeface="Times New Roman" pitchFamily="18" charset="0"/>
                        </a:rPr>
                        <a:t>262</a:t>
                      </a:r>
                    </a:p>
                  </a:txBody>
                  <a:tcPr marL="9526" marR="9526" marT="9530" marB="0" anchor="b" horzOverflow="overflow">
                    <a:lnL>
                      <a:noFill/>
                    </a:lnL>
                    <a:lnR>
                      <a:noFill/>
                    </a:lnR>
                    <a:lnT>
                      <a:noFill/>
                    </a:lnT>
                    <a:lnB>
                      <a:noFill/>
                    </a:lnB>
                    <a:lnTlToBr>
                      <a:noFill/>
                    </a:lnTlToBr>
                    <a:lnBlToTr>
                      <a:noFill/>
                    </a:lnBlToTr>
                    <a:solidFill>
                      <a:schemeClr val="bg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FF0000"/>
                          </a:solidFill>
                          <a:effectLst/>
                          <a:latin typeface="+mn-lt"/>
                          <a:cs typeface="Times New Roman" pitchFamily="18" charset="0"/>
                        </a:rPr>
                        <a:t>36</a:t>
                      </a:r>
                    </a:p>
                  </a:txBody>
                  <a:tcPr marL="9526" marR="9526" marT="9530" marB="0" anchor="b" horzOverflow="overflow">
                    <a:lnL>
                      <a:noFill/>
                    </a:lnL>
                    <a:lnR>
                      <a:noFill/>
                    </a:lnR>
                    <a:lnT>
                      <a:noFill/>
                    </a:lnT>
                    <a:lnB>
                      <a:noFill/>
                    </a:lnB>
                    <a:lnTlToBr>
                      <a:noFill/>
                    </a:lnTlToBr>
                    <a:lnBlToTr>
                      <a:noFill/>
                    </a:lnBlToTr>
                    <a:solidFill>
                      <a:schemeClr val="bg2"/>
                    </a:solidFill>
                  </a:tcPr>
                </a:tc>
                <a:extLst>
                  <a:ext uri="{0D108BD9-81ED-4DB2-BD59-A6C34878D82A}">
                    <a16:rowId xmlns:a16="http://schemas.microsoft.com/office/drawing/2014/main" val="10003"/>
                  </a:ext>
                </a:extLst>
              </a:tr>
              <a:tr h="4028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00"/>
                          </a:solidFill>
                          <a:effectLst/>
                          <a:latin typeface="+mn-lt"/>
                          <a:cs typeface="Times New Roman" pitchFamily="18" charset="0"/>
                        </a:rPr>
                        <a:t>Serum</a:t>
                      </a:r>
                    </a:p>
                  </a:txBody>
                  <a:tcPr marL="9526" marR="9526" marT="9530" marB="0" anchor="b" horzOverflow="overflow">
                    <a:lnL>
                      <a:noFill/>
                    </a:lnL>
                    <a:lnR>
                      <a:noFill/>
                    </a:lnR>
                    <a:lnT>
                      <a:noFill/>
                    </a:lnT>
                    <a:lnB>
                      <a:noFill/>
                    </a:lnB>
                    <a:lnTlToBr>
                      <a:noFill/>
                    </a:lnTlToBr>
                    <a:lnBlToTr>
                      <a:noFill/>
                    </a:lnBlToTr>
                    <a:solidFill>
                      <a:schemeClr val="bg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00"/>
                          </a:solidFill>
                          <a:effectLst/>
                          <a:latin typeface="+mn-lt"/>
                          <a:cs typeface="Times New Roman" pitchFamily="18" charset="0"/>
                        </a:rPr>
                        <a:t>672</a:t>
                      </a:r>
                    </a:p>
                  </a:txBody>
                  <a:tcPr marL="9526" marR="9526" marT="9530" marB="0" anchor="b" horzOverflow="overflow">
                    <a:lnL>
                      <a:noFill/>
                    </a:lnL>
                    <a:lnR>
                      <a:noFill/>
                    </a:lnR>
                    <a:lnT>
                      <a:noFill/>
                    </a:lnT>
                    <a:lnB>
                      <a:noFill/>
                    </a:lnB>
                    <a:lnTlToBr>
                      <a:noFill/>
                    </a:lnTlToBr>
                    <a:lnBlToTr>
                      <a:noFill/>
                    </a:lnBlToTr>
                    <a:solidFill>
                      <a:schemeClr val="bg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cs typeface="Times New Roman" pitchFamily="18" charset="0"/>
                        </a:rPr>
                        <a:t>0</a:t>
                      </a:r>
                    </a:p>
                  </a:txBody>
                  <a:tcPr marL="9526" marR="9526" marT="9530" marB="0" anchor="b" horzOverflow="overflow">
                    <a:lnL>
                      <a:noFill/>
                    </a:lnL>
                    <a:lnR>
                      <a:noFill/>
                    </a:lnR>
                    <a:lnT>
                      <a:noFill/>
                    </a:lnT>
                    <a:lnB>
                      <a:noFill/>
                    </a:lnB>
                    <a:lnTlToBr>
                      <a:noFill/>
                    </a:lnTlToBr>
                    <a:lnBlToTr>
                      <a:noFill/>
                    </a:lnBlToTr>
                    <a:solidFill>
                      <a:schemeClr val="bg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mn-lt"/>
                        <a:cs typeface="Times New Roman" pitchFamily="18" charset="0"/>
                      </a:endParaRPr>
                    </a:p>
                  </a:txBody>
                  <a:tcPr marL="9526" marR="9526" marT="9530" marB="0" anchor="b" horzOverflow="overflow">
                    <a:lnL>
                      <a:noFill/>
                    </a:lnL>
                    <a:lnR>
                      <a:noFill/>
                    </a:lnR>
                    <a:lnT>
                      <a:noFill/>
                    </a:lnT>
                    <a:lnB>
                      <a:noFill/>
                    </a:lnB>
                    <a:lnTlToBr>
                      <a:noFill/>
                    </a:lnTlToBr>
                    <a:lnBlToTr>
                      <a:noFill/>
                    </a:lnBlToTr>
                    <a:solidFill>
                      <a:schemeClr val="bg2"/>
                    </a:solidFill>
                  </a:tcPr>
                </a:tc>
                <a:extLst>
                  <a:ext uri="{0D108BD9-81ED-4DB2-BD59-A6C34878D82A}">
                    <a16:rowId xmlns:a16="http://schemas.microsoft.com/office/drawing/2014/main" val="10004"/>
                  </a:ext>
                </a:extLst>
              </a:tr>
              <a:tr h="375367">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00"/>
                          </a:solidFill>
                          <a:effectLst/>
                          <a:latin typeface="+mn-lt"/>
                          <a:cs typeface="Times New Roman" pitchFamily="18" charset="0"/>
                        </a:rPr>
                        <a:t>Water</a:t>
                      </a:r>
                    </a:p>
                  </a:txBody>
                  <a:tcPr marL="9526" marR="9526" marT="9530" marB="0" anchor="b" horzOverflow="overflow">
                    <a:lnL>
                      <a:noFill/>
                    </a:lnL>
                    <a:lnR>
                      <a:noFill/>
                    </a:lnR>
                    <a:lnT>
                      <a:noFill/>
                    </a:lnT>
                    <a:lnB w="12700" cap="flat" cmpd="sng" algn="ctr">
                      <a:solidFill>
                        <a:srgbClr val="95B3D7"/>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00"/>
                          </a:solidFill>
                          <a:effectLst/>
                          <a:latin typeface="+mn-lt"/>
                          <a:cs typeface="Times New Roman" pitchFamily="18" charset="0"/>
                        </a:rPr>
                        <a:t>300</a:t>
                      </a:r>
                    </a:p>
                  </a:txBody>
                  <a:tcPr marL="9526" marR="9526" marT="9530" marB="0" anchor="b" horzOverflow="overflow">
                    <a:lnL>
                      <a:noFill/>
                    </a:lnL>
                    <a:lnR>
                      <a:noFill/>
                    </a:lnR>
                    <a:lnT>
                      <a:noFill/>
                    </a:lnT>
                    <a:lnB w="12700" cap="flat" cmpd="sng" algn="ctr">
                      <a:solidFill>
                        <a:srgbClr val="95B3D7"/>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cs typeface="Times New Roman" pitchFamily="18" charset="0"/>
                        </a:rPr>
                        <a:t>22</a:t>
                      </a:r>
                    </a:p>
                  </a:txBody>
                  <a:tcPr marL="9526" marR="9526" marT="9530" marB="0" anchor="b" horzOverflow="overflow">
                    <a:lnL>
                      <a:noFill/>
                    </a:lnL>
                    <a:lnR>
                      <a:noFill/>
                    </a:lnR>
                    <a:lnT>
                      <a:noFill/>
                    </a:lnT>
                    <a:lnB w="12700" cap="flat" cmpd="sng" algn="ctr">
                      <a:solidFill>
                        <a:srgbClr val="95B3D7"/>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mn-lt"/>
                        <a:cs typeface="Times New Roman" pitchFamily="18" charset="0"/>
                      </a:endParaRPr>
                    </a:p>
                  </a:txBody>
                  <a:tcPr marL="9526" marR="9526" marT="9530" marB="0" anchor="b" horzOverflow="overflow">
                    <a:lnL>
                      <a:noFill/>
                    </a:lnL>
                    <a:lnR>
                      <a:noFill/>
                    </a:lnR>
                    <a:lnT>
                      <a:noFill/>
                    </a:lnT>
                    <a:lnB w="12700" cap="flat" cmpd="sng" algn="ctr">
                      <a:solidFill>
                        <a:srgbClr val="95B3D7"/>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75367">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00000"/>
                          </a:solidFill>
                          <a:effectLst/>
                          <a:latin typeface="+mn-lt"/>
                          <a:cs typeface="Times New Roman" pitchFamily="18" charset="0"/>
                        </a:rPr>
                        <a:t>Total</a:t>
                      </a:r>
                    </a:p>
                  </a:txBody>
                  <a:tcPr marL="9526" marR="9526" marT="9530" marB="0" anchor="b" horzOverflow="overflow">
                    <a:lnL>
                      <a:noFill/>
                    </a:lnL>
                    <a:lnR>
                      <a:noFill/>
                    </a:lnR>
                    <a:lnT w="12700" cap="flat" cmpd="sng" algn="ctr">
                      <a:solidFill>
                        <a:srgbClr val="95B3D7"/>
                      </a:solidFill>
                      <a:prstDash val="solid"/>
                      <a:round/>
                      <a:headEnd type="none" w="med" len="med"/>
                      <a:tailEnd type="none" w="med" len="med"/>
                    </a:lnT>
                    <a:lnB>
                      <a:noFill/>
                    </a:lnB>
                    <a:lnTlToBr>
                      <a:noFill/>
                    </a:lnTlToBr>
                    <a:lnBlToTr>
                      <a:noFill/>
                    </a:lnBlToTr>
                    <a:solidFill>
                      <a:srgbClr val="DBE5F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00000"/>
                          </a:solidFill>
                          <a:effectLst/>
                          <a:latin typeface="+mn-lt"/>
                          <a:cs typeface="Times New Roman" pitchFamily="18" charset="0"/>
                        </a:rPr>
                        <a:t>5530</a:t>
                      </a:r>
                    </a:p>
                  </a:txBody>
                  <a:tcPr marL="9526" marR="9526" marT="9530" marB="0" anchor="b" horzOverflow="overflow">
                    <a:lnL>
                      <a:noFill/>
                    </a:lnL>
                    <a:lnR>
                      <a:noFill/>
                    </a:lnR>
                    <a:lnT w="12700" cap="flat" cmpd="sng" algn="ctr">
                      <a:solidFill>
                        <a:srgbClr val="95B3D7"/>
                      </a:solidFill>
                      <a:prstDash val="solid"/>
                      <a:round/>
                      <a:headEnd type="none" w="med" len="med"/>
                      <a:tailEnd type="none" w="med" len="med"/>
                    </a:lnT>
                    <a:lnB>
                      <a:noFill/>
                    </a:lnB>
                    <a:lnTlToBr>
                      <a:noFill/>
                    </a:lnTlToBr>
                    <a:lnBlToTr>
                      <a:noFill/>
                    </a:lnBlToTr>
                    <a:solidFill>
                      <a:srgbClr val="DBE5F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mn-lt"/>
                          <a:cs typeface="Times New Roman" pitchFamily="18" charset="0"/>
                        </a:rPr>
                        <a:t>313</a:t>
                      </a:r>
                    </a:p>
                  </a:txBody>
                  <a:tcPr marL="9526" marR="9526" marT="9530" marB="0" anchor="b" horzOverflow="overflow">
                    <a:lnL>
                      <a:noFill/>
                    </a:lnL>
                    <a:lnR>
                      <a:noFill/>
                    </a:lnR>
                    <a:lnT w="12700" cap="flat" cmpd="sng" algn="ctr">
                      <a:solidFill>
                        <a:srgbClr val="95B3D7"/>
                      </a:solidFill>
                      <a:prstDash val="solid"/>
                      <a:round/>
                      <a:headEnd type="none" w="med" len="med"/>
                      <a:tailEnd type="none" w="med" len="med"/>
                    </a:lnT>
                    <a:lnB>
                      <a:noFill/>
                    </a:lnB>
                    <a:lnTlToBr>
                      <a:noFill/>
                    </a:lnTlToBr>
                    <a:lnBlToTr>
                      <a:noFill/>
                    </a:lnBlToTr>
                    <a:solidFill>
                      <a:srgbClr val="DBE5F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000000"/>
                        </a:solidFill>
                        <a:effectLst/>
                        <a:latin typeface="+mn-lt"/>
                        <a:cs typeface="Times New Roman" pitchFamily="18" charset="0"/>
                      </a:endParaRPr>
                    </a:p>
                  </a:txBody>
                  <a:tcPr marL="9526" marR="9526" marT="9530" marB="0" anchor="b" horzOverflow="overflow">
                    <a:lnL>
                      <a:noFill/>
                    </a:lnL>
                    <a:lnR>
                      <a:noFill/>
                    </a:lnR>
                    <a:lnT w="12700" cap="flat" cmpd="sng" algn="ctr">
                      <a:solidFill>
                        <a:srgbClr val="95B3D7"/>
                      </a:solidFill>
                      <a:prstDash val="solid"/>
                      <a:round/>
                      <a:headEnd type="none" w="med" len="med"/>
                      <a:tailEnd type="none" w="med" len="med"/>
                    </a:lnT>
                    <a:lnB>
                      <a:noFill/>
                    </a:lnB>
                    <a:lnTlToBr>
                      <a:noFill/>
                    </a:lnTlToBr>
                    <a:lnBlToTr>
                      <a:noFill/>
                    </a:lnBlToTr>
                    <a:solidFill>
                      <a:srgbClr val="DBE5F1"/>
                    </a:solidFill>
                  </a:tcPr>
                </a:tc>
                <a:extLst>
                  <a:ext uri="{0D108BD9-81ED-4DB2-BD59-A6C34878D82A}">
                    <a16:rowId xmlns:a16="http://schemas.microsoft.com/office/drawing/2014/main" val="10006"/>
                  </a:ext>
                </a:extLst>
              </a:tr>
            </a:tbl>
          </a:graphicData>
        </a:graphic>
      </p:graphicFrame>
      <p:sp>
        <p:nvSpPr>
          <p:cNvPr id="8226" name="Rectangle 1"/>
          <p:cNvSpPr>
            <a:spLocks noChangeArrowheads="1"/>
          </p:cNvSpPr>
          <p:nvPr/>
        </p:nvSpPr>
        <p:spPr bwMode="auto">
          <a:xfrm>
            <a:off x="1943100" y="5434013"/>
            <a:ext cx="704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2" eaLnBrk="1" hangingPunct="1">
              <a:buFontTx/>
              <a:buNone/>
            </a:pPr>
            <a:r>
              <a:rPr lang="en-US" altLang="th-TH" sz="2000">
                <a:solidFill>
                  <a:srgbClr val="000000"/>
                </a:solidFill>
                <a:latin typeface="+mn-lt"/>
                <a:cs typeface="Times New Roman" panose="02020603050405020304" pitchFamily="18" charset="0"/>
              </a:rPr>
              <a:t>For H7N9 virus: </a:t>
            </a:r>
            <a:r>
              <a:rPr lang="en-US" altLang="th-TH" sz="2000" b="1">
                <a:solidFill>
                  <a:srgbClr val="000099"/>
                </a:solidFill>
                <a:latin typeface="+mn-lt"/>
                <a:cs typeface="Times New Roman" panose="02020603050405020304" pitchFamily="18" charset="0"/>
              </a:rPr>
              <a:t>NOT DETECTED</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2216821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
        <p:nvSpPr>
          <p:cNvPr id="8" name="Title 1"/>
          <p:cNvSpPr txBox="1">
            <a:spLocks/>
          </p:cNvSpPr>
          <p:nvPr/>
        </p:nvSpPr>
        <p:spPr>
          <a:xfrm>
            <a:off x="5181600" y="474452"/>
            <a:ext cx="5818094" cy="66854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t>Active Surveillance 2016</a:t>
            </a:r>
          </a:p>
        </p:txBody>
      </p:sp>
      <p:sp>
        <p:nvSpPr>
          <p:cNvPr id="9" name="TextBox 8"/>
          <p:cNvSpPr txBox="1"/>
          <p:nvPr/>
        </p:nvSpPr>
        <p:spPr>
          <a:xfrm>
            <a:off x="5052203" y="1410419"/>
            <a:ext cx="6359912" cy="5201424"/>
          </a:xfrm>
          <a:prstGeom prst="rect">
            <a:avLst/>
          </a:prstGeom>
          <a:noFill/>
        </p:spPr>
        <p:txBody>
          <a:bodyPr wrap="square" rtlCol="0">
            <a:spAutoFit/>
          </a:bodyPr>
          <a:lstStyle/>
          <a:p>
            <a:r>
              <a:rPr lang="en-US" sz="2400" b="1" dirty="0">
                <a:solidFill>
                  <a:srgbClr val="000099"/>
                </a:solidFill>
              </a:rPr>
              <a:t>Locations: </a:t>
            </a:r>
            <a:r>
              <a:rPr lang="en-US" sz="2000" dirty="0"/>
              <a:t>7 provinces (PSL, LNT, ODX, LPB, XAYA, VP &amp; VC</a:t>
            </a:r>
            <a:endParaRPr lang="en-US" sz="1100" b="1" dirty="0">
              <a:solidFill>
                <a:srgbClr val="000099"/>
              </a:solidFill>
            </a:endParaRPr>
          </a:p>
          <a:p>
            <a:r>
              <a:rPr lang="en-US" sz="2400" b="1" dirty="0">
                <a:solidFill>
                  <a:srgbClr val="000099"/>
                </a:solidFill>
              </a:rPr>
              <a:t>Surveillance sites:</a:t>
            </a:r>
          </a:p>
          <a:p>
            <a:pPr marL="800100" lvl="1" indent="-342900">
              <a:buFont typeface="Wingdings" panose="05000000000000000000" pitchFamily="2" charset="2"/>
              <a:buChar char="§"/>
            </a:pPr>
            <a:r>
              <a:rPr lang="en-US" sz="2000" dirty="0"/>
              <a:t>LBM</a:t>
            </a:r>
          </a:p>
          <a:p>
            <a:pPr marL="800100" lvl="1" indent="-342900">
              <a:buFont typeface="Wingdings" panose="05000000000000000000" pitchFamily="2" charset="2"/>
              <a:buChar char="§"/>
            </a:pPr>
            <a:r>
              <a:rPr lang="en-US" sz="2000" dirty="0"/>
              <a:t>Farms (</a:t>
            </a:r>
            <a:r>
              <a:rPr lang="en-US" sz="2000" dirty="0" err="1"/>
              <a:t>Chicken&amp;Duck</a:t>
            </a:r>
            <a:r>
              <a:rPr lang="en-US" sz="2000" dirty="0"/>
              <a:t>)</a:t>
            </a:r>
          </a:p>
          <a:p>
            <a:pPr marL="800100" lvl="1" indent="-342900">
              <a:buFont typeface="Wingdings" panose="05000000000000000000" pitchFamily="2" charset="2"/>
              <a:buChar char="§"/>
            </a:pPr>
            <a:r>
              <a:rPr lang="en-US" sz="2000" dirty="0"/>
              <a:t>Villages</a:t>
            </a:r>
          </a:p>
          <a:p>
            <a:pPr marL="800100" lvl="1" indent="-342900">
              <a:buFont typeface="Wingdings" panose="05000000000000000000" pitchFamily="2" charset="2"/>
              <a:buChar char="§"/>
            </a:pPr>
            <a:r>
              <a:rPr lang="en-US" sz="2000" dirty="0"/>
              <a:t>Checkpoint</a:t>
            </a:r>
            <a:endParaRPr lang="en-US" sz="1100" dirty="0"/>
          </a:p>
          <a:p>
            <a:r>
              <a:rPr lang="en-US" sz="2400" b="1" dirty="0">
                <a:solidFill>
                  <a:srgbClr val="000099"/>
                </a:solidFill>
              </a:rPr>
              <a:t>Samples collected:</a:t>
            </a:r>
          </a:p>
          <a:p>
            <a:pPr marL="800100" lvl="1" indent="-342900">
              <a:buFont typeface="Wingdings" panose="05000000000000000000" pitchFamily="2" charset="2"/>
              <a:buChar char="§"/>
            </a:pPr>
            <a:r>
              <a:rPr lang="en-US" sz="2000" dirty="0"/>
              <a:t>Swabs (</a:t>
            </a:r>
            <a:r>
              <a:rPr lang="en-US" sz="2000" dirty="0" err="1"/>
              <a:t>Ch&amp;D</a:t>
            </a:r>
            <a:r>
              <a:rPr lang="en-US" sz="2000" dirty="0"/>
              <a:t>):  4,437</a:t>
            </a:r>
          </a:p>
          <a:p>
            <a:pPr marL="800100" lvl="1" indent="-342900">
              <a:buFont typeface="Wingdings" panose="05000000000000000000" pitchFamily="2" charset="2"/>
              <a:buChar char="§"/>
            </a:pPr>
            <a:r>
              <a:rPr lang="en-US" sz="2000" dirty="0"/>
              <a:t>Serum (D):          2,215</a:t>
            </a:r>
            <a:endParaRPr lang="en-US" sz="1400" dirty="0"/>
          </a:p>
          <a:p>
            <a:r>
              <a:rPr lang="en-US" sz="2400" b="1" dirty="0">
                <a:solidFill>
                  <a:srgbClr val="000099"/>
                </a:solidFill>
              </a:rPr>
              <a:t>Sampling period: </a:t>
            </a:r>
          </a:p>
          <a:p>
            <a:r>
              <a:rPr lang="en-US" sz="2400" b="1" dirty="0">
                <a:solidFill>
                  <a:srgbClr val="000099"/>
                </a:solidFill>
              </a:rPr>
              <a:t>         </a:t>
            </a:r>
            <a:r>
              <a:rPr lang="en-US" sz="2000" dirty="0"/>
              <a:t>Jan-March 2016</a:t>
            </a:r>
          </a:p>
          <a:p>
            <a:r>
              <a:rPr lang="en-US" sz="2000" dirty="0"/>
              <a:t>          Jul 2016 – Jan 2017</a:t>
            </a:r>
            <a:endParaRPr lang="en-US" sz="1200" b="1" dirty="0">
              <a:solidFill>
                <a:srgbClr val="000099"/>
              </a:solidFill>
            </a:endParaRPr>
          </a:p>
          <a:p>
            <a:r>
              <a:rPr lang="en-US" sz="2400" b="1" dirty="0">
                <a:solidFill>
                  <a:srgbClr val="000099"/>
                </a:solidFill>
              </a:rPr>
              <a:t># of Sampling:</a:t>
            </a:r>
          </a:p>
          <a:p>
            <a:r>
              <a:rPr lang="en-US" sz="2400" b="1" dirty="0">
                <a:solidFill>
                  <a:srgbClr val="000099"/>
                </a:solidFill>
              </a:rPr>
              <a:t>         </a:t>
            </a:r>
            <a:r>
              <a:rPr lang="en-US" sz="2000" dirty="0"/>
              <a:t>6 times ( 2 weeks interval)</a:t>
            </a:r>
          </a:p>
          <a:p>
            <a:r>
              <a:rPr lang="en-US" sz="2400" b="1" dirty="0">
                <a:solidFill>
                  <a:srgbClr val="000099"/>
                </a:solidFill>
              </a:rPr>
              <a:t>         </a:t>
            </a:r>
            <a:r>
              <a:rPr lang="en-US" sz="2000" dirty="0"/>
              <a:t>6 times (1 month interval)</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034" y="979062"/>
            <a:ext cx="4199965" cy="5421738"/>
          </a:xfrm>
          <a:prstGeom prst="rect">
            <a:avLst/>
          </a:prstGeom>
        </p:spPr>
      </p:pic>
    </p:spTree>
    <p:extLst>
      <p:ext uri="{BB962C8B-B14F-4D97-AF65-F5344CB8AC3E}">
        <p14:creationId xmlns:p14="http://schemas.microsoft.com/office/powerpoint/2010/main" val="2138856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
        <p:nvSpPr>
          <p:cNvPr id="2" name="Rectangle 1"/>
          <p:cNvSpPr/>
          <p:nvPr/>
        </p:nvSpPr>
        <p:spPr>
          <a:xfrm>
            <a:off x="2798618" y="240249"/>
            <a:ext cx="6345382" cy="954107"/>
          </a:xfrm>
          <a:prstGeom prst="rect">
            <a:avLst/>
          </a:prstGeom>
        </p:spPr>
        <p:txBody>
          <a:bodyPr wrap="square">
            <a:spAutoFit/>
          </a:bodyPr>
          <a:lstStyle/>
          <a:p>
            <a:r>
              <a:rPr lang="en-US" altLang="th-TH" b="1" dirty="0">
                <a:solidFill>
                  <a:srgbClr val="000099"/>
                </a:solidFill>
              </a:rPr>
              <a:t>Samples collected by sample type in 2016</a:t>
            </a:r>
          </a:p>
          <a:p>
            <a:r>
              <a:rPr lang="en-US" altLang="th-TH" b="1" dirty="0">
                <a:solidFill>
                  <a:srgbClr val="000099"/>
                </a:solidFill>
              </a:rPr>
              <a:t>(from Jul 2016 – Jan 2017)</a:t>
            </a:r>
            <a:endParaRPr lang="th-TH" dirty="0"/>
          </a:p>
        </p:txBody>
      </p:sp>
      <p:graphicFrame>
        <p:nvGraphicFramePr>
          <p:cNvPr id="11" name="Table 10"/>
          <p:cNvGraphicFramePr>
            <a:graphicFrameLocks noGrp="1"/>
          </p:cNvGraphicFramePr>
          <p:nvPr>
            <p:extLst>
              <p:ext uri="{D42A27DB-BD31-4B8C-83A1-F6EECF244321}">
                <p14:modId xmlns:p14="http://schemas.microsoft.com/office/powerpoint/2010/main" val="550279070"/>
              </p:ext>
            </p:extLst>
          </p:nvPr>
        </p:nvGraphicFramePr>
        <p:xfrm>
          <a:off x="2404918" y="1567873"/>
          <a:ext cx="7556501" cy="3809997"/>
        </p:xfrm>
        <a:graphic>
          <a:graphicData uri="http://schemas.openxmlformats.org/drawingml/2006/table">
            <a:tbl>
              <a:tblPr>
                <a:tableStyleId>{5C22544A-7EE6-4342-B048-85BDC9FD1C3A}</a:tableStyleId>
              </a:tblPr>
              <a:tblGrid>
                <a:gridCol w="3329087">
                  <a:extLst>
                    <a:ext uri="{9D8B030D-6E8A-4147-A177-3AD203B41FA5}">
                      <a16:colId xmlns:a16="http://schemas.microsoft.com/office/drawing/2014/main" val="3530326924"/>
                    </a:ext>
                  </a:extLst>
                </a:gridCol>
                <a:gridCol w="1479594">
                  <a:extLst>
                    <a:ext uri="{9D8B030D-6E8A-4147-A177-3AD203B41FA5}">
                      <a16:colId xmlns:a16="http://schemas.microsoft.com/office/drawing/2014/main" val="2890023316"/>
                    </a:ext>
                  </a:extLst>
                </a:gridCol>
                <a:gridCol w="1373910">
                  <a:extLst>
                    <a:ext uri="{9D8B030D-6E8A-4147-A177-3AD203B41FA5}">
                      <a16:colId xmlns:a16="http://schemas.microsoft.com/office/drawing/2014/main" val="757220230"/>
                    </a:ext>
                  </a:extLst>
                </a:gridCol>
                <a:gridCol w="1373910">
                  <a:extLst>
                    <a:ext uri="{9D8B030D-6E8A-4147-A177-3AD203B41FA5}">
                      <a16:colId xmlns:a16="http://schemas.microsoft.com/office/drawing/2014/main" val="2716186704"/>
                    </a:ext>
                  </a:extLst>
                </a:gridCol>
              </a:tblGrid>
              <a:tr h="476829">
                <a:tc>
                  <a:txBody>
                    <a:bodyPr/>
                    <a:lstStyle/>
                    <a:p>
                      <a:pPr algn="l" fontAlgn="t"/>
                      <a:r>
                        <a:rPr lang="en-US" sz="2100" b="1" u="none" strike="noStrike" dirty="0">
                          <a:effectLst/>
                        </a:rPr>
                        <a:t> Province</a:t>
                      </a:r>
                      <a:endParaRPr lang="en-US" sz="2100" b="1" i="0" u="none" strike="noStrike" dirty="0">
                        <a:solidFill>
                          <a:srgbClr val="000000"/>
                        </a:solidFill>
                        <a:effectLst/>
                        <a:latin typeface="Calibri" panose="020F0502020204030204" pitchFamily="34" charset="0"/>
                      </a:endParaRPr>
                    </a:p>
                  </a:txBody>
                  <a:tcPr marL="7143" marR="7143" marT="7144" marB="0">
                    <a:solidFill>
                      <a:schemeClr val="accent1">
                        <a:lumMod val="60000"/>
                        <a:lumOff val="40000"/>
                      </a:schemeClr>
                    </a:solidFill>
                  </a:tcPr>
                </a:tc>
                <a:tc>
                  <a:txBody>
                    <a:bodyPr/>
                    <a:lstStyle/>
                    <a:p>
                      <a:pPr algn="ctr" fontAlgn="t"/>
                      <a:r>
                        <a:rPr lang="en-US" sz="2100" b="1" u="none" strike="noStrike" dirty="0">
                          <a:effectLst/>
                        </a:rPr>
                        <a:t>Swabs</a:t>
                      </a:r>
                      <a:endParaRPr lang="en-US" sz="2100" b="1" i="0" u="none" strike="noStrike" dirty="0">
                        <a:solidFill>
                          <a:srgbClr val="000000"/>
                        </a:solidFill>
                        <a:effectLst/>
                        <a:latin typeface="Calibri" panose="020F0502020204030204" pitchFamily="34" charset="0"/>
                      </a:endParaRPr>
                    </a:p>
                  </a:txBody>
                  <a:tcPr marL="7143" marR="7143" marT="7144" marB="0">
                    <a:solidFill>
                      <a:schemeClr val="accent1">
                        <a:lumMod val="60000"/>
                        <a:lumOff val="40000"/>
                      </a:schemeClr>
                    </a:solidFill>
                  </a:tcPr>
                </a:tc>
                <a:tc>
                  <a:txBody>
                    <a:bodyPr/>
                    <a:lstStyle/>
                    <a:p>
                      <a:pPr algn="ctr" fontAlgn="t"/>
                      <a:r>
                        <a:rPr lang="en-US" sz="2100" b="1" u="none" strike="noStrike" dirty="0">
                          <a:effectLst/>
                        </a:rPr>
                        <a:t>Sera</a:t>
                      </a:r>
                      <a:endParaRPr lang="en-US" sz="2100" b="1" i="0" u="none" strike="noStrike" dirty="0">
                        <a:solidFill>
                          <a:srgbClr val="000000"/>
                        </a:solidFill>
                        <a:effectLst/>
                        <a:latin typeface="Calibri" panose="020F0502020204030204" pitchFamily="34" charset="0"/>
                      </a:endParaRPr>
                    </a:p>
                  </a:txBody>
                  <a:tcPr marL="7143" marR="7143" marT="7144" marB="0">
                    <a:solidFill>
                      <a:schemeClr val="accent1">
                        <a:lumMod val="60000"/>
                        <a:lumOff val="40000"/>
                      </a:schemeClr>
                    </a:solidFill>
                  </a:tcPr>
                </a:tc>
                <a:tc>
                  <a:txBody>
                    <a:bodyPr/>
                    <a:lstStyle/>
                    <a:p>
                      <a:pPr algn="ctr" fontAlgn="t"/>
                      <a:r>
                        <a:rPr lang="en-US" sz="2100" b="1" u="none" strike="noStrike" dirty="0">
                          <a:effectLst/>
                        </a:rPr>
                        <a:t>Total</a:t>
                      </a:r>
                      <a:endParaRPr lang="en-US" sz="2100" b="1" i="0" u="none" strike="noStrike" dirty="0">
                        <a:solidFill>
                          <a:srgbClr val="000000"/>
                        </a:solidFill>
                        <a:effectLst/>
                        <a:latin typeface="Calibri" panose="020F0502020204030204" pitchFamily="34" charset="0"/>
                      </a:endParaRPr>
                    </a:p>
                  </a:txBody>
                  <a:tcPr marL="7143" marR="7143" marT="7144" marB="0">
                    <a:solidFill>
                      <a:schemeClr val="accent1">
                        <a:lumMod val="60000"/>
                        <a:lumOff val="40000"/>
                      </a:schemeClr>
                    </a:solidFill>
                  </a:tcPr>
                </a:tc>
                <a:extLst>
                  <a:ext uri="{0D108BD9-81ED-4DB2-BD59-A6C34878D82A}">
                    <a16:rowId xmlns:a16="http://schemas.microsoft.com/office/drawing/2014/main" val="3551368297"/>
                  </a:ext>
                </a:extLst>
              </a:tr>
              <a:tr h="416646">
                <a:tc>
                  <a:txBody>
                    <a:bodyPr/>
                    <a:lstStyle/>
                    <a:p>
                      <a:pPr algn="l" fontAlgn="b"/>
                      <a:r>
                        <a:rPr lang="en-US" sz="2100" u="none" strike="noStrike" dirty="0" err="1">
                          <a:effectLst/>
                        </a:rPr>
                        <a:t>Luangnamtha</a:t>
                      </a:r>
                      <a:endParaRPr lang="en-US" sz="2100" b="0" i="0" u="none" strike="noStrike" dirty="0">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u="none" strike="noStrike" dirty="0">
                          <a:effectLst/>
                        </a:rPr>
                        <a:t>851</a:t>
                      </a:r>
                      <a:endParaRPr lang="en-US" sz="2100" b="0" i="0" u="none" strike="noStrike" dirty="0">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u="none" strike="noStrike">
                          <a:effectLst/>
                        </a:rPr>
                        <a:t>150</a:t>
                      </a:r>
                      <a:endParaRPr lang="en-US" sz="2100" b="0" i="0" u="none" strike="noStrike">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b="1" u="none" strike="noStrike" dirty="0">
                          <a:effectLst/>
                        </a:rPr>
                        <a:t>1001</a:t>
                      </a:r>
                      <a:endParaRPr lang="en-US" sz="2100" b="1" i="0" u="none" strike="noStrike" dirty="0">
                        <a:solidFill>
                          <a:srgbClr val="000000"/>
                        </a:solidFill>
                        <a:effectLst/>
                        <a:latin typeface="Calibri" panose="020F0502020204030204" pitchFamily="34" charset="0"/>
                      </a:endParaRPr>
                    </a:p>
                  </a:txBody>
                  <a:tcPr marL="7143" marR="7143" marT="7144" marB="0" anchor="b"/>
                </a:tc>
                <a:extLst>
                  <a:ext uri="{0D108BD9-81ED-4DB2-BD59-A6C34878D82A}">
                    <a16:rowId xmlns:a16="http://schemas.microsoft.com/office/drawing/2014/main" val="1545985656"/>
                  </a:ext>
                </a:extLst>
              </a:tr>
              <a:tr h="416646">
                <a:tc>
                  <a:txBody>
                    <a:bodyPr/>
                    <a:lstStyle/>
                    <a:p>
                      <a:pPr algn="l" fontAlgn="b"/>
                      <a:r>
                        <a:rPr lang="en-US" sz="2100" u="none" strike="noStrike" dirty="0" err="1">
                          <a:effectLst/>
                        </a:rPr>
                        <a:t>Luangprabang</a:t>
                      </a:r>
                      <a:endParaRPr lang="en-US" sz="2100" b="0" i="0" u="none" strike="noStrike" dirty="0">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u="none" strike="noStrike" dirty="0">
                          <a:effectLst/>
                        </a:rPr>
                        <a:t>358</a:t>
                      </a:r>
                      <a:endParaRPr lang="en-US" sz="2100" b="0" i="0" u="none" strike="noStrike" dirty="0">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u="none" strike="noStrike">
                          <a:effectLst/>
                        </a:rPr>
                        <a:t>124</a:t>
                      </a:r>
                      <a:endParaRPr lang="en-US" sz="2100" b="0" i="0" u="none" strike="noStrike">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b="1" u="none" strike="noStrike" dirty="0">
                          <a:effectLst/>
                        </a:rPr>
                        <a:t>482</a:t>
                      </a:r>
                      <a:endParaRPr lang="en-US" sz="2100" b="1" i="0" u="none" strike="noStrike" dirty="0">
                        <a:solidFill>
                          <a:srgbClr val="000000"/>
                        </a:solidFill>
                        <a:effectLst/>
                        <a:latin typeface="Calibri" panose="020F0502020204030204" pitchFamily="34" charset="0"/>
                      </a:endParaRPr>
                    </a:p>
                  </a:txBody>
                  <a:tcPr marL="7143" marR="7143" marT="7144" marB="0" anchor="b"/>
                </a:tc>
                <a:extLst>
                  <a:ext uri="{0D108BD9-81ED-4DB2-BD59-A6C34878D82A}">
                    <a16:rowId xmlns:a16="http://schemas.microsoft.com/office/drawing/2014/main" val="2256956120"/>
                  </a:ext>
                </a:extLst>
              </a:tr>
              <a:tr h="416646">
                <a:tc>
                  <a:txBody>
                    <a:bodyPr/>
                    <a:lstStyle/>
                    <a:p>
                      <a:pPr algn="l" fontAlgn="b"/>
                      <a:r>
                        <a:rPr lang="en-US" sz="2100" u="none" strike="noStrike">
                          <a:effectLst/>
                        </a:rPr>
                        <a:t>Oudomxay</a:t>
                      </a:r>
                      <a:endParaRPr lang="en-US" sz="2100" b="0" i="0" u="none" strike="noStrike">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u="none" strike="noStrike">
                          <a:effectLst/>
                        </a:rPr>
                        <a:t>516</a:t>
                      </a:r>
                      <a:endParaRPr lang="en-US" sz="2100" b="0" i="0" u="none" strike="noStrike">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u="none" strike="noStrike" dirty="0">
                          <a:effectLst/>
                        </a:rPr>
                        <a:t>156</a:t>
                      </a:r>
                      <a:endParaRPr lang="en-US" sz="2100" b="0" i="0" u="none" strike="noStrike" dirty="0">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b="1" u="none" strike="noStrike" dirty="0">
                          <a:effectLst/>
                        </a:rPr>
                        <a:t>672</a:t>
                      </a:r>
                      <a:endParaRPr lang="en-US" sz="2100" b="1" i="0" u="none" strike="noStrike" dirty="0">
                        <a:solidFill>
                          <a:srgbClr val="000000"/>
                        </a:solidFill>
                        <a:effectLst/>
                        <a:latin typeface="Calibri" panose="020F0502020204030204" pitchFamily="34" charset="0"/>
                      </a:endParaRPr>
                    </a:p>
                  </a:txBody>
                  <a:tcPr marL="7143" marR="7143" marT="7144" marB="0" anchor="b"/>
                </a:tc>
                <a:extLst>
                  <a:ext uri="{0D108BD9-81ED-4DB2-BD59-A6C34878D82A}">
                    <a16:rowId xmlns:a16="http://schemas.microsoft.com/office/drawing/2014/main" val="528231923"/>
                  </a:ext>
                </a:extLst>
              </a:tr>
              <a:tr h="416646">
                <a:tc>
                  <a:txBody>
                    <a:bodyPr/>
                    <a:lstStyle/>
                    <a:p>
                      <a:pPr algn="l" fontAlgn="b"/>
                      <a:r>
                        <a:rPr lang="en-US" sz="2100" u="none" strike="noStrike">
                          <a:effectLst/>
                        </a:rPr>
                        <a:t>Phongsaly</a:t>
                      </a:r>
                      <a:endParaRPr lang="en-US" sz="2100" b="0" i="0" u="none" strike="noStrike">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u="none" strike="noStrike" dirty="0">
                          <a:effectLst/>
                        </a:rPr>
                        <a:t>842</a:t>
                      </a:r>
                      <a:endParaRPr lang="en-US" sz="2100" b="0" i="0" u="none" strike="noStrike" dirty="0">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u="none" strike="noStrike">
                          <a:effectLst/>
                        </a:rPr>
                        <a:t>290</a:t>
                      </a:r>
                      <a:endParaRPr lang="en-US" sz="2100" b="0" i="0" u="none" strike="noStrike">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b="1" u="none" strike="noStrike" dirty="0">
                          <a:effectLst/>
                        </a:rPr>
                        <a:t>1132</a:t>
                      </a:r>
                      <a:endParaRPr lang="en-US" sz="2100" b="1" i="0" u="none" strike="noStrike" dirty="0">
                        <a:solidFill>
                          <a:srgbClr val="000000"/>
                        </a:solidFill>
                        <a:effectLst/>
                        <a:latin typeface="Calibri" panose="020F0502020204030204" pitchFamily="34" charset="0"/>
                      </a:endParaRPr>
                    </a:p>
                  </a:txBody>
                  <a:tcPr marL="7143" marR="7143" marT="7144" marB="0" anchor="b"/>
                </a:tc>
                <a:extLst>
                  <a:ext uri="{0D108BD9-81ED-4DB2-BD59-A6C34878D82A}">
                    <a16:rowId xmlns:a16="http://schemas.microsoft.com/office/drawing/2014/main" val="4184594475"/>
                  </a:ext>
                </a:extLst>
              </a:tr>
              <a:tr h="416646">
                <a:tc>
                  <a:txBody>
                    <a:bodyPr/>
                    <a:lstStyle/>
                    <a:p>
                      <a:pPr algn="l" fontAlgn="b"/>
                      <a:r>
                        <a:rPr lang="en-US" sz="2100" u="none" strike="noStrike" dirty="0" err="1">
                          <a:effectLst/>
                        </a:rPr>
                        <a:t>Vte</a:t>
                      </a:r>
                      <a:r>
                        <a:rPr lang="en-US" sz="2100" u="none" strike="noStrike" dirty="0">
                          <a:effectLst/>
                        </a:rPr>
                        <a:t> Capital</a:t>
                      </a:r>
                      <a:endParaRPr lang="en-US" sz="2100" b="0" i="0" u="none" strike="noStrike" dirty="0">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u="none" strike="noStrike" dirty="0">
                          <a:effectLst/>
                        </a:rPr>
                        <a:t>805</a:t>
                      </a:r>
                      <a:endParaRPr lang="en-US" sz="2100" b="0" i="0" u="none" strike="noStrike" dirty="0">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u="none" strike="noStrike">
                          <a:effectLst/>
                        </a:rPr>
                        <a:t>750</a:t>
                      </a:r>
                      <a:endParaRPr lang="en-US" sz="2100" b="0" i="0" u="none" strike="noStrike">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b="1" u="none" strike="noStrike" dirty="0">
                          <a:effectLst/>
                        </a:rPr>
                        <a:t>1555</a:t>
                      </a:r>
                      <a:endParaRPr lang="en-US" sz="2100" b="1" i="0" u="none" strike="noStrike" dirty="0">
                        <a:solidFill>
                          <a:srgbClr val="000000"/>
                        </a:solidFill>
                        <a:effectLst/>
                        <a:latin typeface="Calibri" panose="020F0502020204030204" pitchFamily="34" charset="0"/>
                      </a:endParaRPr>
                    </a:p>
                  </a:txBody>
                  <a:tcPr marL="7143" marR="7143" marT="7144" marB="0" anchor="b"/>
                </a:tc>
                <a:extLst>
                  <a:ext uri="{0D108BD9-81ED-4DB2-BD59-A6C34878D82A}">
                    <a16:rowId xmlns:a16="http://schemas.microsoft.com/office/drawing/2014/main" val="3678614399"/>
                  </a:ext>
                </a:extLst>
              </a:tr>
              <a:tr h="416646">
                <a:tc>
                  <a:txBody>
                    <a:bodyPr/>
                    <a:lstStyle/>
                    <a:p>
                      <a:pPr algn="l" fontAlgn="b"/>
                      <a:r>
                        <a:rPr lang="en-US" sz="2100" u="none" strike="noStrike">
                          <a:effectLst/>
                        </a:rPr>
                        <a:t>Vte Province</a:t>
                      </a:r>
                      <a:endParaRPr lang="en-US" sz="2100" b="0" i="0" u="none" strike="noStrike">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u="none" strike="noStrike" dirty="0">
                          <a:effectLst/>
                        </a:rPr>
                        <a:t>450</a:t>
                      </a:r>
                      <a:endParaRPr lang="en-US" sz="2100" b="0" i="0" u="none" strike="noStrike" dirty="0">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u="none" strike="noStrike">
                          <a:effectLst/>
                        </a:rPr>
                        <a:t>450</a:t>
                      </a:r>
                      <a:endParaRPr lang="en-US" sz="2100" b="0" i="0" u="none" strike="noStrike">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b="1" u="none" strike="noStrike" dirty="0">
                          <a:effectLst/>
                        </a:rPr>
                        <a:t>900</a:t>
                      </a:r>
                      <a:endParaRPr lang="en-US" sz="2100" b="1" i="0" u="none" strike="noStrike" dirty="0">
                        <a:solidFill>
                          <a:srgbClr val="000000"/>
                        </a:solidFill>
                        <a:effectLst/>
                        <a:latin typeface="Calibri" panose="020F0502020204030204" pitchFamily="34" charset="0"/>
                      </a:endParaRPr>
                    </a:p>
                  </a:txBody>
                  <a:tcPr marL="7143" marR="7143" marT="7144" marB="0" anchor="b"/>
                </a:tc>
                <a:extLst>
                  <a:ext uri="{0D108BD9-81ED-4DB2-BD59-A6C34878D82A}">
                    <a16:rowId xmlns:a16="http://schemas.microsoft.com/office/drawing/2014/main" val="2466715142"/>
                  </a:ext>
                </a:extLst>
              </a:tr>
              <a:tr h="416646">
                <a:tc>
                  <a:txBody>
                    <a:bodyPr/>
                    <a:lstStyle/>
                    <a:p>
                      <a:pPr algn="l" fontAlgn="b"/>
                      <a:r>
                        <a:rPr lang="en-US" sz="2100" u="none" strike="noStrike">
                          <a:effectLst/>
                        </a:rPr>
                        <a:t>Xayabouly</a:t>
                      </a:r>
                      <a:endParaRPr lang="en-US" sz="2100" b="0" i="0" u="none" strike="noStrike">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u="none" strike="noStrike" dirty="0">
                          <a:effectLst/>
                        </a:rPr>
                        <a:t>615</a:t>
                      </a:r>
                      <a:endParaRPr lang="en-US" sz="2100" b="0" i="0" u="none" strike="noStrike" dirty="0">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u="none" strike="noStrike" dirty="0">
                          <a:effectLst/>
                        </a:rPr>
                        <a:t>295</a:t>
                      </a:r>
                      <a:endParaRPr lang="en-US" sz="2100" b="0" i="0" u="none" strike="noStrike" dirty="0">
                        <a:solidFill>
                          <a:srgbClr val="000000"/>
                        </a:solidFill>
                        <a:effectLst/>
                        <a:latin typeface="Calibri" panose="020F0502020204030204" pitchFamily="34" charset="0"/>
                      </a:endParaRPr>
                    </a:p>
                  </a:txBody>
                  <a:tcPr marL="7143" marR="7143" marT="7144" marB="0" anchor="b"/>
                </a:tc>
                <a:tc>
                  <a:txBody>
                    <a:bodyPr/>
                    <a:lstStyle/>
                    <a:p>
                      <a:pPr algn="ctr" fontAlgn="b"/>
                      <a:r>
                        <a:rPr lang="en-US" sz="2100" b="1" u="none" strike="noStrike" dirty="0">
                          <a:effectLst/>
                        </a:rPr>
                        <a:t>910</a:t>
                      </a:r>
                      <a:endParaRPr lang="en-US" sz="2100" b="1" i="0" u="none" strike="noStrike" dirty="0">
                        <a:solidFill>
                          <a:srgbClr val="000000"/>
                        </a:solidFill>
                        <a:effectLst/>
                        <a:latin typeface="Calibri" panose="020F0502020204030204" pitchFamily="34" charset="0"/>
                      </a:endParaRPr>
                    </a:p>
                  </a:txBody>
                  <a:tcPr marL="7143" marR="7143" marT="7144" marB="0" anchor="b"/>
                </a:tc>
                <a:extLst>
                  <a:ext uri="{0D108BD9-81ED-4DB2-BD59-A6C34878D82A}">
                    <a16:rowId xmlns:a16="http://schemas.microsoft.com/office/drawing/2014/main" val="2388706432"/>
                  </a:ext>
                </a:extLst>
              </a:tr>
              <a:tr h="416646">
                <a:tc>
                  <a:txBody>
                    <a:bodyPr/>
                    <a:lstStyle/>
                    <a:p>
                      <a:pPr algn="l" fontAlgn="b"/>
                      <a:r>
                        <a:rPr lang="en-US" sz="2100" b="1" u="none" strike="noStrike" dirty="0">
                          <a:effectLst/>
                        </a:rPr>
                        <a:t>Total</a:t>
                      </a:r>
                      <a:endParaRPr lang="en-US" sz="2100" b="1" i="0" u="none" strike="noStrike" dirty="0">
                        <a:solidFill>
                          <a:srgbClr val="000000"/>
                        </a:solidFill>
                        <a:effectLst/>
                        <a:latin typeface="Calibri" panose="020F0502020204030204" pitchFamily="34" charset="0"/>
                      </a:endParaRPr>
                    </a:p>
                  </a:txBody>
                  <a:tcPr marL="7143" marR="7143" marT="7144" marB="0" anchor="b">
                    <a:solidFill>
                      <a:schemeClr val="accent1">
                        <a:lumMod val="60000"/>
                        <a:lumOff val="40000"/>
                      </a:schemeClr>
                    </a:solidFill>
                  </a:tcPr>
                </a:tc>
                <a:tc>
                  <a:txBody>
                    <a:bodyPr/>
                    <a:lstStyle/>
                    <a:p>
                      <a:pPr algn="ctr" fontAlgn="b"/>
                      <a:r>
                        <a:rPr lang="en-US" sz="2100" b="1" u="none" strike="noStrike" dirty="0">
                          <a:effectLst/>
                        </a:rPr>
                        <a:t>4437</a:t>
                      </a:r>
                      <a:endParaRPr lang="en-US" sz="2100" b="1" i="0" u="none" strike="noStrike" dirty="0">
                        <a:solidFill>
                          <a:srgbClr val="000000"/>
                        </a:solidFill>
                        <a:effectLst/>
                        <a:latin typeface="Calibri" panose="020F0502020204030204" pitchFamily="34" charset="0"/>
                      </a:endParaRPr>
                    </a:p>
                  </a:txBody>
                  <a:tcPr marL="7143" marR="7143" marT="7144" marB="0" anchor="b">
                    <a:solidFill>
                      <a:schemeClr val="accent1">
                        <a:lumMod val="60000"/>
                        <a:lumOff val="40000"/>
                      </a:schemeClr>
                    </a:solidFill>
                  </a:tcPr>
                </a:tc>
                <a:tc>
                  <a:txBody>
                    <a:bodyPr/>
                    <a:lstStyle/>
                    <a:p>
                      <a:pPr algn="ctr" fontAlgn="b"/>
                      <a:r>
                        <a:rPr lang="en-US" sz="2100" b="1" u="none" strike="noStrike" dirty="0">
                          <a:effectLst/>
                        </a:rPr>
                        <a:t>2215</a:t>
                      </a:r>
                      <a:endParaRPr lang="en-US" sz="2100" b="1" i="0" u="none" strike="noStrike" dirty="0">
                        <a:solidFill>
                          <a:srgbClr val="000000"/>
                        </a:solidFill>
                        <a:effectLst/>
                        <a:latin typeface="Calibri" panose="020F0502020204030204" pitchFamily="34" charset="0"/>
                      </a:endParaRPr>
                    </a:p>
                  </a:txBody>
                  <a:tcPr marL="7143" marR="7143" marT="7144" marB="0" anchor="b">
                    <a:solidFill>
                      <a:schemeClr val="accent1">
                        <a:lumMod val="60000"/>
                        <a:lumOff val="40000"/>
                      </a:schemeClr>
                    </a:solidFill>
                  </a:tcPr>
                </a:tc>
                <a:tc>
                  <a:txBody>
                    <a:bodyPr/>
                    <a:lstStyle/>
                    <a:p>
                      <a:pPr algn="ctr" fontAlgn="b"/>
                      <a:r>
                        <a:rPr lang="en-US" sz="2100" b="1" u="none" strike="noStrike" dirty="0">
                          <a:effectLst/>
                        </a:rPr>
                        <a:t>6652</a:t>
                      </a:r>
                      <a:endParaRPr lang="en-US" sz="2100" b="1" i="0" u="none" strike="noStrike" dirty="0">
                        <a:solidFill>
                          <a:srgbClr val="000000"/>
                        </a:solidFill>
                        <a:effectLst/>
                        <a:latin typeface="Calibri" panose="020F0502020204030204" pitchFamily="34" charset="0"/>
                      </a:endParaRPr>
                    </a:p>
                  </a:txBody>
                  <a:tcPr marL="7143" marR="7143" marT="7144" marB="0" anchor="b">
                    <a:solidFill>
                      <a:schemeClr val="accent1">
                        <a:lumMod val="60000"/>
                        <a:lumOff val="40000"/>
                      </a:schemeClr>
                    </a:solidFill>
                  </a:tcPr>
                </a:tc>
                <a:extLst>
                  <a:ext uri="{0D108BD9-81ED-4DB2-BD59-A6C34878D82A}">
                    <a16:rowId xmlns:a16="http://schemas.microsoft.com/office/drawing/2014/main" val="4170671738"/>
                  </a:ext>
                </a:extLst>
              </a:tr>
            </a:tbl>
          </a:graphicData>
        </a:graphic>
      </p:graphicFrame>
      <p:sp>
        <p:nvSpPr>
          <p:cNvPr id="3" name="Rectangle 2"/>
          <p:cNvSpPr/>
          <p:nvPr/>
        </p:nvSpPr>
        <p:spPr>
          <a:xfrm>
            <a:off x="3038764" y="5643418"/>
            <a:ext cx="3075709" cy="523220"/>
          </a:xfrm>
          <a:prstGeom prst="rect">
            <a:avLst/>
          </a:prstGeom>
        </p:spPr>
        <p:txBody>
          <a:bodyPr wrap="square">
            <a:spAutoFit/>
          </a:bodyPr>
          <a:lstStyle/>
          <a:p>
            <a:pPr>
              <a:spcBef>
                <a:spcPct val="0"/>
              </a:spcBef>
              <a:buFontTx/>
              <a:buNone/>
            </a:pPr>
            <a:r>
              <a:rPr lang="en-US" altLang="th-TH" dirty="0">
                <a:solidFill>
                  <a:srgbClr val="FF0000"/>
                </a:solidFill>
                <a:latin typeface="Arial" panose="020B0604020202020204" pitchFamily="34" charset="0"/>
              </a:rPr>
              <a:t>Waiting the result</a:t>
            </a:r>
          </a:p>
        </p:txBody>
      </p:sp>
    </p:spTree>
    <p:extLst>
      <p:ext uri="{BB962C8B-B14F-4D97-AF65-F5344CB8AC3E}">
        <p14:creationId xmlns:p14="http://schemas.microsoft.com/office/powerpoint/2010/main" val="2733156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015" y="1137424"/>
            <a:ext cx="4404175" cy="5272668"/>
          </a:xfrm>
          <a:prstGeom prst="rect">
            <a:avLst/>
          </a:prstGeom>
        </p:spPr>
      </p:pic>
      <p:sp>
        <p:nvSpPr>
          <p:cNvPr id="11" name="Title 1"/>
          <p:cNvSpPr txBox="1">
            <a:spLocks/>
          </p:cNvSpPr>
          <p:nvPr/>
        </p:nvSpPr>
        <p:spPr>
          <a:xfrm>
            <a:off x="4988246" y="319176"/>
            <a:ext cx="6022109" cy="89932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latin typeface="+mn-lt"/>
              </a:rPr>
              <a:t>Synchronized Surveillance </a:t>
            </a:r>
          </a:p>
          <a:p>
            <a:r>
              <a:rPr lang="en-US" sz="2800" b="1" dirty="0">
                <a:latin typeface="+mn-lt"/>
              </a:rPr>
              <a:t>March 2016 - January 2017</a:t>
            </a:r>
          </a:p>
        </p:txBody>
      </p:sp>
      <p:sp>
        <p:nvSpPr>
          <p:cNvPr id="12" name="TextBox 11"/>
          <p:cNvSpPr txBox="1"/>
          <p:nvPr/>
        </p:nvSpPr>
        <p:spPr>
          <a:xfrm>
            <a:off x="6085978" y="1446537"/>
            <a:ext cx="5144655" cy="5324535"/>
          </a:xfrm>
          <a:prstGeom prst="rect">
            <a:avLst/>
          </a:prstGeom>
          <a:noFill/>
        </p:spPr>
        <p:txBody>
          <a:bodyPr wrap="square" rtlCol="0">
            <a:spAutoFit/>
          </a:bodyPr>
          <a:lstStyle/>
          <a:p>
            <a:r>
              <a:rPr lang="en-US" sz="2400" b="1" dirty="0">
                <a:solidFill>
                  <a:srgbClr val="000099"/>
                </a:solidFill>
              </a:rPr>
              <a:t>Location: </a:t>
            </a:r>
            <a:r>
              <a:rPr lang="en-US" sz="2000" dirty="0" err="1"/>
              <a:t>Napakieb</a:t>
            </a:r>
            <a:r>
              <a:rPr lang="en-US" sz="2000" dirty="0"/>
              <a:t>, </a:t>
            </a:r>
            <a:r>
              <a:rPr lang="en-US" sz="2000" dirty="0" err="1"/>
              <a:t>Champasak</a:t>
            </a:r>
            <a:r>
              <a:rPr lang="en-US" sz="2000" dirty="0"/>
              <a:t> </a:t>
            </a:r>
          </a:p>
          <a:p>
            <a:endParaRPr lang="en-US" sz="1100" b="1" dirty="0">
              <a:solidFill>
                <a:srgbClr val="000099"/>
              </a:solidFill>
            </a:endParaRPr>
          </a:p>
          <a:p>
            <a:r>
              <a:rPr lang="en-US" sz="2400" b="1" dirty="0">
                <a:solidFill>
                  <a:srgbClr val="000099"/>
                </a:solidFill>
              </a:rPr>
              <a:t>Surveillance sites:   </a:t>
            </a:r>
            <a:r>
              <a:rPr lang="en-US" sz="2000" dirty="0"/>
              <a:t>Village</a:t>
            </a:r>
          </a:p>
          <a:p>
            <a:endParaRPr lang="en-US" sz="1100" dirty="0"/>
          </a:p>
          <a:p>
            <a:r>
              <a:rPr lang="en-US" sz="2400" b="1" dirty="0">
                <a:solidFill>
                  <a:srgbClr val="000099"/>
                </a:solidFill>
              </a:rPr>
              <a:t>Species:</a:t>
            </a:r>
            <a:r>
              <a:rPr lang="en-US" sz="2400" dirty="0"/>
              <a:t> </a:t>
            </a:r>
            <a:r>
              <a:rPr lang="en-US" sz="2000" dirty="0"/>
              <a:t>Buffalo/Cattle, pig and poultry (</a:t>
            </a:r>
            <a:r>
              <a:rPr lang="en-US" sz="2000" dirty="0" err="1"/>
              <a:t>Ch&amp;D</a:t>
            </a:r>
            <a:r>
              <a:rPr lang="en-US" sz="2000" dirty="0"/>
              <a:t>)</a:t>
            </a:r>
            <a:endParaRPr lang="en-US" sz="2400" b="1" dirty="0">
              <a:solidFill>
                <a:srgbClr val="000099"/>
              </a:solidFill>
            </a:endParaRPr>
          </a:p>
          <a:p>
            <a:endParaRPr lang="en-US" sz="1400" b="1" dirty="0">
              <a:solidFill>
                <a:srgbClr val="000099"/>
              </a:solidFill>
            </a:endParaRPr>
          </a:p>
          <a:p>
            <a:r>
              <a:rPr lang="en-US" sz="2400" b="1" dirty="0">
                <a:solidFill>
                  <a:srgbClr val="000099"/>
                </a:solidFill>
              </a:rPr>
              <a:t>Animal sampled:     </a:t>
            </a:r>
            <a:r>
              <a:rPr lang="en-US" sz="2000" dirty="0"/>
              <a:t>471</a:t>
            </a:r>
          </a:p>
          <a:p>
            <a:endParaRPr lang="en-US" sz="1400" b="1" dirty="0">
              <a:solidFill>
                <a:srgbClr val="000099"/>
              </a:solidFill>
            </a:endParaRPr>
          </a:p>
          <a:p>
            <a:r>
              <a:rPr lang="en-US" sz="2400" b="1" dirty="0">
                <a:solidFill>
                  <a:srgbClr val="000099"/>
                </a:solidFill>
              </a:rPr>
              <a:t>Samples collected: </a:t>
            </a:r>
            <a:r>
              <a:rPr lang="en-US" sz="2000" b="1" dirty="0"/>
              <a:t>2825</a:t>
            </a:r>
          </a:p>
          <a:p>
            <a:pPr marL="800100" lvl="1" indent="-342900">
              <a:buFont typeface="Wingdings" panose="05000000000000000000" pitchFamily="2" charset="2"/>
              <a:buChar char="§"/>
            </a:pPr>
            <a:r>
              <a:rPr lang="en-US" sz="2000" dirty="0"/>
              <a:t>Swabs: 	       1,710</a:t>
            </a:r>
          </a:p>
          <a:p>
            <a:pPr marL="800100" lvl="1" indent="-342900">
              <a:buFont typeface="Wingdings" panose="05000000000000000000" pitchFamily="2" charset="2"/>
              <a:buChar char="§"/>
            </a:pPr>
            <a:r>
              <a:rPr lang="en-US" sz="2000" dirty="0"/>
              <a:t>BL&amp; Serum :     1,115  </a:t>
            </a:r>
          </a:p>
          <a:p>
            <a:endParaRPr lang="en-US" sz="1400" dirty="0"/>
          </a:p>
          <a:p>
            <a:r>
              <a:rPr lang="en-US" sz="2400" b="1" dirty="0">
                <a:solidFill>
                  <a:srgbClr val="000099"/>
                </a:solidFill>
              </a:rPr>
              <a:t>Sampling times:</a:t>
            </a:r>
            <a:r>
              <a:rPr lang="en-US" sz="2000" b="1" dirty="0"/>
              <a:t>     </a:t>
            </a:r>
            <a:r>
              <a:rPr lang="en-US" sz="2000" dirty="0"/>
              <a:t>3</a:t>
            </a:r>
          </a:p>
          <a:p>
            <a:r>
              <a:rPr lang="en-US" sz="2000" dirty="0"/>
              <a:t>    Mar2016, Jul2016 and Jan, April and July 2017</a:t>
            </a:r>
          </a:p>
          <a:p>
            <a:r>
              <a:rPr lang="en-US" sz="2000" b="1" dirty="0">
                <a:solidFill>
                  <a:srgbClr val="FF0000"/>
                </a:solidFill>
              </a:rPr>
              <a:t>Waiting the result</a:t>
            </a:r>
          </a:p>
          <a:p>
            <a:endParaRPr lang="en-US" sz="1200" b="1" dirty="0">
              <a:solidFill>
                <a:srgbClr val="000099"/>
              </a:solidFill>
            </a:endParaRPr>
          </a:p>
        </p:txBody>
      </p:sp>
    </p:spTree>
    <p:extLst>
      <p:ext uri="{BB962C8B-B14F-4D97-AF65-F5344CB8AC3E}">
        <p14:creationId xmlns:p14="http://schemas.microsoft.com/office/powerpoint/2010/main" val="1016903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1508" y="374138"/>
            <a:ext cx="9144000" cy="773176"/>
          </a:xfrm>
        </p:spPr>
        <p:txBody>
          <a:bodyPr>
            <a:normAutofit/>
          </a:bodyPr>
          <a:lstStyle/>
          <a:p>
            <a:r>
              <a:rPr lang="en-US" sz="3600" b="1" dirty="0"/>
              <a:t>Lao PDR - AI outbreaks in 2010 - 2015</a:t>
            </a:r>
          </a:p>
        </p:txBody>
      </p:sp>
      <p:graphicFrame>
        <p:nvGraphicFramePr>
          <p:cNvPr id="4" name="Table 3"/>
          <p:cNvGraphicFramePr>
            <a:graphicFrameLocks noGrp="1"/>
          </p:cNvGraphicFramePr>
          <p:nvPr>
            <p:extLst/>
          </p:nvPr>
        </p:nvGraphicFramePr>
        <p:xfrm>
          <a:off x="1524001" y="1219200"/>
          <a:ext cx="9067801" cy="5665618"/>
        </p:xfrm>
        <a:graphic>
          <a:graphicData uri="http://schemas.openxmlformats.org/drawingml/2006/table">
            <a:tbl>
              <a:tblPr>
                <a:tableStyleId>{5C22544A-7EE6-4342-B048-85BDC9FD1C3A}</a:tableStyleId>
              </a:tblPr>
              <a:tblGrid>
                <a:gridCol w="1143000">
                  <a:extLst>
                    <a:ext uri="{9D8B030D-6E8A-4147-A177-3AD203B41FA5}">
                      <a16:colId xmlns:a16="http://schemas.microsoft.com/office/drawing/2014/main" val="20000"/>
                    </a:ext>
                  </a:extLst>
                </a:gridCol>
                <a:gridCol w="1651391">
                  <a:extLst>
                    <a:ext uri="{9D8B030D-6E8A-4147-A177-3AD203B41FA5}">
                      <a16:colId xmlns:a16="http://schemas.microsoft.com/office/drawing/2014/main" val="20001"/>
                    </a:ext>
                  </a:extLst>
                </a:gridCol>
                <a:gridCol w="1100820">
                  <a:extLst>
                    <a:ext uri="{9D8B030D-6E8A-4147-A177-3AD203B41FA5}">
                      <a16:colId xmlns:a16="http://schemas.microsoft.com/office/drawing/2014/main" val="20002"/>
                    </a:ext>
                  </a:extLst>
                </a:gridCol>
                <a:gridCol w="1446512">
                  <a:extLst>
                    <a:ext uri="{9D8B030D-6E8A-4147-A177-3AD203B41FA5}">
                      <a16:colId xmlns:a16="http://schemas.microsoft.com/office/drawing/2014/main" val="20003"/>
                    </a:ext>
                  </a:extLst>
                </a:gridCol>
                <a:gridCol w="1109741">
                  <a:extLst>
                    <a:ext uri="{9D8B030D-6E8A-4147-A177-3AD203B41FA5}">
                      <a16:colId xmlns:a16="http://schemas.microsoft.com/office/drawing/2014/main" val="20004"/>
                    </a:ext>
                  </a:extLst>
                </a:gridCol>
                <a:gridCol w="1092125">
                  <a:extLst>
                    <a:ext uri="{9D8B030D-6E8A-4147-A177-3AD203B41FA5}">
                      <a16:colId xmlns:a16="http://schemas.microsoft.com/office/drawing/2014/main" val="20005"/>
                    </a:ext>
                  </a:extLst>
                </a:gridCol>
                <a:gridCol w="1524212">
                  <a:extLst>
                    <a:ext uri="{9D8B030D-6E8A-4147-A177-3AD203B41FA5}">
                      <a16:colId xmlns:a16="http://schemas.microsoft.com/office/drawing/2014/main" val="20006"/>
                    </a:ext>
                  </a:extLst>
                </a:gridCol>
              </a:tblGrid>
              <a:tr h="1066800">
                <a:tc>
                  <a:txBody>
                    <a:bodyPr/>
                    <a:lstStyle/>
                    <a:p>
                      <a:pPr algn="l" fontAlgn="t"/>
                      <a:r>
                        <a:rPr lang="en-US" sz="2000" b="1" u="none" strike="noStrike" dirty="0">
                          <a:solidFill>
                            <a:schemeClr val="tx1"/>
                          </a:solidFill>
                          <a:effectLst/>
                        </a:rPr>
                        <a:t>Year</a:t>
                      </a:r>
                      <a:endParaRPr lang="en-US" sz="2000" b="1" i="0" u="none" strike="noStrike" dirty="0">
                        <a:solidFill>
                          <a:schemeClr val="tx1"/>
                        </a:solidFill>
                        <a:effectLst/>
                        <a:latin typeface="Calibri"/>
                      </a:endParaRPr>
                    </a:p>
                  </a:txBody>
                  <a:tcPr marL="9525" marR="9525" marT="9525" marB="0">
                    <a:solidFill>
                      <a:schemeClr val="tx2">
                        <a:lumMod val="40000"/>
                        <a:lumOff val="60000"/>
                      </a:schemeClr>
                    </a:solidFill>
                  </a:tcPr>
                </a:tc>
                <a:tc>
                  <a:txBody>
                    <a:bodyPr/>
                    <a:lstStyle/>
                    <a:p>
                      <a:pPr algn="l" fontAlgn="t"/>
                      <a:r>
                        <a:rPr lang="en-US" sz="2000" b="1" u="none" strike="noStrike" dirty="0">
                          <a:solidFill>
                            <a:schemeClr val="tx1"/>
                          </a:solidFill>
                          <a:effectLst/>
                        </a:rPr>
                        <a:t>Provinces</a:t>
                      </a:r>
                      <a:endParaRPr lang="en-US" sz="2000" b="1" i="0" u="none" strike="noStrike" dirty="0">
                        <a:solidFill>
                          <a:schemeClr val="tx1"/>
                        </a:solidFill>
                        <a:effectLst/>
                        <a:latin typeface="Calibri"/>
                      </a:endParaRPr>
                    </a:p>
                  </a:txBody>
                  <a:tcPr marL="9525" marR="9525" marT="9525" marB="0">
                    <a:solidFill>
                      <a:schemeClr val="tx2">
                        <a:lumMod val="40000"/>
                        <a:lumOff val="60000"/>
                      </a:schemeClr>
                    </a:solidFill>
                  </a:tcPr>
                </a:tc>
                <a:tc>
                  <a:txBody>
                    <a:bodyPr/>
                    <a:lstStyle/>
                    <a:p>
                      <a:pPr algn="l" fontAlgn="t"/>
                      <a:r>
                        <a:rPr lang="en-US" sz="2000" b="1" u="none" strike="noStrike" dirty="0">
                          <a:solidFill>
                            <a:schemeClr val="tx1"/>
                          </a:solidFill>
                          <a:effectLst/>
                        </a:rPr>
                        <a:t>Specie</a:t>
                      </a:r>
                      <a:endParaRPr lang="en-US" sz="2000" b="1" i="0" u="none" strike="noStrike" dirty="0">
                        <a:solidFill>
                          <a:schemeClr val="tx1"/>
                        </a:solidFill>
                        <a:effectLst/>
                        <a:latin typeface="Calibri"/>
                      </a:endParaRPr>
                    </a:p>
                  </a:txBody>
                  <a:tcPr marL="9525" marR="9525" marT="9525" marB="0">
                    <a:solidFill>
                      <a:schemeClr val="tx2">
                        <a:lumMod val="40000"/>
                        <a:lumOff val="60000"/>
                      </a:schemeClr>
                    </a:solidFill>
                  </a:tcPr>
                </a:tc>
                <a:tc>
                  <a:txBody>
                    <a:bodyPr/>
                    <a:lstStyle/>
                    <a:p>
                      <a:pPr algn="l" fontAlgn="t"/>
                      <a:r>
                        <a:rPr lang="en-US" sz="2000" b="1" u="none" strike="noStrike" dirty="0">
                          <a:solidFill>
                            <a:schemeClr val="tx1"/>
                          </a:solidFill>
                          <a:effectLst/>
                        </a:rPr>
                        <a:t>Number of outbreaks and Samples positives </a:t>
                      </a:r>
                      <a:endParaRPr lang="en-US" sz="2000" b="1" i="0" u="none" strike="noStrike" dirty="0">
                        <a:solidFill>
                          <a:schemeClr val="tx1"/>
                        </a:solidFill>
                        <a:effectLst/>
                        <a:latin typeface="Calibri"/>
                      </a:endParaRPr>
                    </a:p>
                  </a:txBody>
                  <a:tcPr marL="9525" marR="9525" marT="9525" marB="0">
                    <a:solidFill>
                      <a:schemeClr val="tx2">
                        <a:lumMod val="40000"/>
                        <a:lumOff val="60000"/>
                      </a:schemeClr>
                    </a:solidFill>
                  </a:tcPr>
                </a:tc>
                <a:tc>
                  <a:txBody>
                    <a:bodyPr/>
                    <a:lstStyle/>
                    <a:p>
                      <a:pPr algn="l" fontAlgn="t"/>
                      <a:r>
                        <a:rPr lang="en-US" sz="2000" b="1" u="none" strike="noStrike" dirty="0">
                          <a:solidFill>
                            <a:schemeClr val="tx1"/>
                          </a:solidFill>
                          <a:effectLst/>
                        </a:rPr>
                        <a:t>In country (NAHL)</a:t>
                      </a:r>
                      <a:endParaRPr lang="en-US" sz="2000" b="1" i="0" u="none" strike="noStrike" dirty="0">
                        <a:solidFill>
                          <a:schemeClr val="tx1"/>
                        </a:solidFill>
                        <a:effectLst/>
                        <a:latin typeface="Calibri"/>
                      </a:endParaRPr>
                    </a:p>
                  </a:txBody>
                  <a:tcPr marL="9525" marR="9525" marT="9525" marB="0">
                    <a:solidFill>
                      <a:schemeClr val="tx2">
                        <a:lumMod val="40000"/>
                        <a:lumOff val="60000"/>
                      </a:schemeClr>
                    </a:solidFill>
                  </a:tcPr>
                </a:tc>
                <a:tc>
                  <a:txBody>
                    <a:bodyPr/>
                    <a:lstStyle/>
                    <a:p>
                      <a:pPr algn="l" fontAlgn="t"/>
                      <a:r>
                        <a:rPr lang="en-US" sz="2000" b="1" u="none" strike="noStrike" dirty="0">
                          <a:solidFill>
                            <a:schemeClr val="tx1"/>
                          </a:solidFill>
                          <a:effectLst/>
                        </a:rPr>
                        <a:t>Lab. </a:t>
                      </a:r>
                      <a:r>
                        <a:rPr lang="en-US" sz="1800" b="1" u="none" strike="noStrike" dirty="0">
                          <a:solidFill>
                            <a:schemeClr val="tx1"/>
                          </a:solidFill>
                          <a:effectLst/>
                        </a:rPr>
                        <a:t>Reference (Geelong)</a:t>
                      </a:r>
                      <a:endParaRPr lang="en-US" sz="1800" b="1" i="0" u="none" strike="noStrike" dirty="0">
                        <a:solidFill>
                          <a:schemeClr val="tx1"/>
                        </a:solidFill>
                        <a:effectLst/>
                        <a:latin typeface="Calibri"/>
                      </a:endParaRPr>
                    </a:p>
                  </a:txBody>
                  <a:tcPr marL="9525" marR="9525" marT="9525" marB="0">
                    <a:solidFill>
                      <a:schemeClr val="tx2">
                        <a:lumMod val="40000"/>
                        <a:lumOff val="60000"/>
                      </a:schemeClr>
                    </a:solidFill>
                  </a:tcPr>
                </a:tc>
                <a:tc>
                  <a:txBody>
                    <a:bodyPr/>
                    <a:lstStyle/>
                    <a:p>
                      <a:pPr algn="l" rtl="0" fontAlgn="ctr"/>
                      <a:r>
                        <a:rPr lang="en-US" sz="2000" b="1" u="none" strike="noStrike" dirty="0">
                          <a:solidFill>
                            <a:schemeClr val="tx1"/>
                          </a:solidFill>
                          <a:effectLst/>
                        </a:rPr>
                        <a:t>Poultry Death&amp; Culled </a:t>
                      </a:r>
                      <a:endParaRPr lang="en-US" sz="2000" b="1" i="0" u="none" strike="noStrike" dirty="0">
                        <a:solidFill>
                          <a:schemeClr val="tx1"/>
                        </a:solidFill>
                        <a:effectLst/>
                        <a:latin typeface="Calibri"/>
                      </a:endParaRPr>
                    </a:p>
                  </a:txBody>
                  <a:tcPr marL="9525" marR="9525" marT="9525" marB="0">
                    <a:solidFill>
                      <a:schemeClr val="tx2">
                        <a:lumMod val="40000"/>
                        <a:lumOff val="60000"/>
                      </a:schemeClr>
                    </a:solidFill>
                  </a:tcPr>
                </a:tc>
                <a:extLst>
                  <a:ext uri="{0D108BD9-81ED-4DB2-BD59-A6C34878D82A}">
                    <a16:rowId xmlns:a16="http://schemas.microsoft.com/office/drawing/2014/main" val="10000"/>
                  </a:ext>
                </a:extLst>
              </a:tr>
              <a:tr h="762000">
                <a:tc>
                  <a:txBody>
                    <a:bodyPr/>
                    <a:lstStyle/>
                    <a:p>
                      <a:pPr algn="l" fontAlgn="b"/>
                      <a:r>
                        <a:rPr lang="en-US" sz="2000" b="1" u="none" strike="noStrike" dirty="0">
                          <a:effectLst/>
                        </a:rPr>
                        <a:t>May,</a:t>
                      </a:r>
                      <a:r>
                        <a:rPr lang="en-US" sz="2000" b="1" u="none" strike="noStrike" baseline="0" dirty="0">
                          <a:effectLst/>
                        </a:rPr>
                        <a:t> </a:t>
                      </a:r>
                      <a:r>
                        <a:rPr lang="en-US" sz="2000" b="1" u="none" strike="noStrike" dirty="0">
                          <a:effectLst/>
                        </a:rPr>
                        <a:t>2010</a:t>
                      </a:r>
                      <a:endParaRPr lang="en-US" sz="2000" b="1"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b"/>
                      <a:r>
                        <a:rPr lang="en-US" sz="2000" u="none" strike="noStrike" dirty="0">
                          <a:effectLst/>
                        </a:rPr>
                        <a:t>Vientiane Capital (1F)</a:t>
                      </a:r>
                      <a:endParaRPr lang="en-US" sz="2000" b="0"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b"/>
                      <a:r>
                        <a:rPr lang="en-US" sz="1800" u="none" strike="noStrike" dirty="0">
                          <a:effectLst/>
                        </a:rPr>
                        <a:t>Chicken</a:t>
                      </a:r>
                      <a:endParaRPr lang="en-US" sz="1800" b="0"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b"/>
                      <a:r>
                        <a:rPr lang="en-US" sz="1800" b="1" u="none" strike="noStrike" dirty="0">
                          <a:solidFill>
                            <a:srgbClr val="C00000"/>
                          </a:solidFill>
                          <a:effectLst/>
                        </a:rPr>
                        <a:t>1 </a:t>
                      </a:r>
                      <a:r>
                        <a:rPr lang="en-US" sz="1800" b="0" u="none" strike="noStrike" dirty="0">
                          <a:solidFill>
                            <a:schemeClr val="tx1"/>
                          </a:solidFill>
                          <a:effectLst/>
                        </a:rPr>
                        <a:t>(2)</a:t>
                      </a:r>
                    </a:p>
                  </a:txBody>
                  <a:tcPr marL="9525" marR="9525" marT="9525" marB="0">
                    <a:solidFill>
                      <a:schemeClr val="accent2">
                        <a:lumMod val="20000"/>
                        <a:lumOff val="80000"/>
                      </a:schemeClr>
                    </a:solidFill>
                  </a:tcPr>
                </a:tc>
                <a:tc>
                  <a:txBody>
                    <a:bodyPr/>
                    <a:lstStyle/>
                    <a:p>
                      <a:pPr algn="l" fontAlgn="b"/>
                      <a:r>
                        <a:rPr lang="en-US" sz="1800" u="none" strike="noStrike" dirty="0">
                          <a:effectLst/>
                        </a:rPr>
                        <a:t>Flu A;</a:t>
                      </a:r>
                    </a:p>
                    <a:p>
                      <a:pPr algn="l" fontAlgn="b"/>
                      <a:r>
                        <a:rPr lang="en-US" sz="1800" u="none" strike="noStrike" dirty="0">
                          <a:effectLst/>
                        </a:rPr>
                        <a:t>H5N1</a:t>
                      </a:r>
                      <a:endParaRPr lang="en-US" sz="1800" b="0"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b"/>
                      <a:r>
                        <a:rPr lang="en-US" sz="1800" u="none" strike="noStrike" dirty="0">
                          <a:effectLst/>
                        </a:rPr>
                        <a:t>H5N1</a:t>
                      </a:r>
                    </a:p>
                    <a:p>
                      <a:pPr algn="l" fontAlgn="b"/>
                      <a:r>
                        <a:rPr lang="en-US" sz="1800" u="none" strike="noStrike" dirty="0">
                          <a:effectLst/>
                        </a:rPr>
                        <a:t>(2.3.4)</a:t>
                      </a:r>
                      <a:endParaRPr lang="en-US" sz="1800" b="0"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b"/>
                      <a:r>
                        <a:rPr lang="en-US" sz="1800" u="none" strike="noStrike" dirty="0">
                          <a:effectLst/>
                        </a:rPr>
                        <a:t>1004 culled</a:t>
                      </a:r>
                      <a:endParaRPr lang="en-US" sz="1800" b="0" i="0" u="none" strike="noStrike" dirty="0">
                        <a:solidFill>
                          <a:srgbClr val="000000"/>
                        </a:solidFill>
                        <a:effectLst/>
                        <a:latin typeface="Calibri"/>
                      </a:endParaRPr>
                    </a:p>
                  </a:txBody>
                  <a:tcPr marL="9525" marR="9525" marT="9525" marB="0">
                    <a:solidFill>
                      <a:schemeClr val="accent2">
                        <a:lumMod val="20000"/>
                        <a:lumOff val="80000"/>
                      </a:schemeClr>
                    </a:solidFill>
                  </a:tcPr>
                </a:tc>
                <a:extLst>
                  <a:ext uri="{0D108BD9-81ED-4DB2-BD59-A6C34878D82A}">
                    <a16:rowId xmlns:a16="http://schemas.microsoft.com/office/drawing/2014/main" val="10001"/>
                  </a:ext>
                </a:extLst>
              </a:tr>
              <a:tr h="663074">
                <a:tc gridSpan="4">
                  <a:txBody>
                    <a:bodyPr/>
                    <a:lstStyle/>
                    <a:p>
                      <a:pPr algn="l" fontAlgn="t"/>
                      <a:r>
                        <a:rPr lang="en-US" sz="2000" b="0" i="0" u="none" strike="noStrike" dirty="0">
                          <a:solidFill>
                            <a:srgbClr val="000000"/>
                          </a:solidFill>
                          <a:effectLst/>
                          <a:latin typeface="Calibri"/>
                        </a:rPr>
                        <a:t>2011 – 2013   </a:t>
                      </a:r>
                      <a:r>
                        <a:rPr lang="en-US" sz="2000" b="1" i="0" u="none" strike="noStrike" dirty="0">
                          <a:solidFill>
                            <a:srgbClr val="000000"/>
                          </a:solidFill>
                          <a:effectLst/>
                          <a:latin typeface="Calibri"/>
                        </a:rPr>
                        <a:t>NO OUTBREAKS</a:t>
                      </a:r>
                    </a:p>
                  </a:txBody>
                  <a:tcPr marL="9525" marR="9525" marT="9525" marB="0" anchor="ctr"/>
                </a:tc>
                <a:tc hMerge="1">
                  <a:txBody>
                    <a:bodyPr/>
                    <a:lstStyle/>
                    <a:p>
                      <a:endParaRPr lang="en-US"/>
                    </a:p>
                  </a:txBody>
                  <a:tcPr/>
                </a:tc>
                <a:tc hMerge="1">
                  <a:txBody>
                    <a:bodyPr/>
                    <a:lstStyle/>
                    <a:p>
                      <a:pPr algn="l" fontAlgn="t"/>
                      <a:endParaRPr lang="en-US" sz="1800" b="0" i="0" u="none" strike="noStrike" dirty="0">
                        <a:solidFill>
                          <a:srgbClr val="000000"/>
                        </a:solidFill>
                        <a:effectLst/>
                        <a:latin typeface="Calibri"/>
                      </a:endParaRPr>
                    </a:p>
                  </a:txBody>
                  <a:tcPr marL="9525" marR="9525" marT="9525" marB="0"/>
                </a:tc>
                <a:tc hMerge="1">
                  <a:txBody>
                    <a:bodyPr/>
                    <a:lstStyle/>
                    <a:p>
                      <a:pPr algn="l" fontAlgn="t"/>
                      <a:endParaRPr lang="en-US" sz="1800" b="0" i="0" u="none" strike="noStrike" dirty="0">
                        <a:solidFill>
                          <a:srgbClr val="000000"/>
                        </a:solidFill>
                        <a:effectLst/>
                        <a:latin typeface="Calibri"/>
                      </a:endParaRPr>
                    </a:p>
                  </a:txBody>
                  <a:tcPr marL="9525" marR="9525" marT="9525" marB="0"/>
                </a:tc>
                <a:tc>
                  <a:txBody>
                    <a:bodyPr/>
                    <a:lstStyle/>
                    <a:p>
                      <a:pPr algn="l" fontAlgn="t"/>
                      <a:endParaRPr lang="en-US" sz="1800" b="0" i="0" u="none" strike="noStrike" dirty="0">
                        <a:solidFill>
                          <a:srgbClr val="000000"/>
                        </a:solidFill>
                        <a:effectLst/>
                        <a:latin typeface="Calibri"/>
                      </a:endParaRPr>
                    </a:p>
                  </a:txBody>
                  <a:tcPr marL="9525" marR="9525" marT="9525" marB="0"/>
                </a:tc>
                <a:tc>
                  <a:txBody>
                    <a:bodyPr/>
                    <a:lstStyle/>
                    <a:p>
                      <a:pPr algn="l" fontAlgn="t"/>
                      <a:endParaRPr lang="en-US" sz="1800" b="0" i="0" u="none" strike="noStrike" dirty="0">
                        <a:solidFill>
                          <a:srgbClr val="000000"/>
                        </a:solidFill>
                        <a:effectLst/>
                        <a:latin typeface="Calibri"/>
                      </a:endParaRPr>
                    </a:p>
                  </a:txBody>
                  <a:tcPr marL="9525" marR="9525" marT="9525" marB="0"/>
                </a:tc>
                <a:tc>
                  <a:txBody>
                    <a:bodyPr/>
                    <a:lstStyle/>
                    <a:p>
                      <a:pPr algn="l" fontAlgn="t"/>
                      <a:endParaRPr lang="en-US" sz="1800" b="0" i="0" u="none" strike="noStrike" dirty="0">
                        <a:solidFill>
                          <a:srgbClr val="000000"/>
                        </a:solidFill>
                        <a:effectLst/>
                        <a:latin typeface="Calibri"/>
                      </a:endParaRPr>
                    </a:p>
                  </a:txBody>
                  <a:tcPr marL="9525" marR="9525" marT="9525" marB="0"/>
                </a:tc>
                <a:extLst>
                  <a:ext uri="{0D108BD9-81ED-4DB2-BD59-A6C34878D82A}">
                    <a16:rowId xmlns:a16="http://schemas.microsoft.com/office/drawing/2014/main" val="10002"/>
                  </a:ext>
                </a:extLst>
              </a:tr>
              <a:tr h="937126">
                <a:tc>
                  <a:txBody>
                    <a:bodyPr/>
                    <a:lstStyle/>
                    <a:p>
                      <a:pPr algn="l" fontAlgn="t"/>
                      <a:r>
                        <a:rPr lang="en-US" sz="2000" b="1" u="none" strike="noStrike" dirty="0">
                          <a:effectLst/>
                        </a:rPr>
                        <a:t>Mar, 2014</a:t>
                      </a:r>
                      <a:endParaRPr lang="en-US" sz="2000" b="1"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t"/>
                      <a:r>
                        <a:rPr lang="en-US" sz="2000" u="none" strike="noStrike" dirty="0" err="1">
                          <a:effectLst/>
                        </a:rPr>
                        <a:t>Xayabouly</a:t>
                      </a:r>
                      <a:r>
                        <a:rPr lang="en-US" sz="2000" u="none" strike="noStrike" dirty="0">
                          <a:effectLst/>
                        </a:rPr>
                        <a:t> (1V)</a:t>
                      </a:r>
                      <a:endParaRPr lang="en-US" sz="2000" b="0"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t"/>
                      <a:r>
                        <a:rPr lang="en-US" sz="1800" u="none" strike="noStrike" dirty="0">
                          <a:effectLst/>
                        </a:rPr>
                        <a:t>Chicken, duck</a:t>
                      </a:r>
                      <a:endParaRPr lang="en-US" sz="1800" b="0"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t"/>
                      <a:r>
                        <a:rPr lang="en-US" sz="1800" b="1" u="none" strike="noStrike" dirty="0">
                          <a:solidFill>
                            <a:srgbClr val="C00000"/>
                          </a:solidFill>
                          <a:effectLst/>
                        </a:rPr>
                        <a:t>1 </a:t>
                      </a:r>
                      <a:r>
                        <a:rPr lang="en-US" sz="1800" b="0" u="none" strike="noStrike" dirty="0">
                          <a:solidFill>
                            <a:schemeClr val="tx1"/>
                          </a:solidFill>
                          <a:effectLst/>
                        </a:rPr>
                        <a:t>(3)</a:t>
                      </a:r>
                    </a:p>
                  </a:txBody>
                  <a:tcPr marL="9525" marR="9525" marT="9525" marB="0">
                    <a:solidFill>
                      <a:schemeClr val="accent2">
                        <a:lumMod val="20000"/>
                        <a:lumOff val="80000"/>
                      </a:schemeClr>
                    </a:solidFill>
                  </a:tcPr>
                </a:tc>
                <a:tc>
                  <a:txBody>
                    <a:bodyPr/>
                    <a:lstStyle/>
                    <a:p>
                      <a:pPr algn="l" fontAlgn="t"/>
                      <a:r>
                        <a:rPr lang="en-US" sz="1800" u="none" strike="noStrike" dirty="0">
                          <a:effectLst/>
                        </a:rPr>
                        <a:t>Flu A;</a:t>
                      </a:r>
                    </a:p>
                    <a:p>
                      <a:pPr algn="l" fontAlgn="t"/>
                      <a:r>
                        <a:rPr lang="en-US" sz="1800" u="none" strike="noStrike" dirty="0">
                          <a:effectLst/>
                        </a:rPr>
                        <a:t>H5N1 (</a:t>
                      </a:r>
                      <a:r>
                        <a:rPr lang="en-US" sz="1800" u="none" strike="noStrike" dirty="0" err="1">
                          <a:effectLst/>
                        </a:rPr>
                        <a:t>Xayabouly</a:t>
                      </a:r>
                      <a:r>
                        <a:rPr lang="en-US" sz="1800" u="none" strike="noStrike" dirty="0">
                          <a:effectLst/>
                        </a:rPr>
                        <a:t>)</a:t>
                      </a:r>
                    </a:p>
                  </a:txBody>
                  <a:tcPr marL="9525" marR="9525" marT="9525" marB="0">
                    <a:solidFill>
                      <a:schemeClr val="accent2">
                        <a:lumMod val="20000"/>
                        <a:lumOff val="80000"/>
                      </a:schemeClr>
                    </a:solidFill>
                  </a:tcPr>
                </a:tc>
                <a:tc>
                  <a:txBody>
                    <a:bodyPr/>
                    <a:lstStyle/>
                    <a:p>
                      <a:pPr algn="l" fontAlgn="t"/>
                      <a:r>
                        <a:rPr lang="en-US" sz="1800" u="none" strike="noStrike" dirty="0">
                          <a:effectLst/>
                        </a:rPr>
                        <a:t>H5N6</a:t>
                      </a:r>
                    </a:p>
                    <a:p>
                      <a:pPr algn="l" fontAlgn="t"/>
                      <a:r>
                        <a:rPr lang="en-US" sz="1800" u="none" strike="noStrike" dirty="0">
                          <a:effectLst/>
                        </a:rPr>
                        <a:t>(2.3.4)</a:t>
                      </a:r>
                      <a:endParaRPr lang="en-US" sz="1800" b="0"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t"/>
                      <a:r>
                        <a:rPr lang="en-US" sz="1800" u="none" strike="noStrike" dirty="0">
                          <a:effectLst/>
                        </a:rPr>
                        <a:t>Sus:5142birds  (457death+ 543culled)</a:t>
                      </a:r>
                      <a:endParaRPr lang="en-US" sz="1800" b="0" i="0" u="none" strike="noStrike" dirty="0">
                        <a:solidFill>
                          <a:srgbClr val="000000"/>
                        </a:solidFill>
                        <a:effectLst/>
                        <a:latin typeface="Calibri"/>
                      </a:endParaRPr>
                    </a:p>
                  </a:txBody>
                  <a:tcPr marL="9525" marR="9525" marT="9525" marB="0">
                    <a:solidFill>
                      <a:schemeClr val="accent2">
                        <a:lumMod val="20000"/>
                        <a:lumOff val="80000"/>
                      </a:schemeClr>
                    </a:solidFill>
                  </a:tcPr>
                </a:tc>
                <a:extLst>
                  <a:ext uri="{0D108BD9-81ED-4DB2-BD59-A6C34878D82A}">
                    <a16:rowId xmlns:a16="http://schemas.microsoft.com/office/drawing/2014/main" val="10003"/>
                  </a:ext>
                </a:extLst>
              </a:tr>
              <a:tr h="914400">
                <a:tc>
                  <a:txBody>
                    <a:bodyPr/>
                    <a:lstStyle/>
                    <a:p>
                      <a:pPr algn="l" fontAlgn="t"/>
                      <a:r>
                        <a:rPr lang="en-US" sz="2000" b="1" u="none" strike="noStrike" dirty="0">
                          <a:effectLst/>
                        </a:rPr>
                        <a:t>Jul, 2014</a:t>
                      </a:r>
                      <a:endParaRPr lang="en-US" sz="2000" b="1"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t"/>
                      <a:r>
                        <a:rPr lang="en-US" sz="2000" u="none" strike="noStrike" dirty="0" err="1">
                          <a:effectLst/>
                        </a:rPr>
                        <a:t>Luang</a:t>
                      </a:r>
                      <a:r>
                        <a:rPr lang="en-US" sz="2000" u="none" strike="noStrike" dirty="0">
                          <a:effectLst/>
                        </a:rPr>
                        <a:t> </a:t>
                      </a:r>
                      <a:r>
                        <a:rPr lang="en-US" sz="2000" u="none" strike="noStrike" dirty="0" err="1">
                          <a:effectLst/>
                        </a:rPr>
                        <a:t>Prabang</a:t>
                      </a:r>
                      <a:r>
                        <a:rPr lang="en-US" sz="2000" u="none" strike="noStrike" dirty="0">
                          <a:effectLst/>
                        </a:rPr>
                        <a:t> (1V)</a:t>
                      </a:r>
                      <a:endParaRPr lang="en-US" sz="2000" b="0"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t"/>
                      <a:r>
                        <a:rPr lang="en-US" sz="1800" u="none" strike="noStrike" dirty="0">
                          <a:effectLst/>
                        </a:rPr>
                        <a:t>Chicken, duck</a:t>
                      </a:r>
                      <a:endParaRPr lang="en-US" sz="1800" b="0"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t"/>
                      <a:r>
                        <a:rPr lang="en-US" sz="1800" b="1" u="none" strike="noStrike" dirty="0">
                          <a:solidFill>
                            <a:srgbClr val="C00000"/>
                          </a:solidFill>
                          <a:effectLst/>
                        </a:rPr>
                        <a:t>1 </a:t>
                      </a:r>
                      <a:r>
                        <a:rPr lang="en-US" sz="1800" b="0" u="none" strike="noStrike" dirty="0">
                          <a:solidFill>
                            <a:schemeClr val="tx1"/>
                          </a:solidFill>
                          <a:effectLst/>
                        </a:rPr>
                        <a:t>(36)</a:t>
                      </a:r>
                    </a:p>
                  </a:txBody>
                  <a:tcPr marL="9525" marR="9525" marT="9525" marB="0">
                    <a:solidFill>
                      <a:schemeClr val="accent2">
                        <a:lumMod val="20000"/>
                        <a:lumOff val="80000"/>
                      </a:schemeClr>
                    </a:solidFill>
                  </a:tcPr>
                </a:tc>
                <a:tc>
                  <a:txBody>
                    <a:bodyPr/>
                    <a:lstStyle/>
                    <a:p>
                      <a:pPr algn="l" fontAlgn="t"/>
                      <a:r>
                        <a:rPr lang="en-US" sz="1800" u="none" strike="noStrike" dirty="0">
                          <a:effectLst/>
                        </a:rPr>
                        <a:t>Flu A;</a:t>
                      </a:r>
                    </a:p>
                    <a:p>
                      <a:pPr algn="l" fontAlgn="t"/>
                      <a:r>
                        <a:rPr lang="en-US" sz="1800" b="0" i="0" u="none" strike="noStrike" dirty="0">
                          <a:solidFill>
                            <a:srgbClr val="000000"/>
                          </a:solidFill>
                          <a:effectLst/>
                          <a:latin typeface="Calibri"/>
                        </a:rPr>
                        <a:t>H5N6 </a:t>
                      </a:r>
                    </a:p>
                    <a:p>
                      <a:pPr algn="l" fontAlgn="t"/>
                      <a:r>
                        <a:rPr lang="en-US" sz="1800" b="0" i="0" u="none" strike="noStrike">
                          <a:solidFill>
                            <a:srgbClr val="000000"/>
                          </a:solidFill>
                          <a:effectLst/>
                          <a:latin typeface="Calibri"/>
                        </a:rPr>
                        <a:t>(</a:t>
                      </a:r>
                      <a:r>
                        <a:rPr lang="en-US" sz="1800" b="0" i="0" u="none" strike="noStrike" dirty="0">
                          <a:solidFill>
                            <a:srgbClr val="000000"/>
                          </a:solidFill>
                          <a:effectLst/>
                          <a:latin typeface="Calibri"/>
                        </a:rPr>
                        <a:t>LPB)</a:t>
                      </a:r>
                    </a:p>
                  </a:txBody>
                  <a:tcPr marL="9525" marR="9525" marT="9525" marB="0">
                    <a:solidFill>
                      <a:schemeClr val="accent2">
                        <a:lumMod val="20000"/>
                        <a:lumOff val="80000"/>
                      </a:schemeClr>
                    </a:solidFill>
                  </a:tcPr>
                </a:tc>
                <a:tc>
                  <a:txBody>
                    <a:bodyPr/>
                    <a:lstStyle/>
                    <a:p>
                      <a:pPr algn="l" fontAlgn="t"/>
                      <a:r>
                        <a:rPr lang="en-US" sz="1800" u="none" strike="noStrike" dirty="0">
                          <a:effectLst/>
                        </a:rPr>
                        <a:t>H5N6</a:t>
                      </a:r>
                    </a:p>
                    <a:p>
                      <a:pPr algn="l" fontAlgn="t"/>
                      <a:r>
                        <a:rPr lang="en-US" sz="1800" u="none" strike="noStrike" dirty="0">
                          <a:effectLst/>
                        </a:rPr>
                        <a:t>(2.3.4)</a:t>
                      </a:r>
                      <a:endParaRPr lang="en-US" sz="1800" b="0"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t"/>
                      <a:r>
                        <a:rPr lang="en-US" sz="1800" b="0" i="0" u="none" strike="noStrike" dirty="0">
                          <a:solidFill>
                            <a:srgbClr val="000099"/>
                          </a:solidFill>
                          <a:effectLst/>
                          <a:latin typeface="Calibri"/>
                        </a:rPr>
                        <a:t>Note: active surveillance </a:t>
                      </a:r>
                      <a:r>
                        <a:rPr lang="en-US" sz="1800" b="0" i="0" u="none" strike="noStrike" dirty="0" err="1">
                          <a:solidFill>
                            <a:srgbClr val="000099"/>
                          </a:solidFill>
                          <a:effectLst/>
                          <a:latin typeface="Calibri"/>
                        </a:rPr>
                        <a:t>programme</a:t>
                      </a:r>
                      <a:endParaRPr lang="en-US" sz="1800" b="0" i="0" u="none" strike="noStrike" dirty="0">
                        <a:solidFill>
                          <a:srgbClr val="000099"/>
                        </a:solidFill>
                        <a:effectLst/>
                        <a:latin typeface="Calibri"/>
                      </a:endParaRPr>
                    </a:p>
                  </a:txBody>
                  <a:tcPr marL="9525" marR="9525" marT="9525" marB="0">
                    <a:solidFill>
                      <a:schemeClr val="accent2">
                        <a:lumMod val="20000"/>
                        <a:lumOff val="80000"/>
                      </a:schemeClr>
                    </a:solidFill>
                  </a:tcPr>
                </a:tc>
                <a:extLst>
                  <a:ext uri="{0D108BD9-81ED-4DB2-BD59-A6C34878D82A}">
                    <a16:rowId xmlns:a16="http://schemas.microsoft.com/office/drawing/2014/main" val="10004"/>
                  </a:ext>
                </a:extLst>
              </a:tr>
              <a:tr h="990614">
                <a:tc>
                  <a:txBody>
                    <a:bodyPr/>
                    <a:lstStyle/>
                    <a:p>
                      <a:pPr algn="l" fontAlgn="t"/>
                      <a:r>
                        <a:rPr lang="en-US" sz="2000" b="1" u="none" strike="noStrike" dirty="0">
                          <a:effectLst/>
                        </a:rPr>
                        <a:t>Sep, 2015</a:t>
                      </a:r>
                      <a:endParaRPr lang="en-US" sz="2000" b="1"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t"/>
                      <a:r>
                        <a:rPr lang="en-US" sz="2000" u="none" strike="noStrike" dirty="0" err="1">
                          <a:effectLst/>
                        </a:rPr>
                        <a:t>Xayabouly</a:t>
                      </a:r>
                      <a:r>
                        <a:rPr lang="en-US" sz="2000" u="none" strike="noStrike" dirty="0">
                          <a:effectLst/>
                        </a:rPr>
                        <a:t> (1V)</a:t>
                      </a:r>
                      <a:endParaRPr lang="en-US" sz="2000" b="0"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t"/>
                      <a:r>
                        <a:rPr lang="en-US" sz="1800" u="none" strike="noStrike" dirty="0">
                          <a:effectLst/>
                        </a:rPr>
                        <a:t>Chicken, duck</a:t>
                      </a:r>
                      <a:endParaRPr lang="en-US" sz="1800" b="0"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t"/>
                      <a:r>
                        <a:rPr lang="en-US" sz="1800" b="1" u="none" strike="noStrike" dirty="0">
                          <a:solidFill>
                            <a:srgbClr val="C00000"/>
                          </a:solidFill>
                          <a:effectLst/>
                        </a:rPr>
                        <a:t>1 </a:t>
                      </a:r>
                      <a:r>
                        <a:rPr lang="en-US" sz="1800" b="0" u="none" strike="noStrike" dirty="0">
                          <a:solidFill>
                            <a:schemeClr val="dk1"/>
                          </a:solidFill>
                          <a:effectLst/>
                        </a:rPr>
                        <a:t>(3</a:t>
                      </a:r>
                      <a:r>
                        <a:rPr lang="en-US" sz="1800" u="none" strike="noStrike" dirty="0">
                          <a:effectLst/>
                        </a:rPr>
                        <a:t>)</a:t>
                      </a:r>
                      <a:endParaRPr lang="en-US" sz="1800" b="0"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t"/>
                      <a:r>
                        <a:rPr lang="en-US" sz="2000" u="none" strike="noStrike" dirty="0">
                          <a:effectLst/>
                        </a:rPr>
                        <a:t>Flu A,</a:t>
                      </a:r>
                    </a:p>
                    <a:p>
                      <a:pPr algn="l" fontAlgn="t"/>
                      <a:r>
                        <a:rPr lang="en-US" sz="2000" u="none" strike="noStrike" dirty="0">
                          <a:effectLst/>
                        </a:rPr>
                        <a:t>H5N1</a:t>
                      </a:r>
                      <a:endParaRPr lang="en-US" sz="2000" b="0"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t"/>
                      <a:r>
                        <a:rPr lang="en-US" sz="1800" u="none" strike="noStrike" dirty="0">
                          <a:effectLst/>
                        </a:rPr>
                        <a:t>H5N6</a:t>
                      </a:r>
                    </a:p>
                    <a:p>
                      <a:pPr algn="l" fontAlgn="t"/>
                      <a:r>
                        <a:rPr lang="en-US" sz="1800" u="none" strike="noStrike" dirty="0">
                          <a:effectLst/>
                        </a:rPr>
                        <a:t>(2.3.4)</a:t>
                      </a:r>
                      <a:endParaRPr lang="en-US" sz="1800" b="0" i="0" u="none" strike="noStrike" dirty="0">
                        <a:solidFill>
                          <a:srgbClr val="000000"/>
                        </a:solidFill>
                        <a:effectLst/>
                        <a:latin typeface="Calibri"/>
                      </a:endParaRPr>
                    </a:p>
                  </a:txBody>
                  <a:tcPr marL="9525" marR="9525" marT="9525" marB="0">
                    <a:solidFill>
                      <a:schemeClr val="accent2">
                        <a:lumMod val="20000"/>
                        <a:lumOff val="80000"/>
                      </a:schemeClr>
                    </a:solidFill>
                  </a:tcPr>
                </a:tc>
                <a:tc>
                  <a:txBody>
                    <a:bodyPr/>
                    <a:lstStyle/>
                    <a:p>
                      <a:pPr algn="l" fontAlgn="t"/>
                      <a:r>
                        <a:rPr lang="en-US" sz="1800" u="none" strike="noStrike" dirty="0">
                          <a:effectLst/>
                        </a:rPr>
                        <a:t>Sus:1686 birds</a:t>
                      </a:r>
                      <a:r>
                        <a:rPr lang="en-US" sz="1800" u="none" strike="noStrike" baseline="0" dirty="0">
                          <a:effectLst/>
                        </a:rPr>
                        <a:t> </a:t>
                      </a:r>
                      <a:r>
                        <a:rPr lang="en-US" sz="1800" u="none" strike="noStrike" dirty="0">
                          <a:effectLst/>
                        </a:rPr>
                        <a:t>(314death +848culled)</a:t>
                      </a:r>
                      <a:endParaRPr lang="en-US" sz="1800" b="0" i="0" u="none" strike="noStrike" dirty="0">
                        <a:solidFill>
                          <a:srgbClr val="000000"/>
                        </a:solidFill>
                        <a:effectLst/>
                        <a:latin typeface="Calibri"/>
                      </a:endParaRPr>
                    </a:p>
                  </a:txBody>
                  <a:tcPr marL="9525" marR="9525" marT="9525" marB="0">
                    <a:solidFill>
                      <a:schemeClr val="accent2">
                        <a:lumMod val="20000"/>
                        <a:lumOff val="80000"/>
                      </a:schemeClr>
                    </a:solidFill>
                  </a:tcPr>
                </a:tc>
                <a:extLst>
                  <a:ext uri="{0D108BD9-81ED-4DB2-BD59-A6C34878D82A}">
                    <a16:rowId xmlns:a16="http://schemas.microsoft.com/office/drawing/2014/main" val="10005"/>
                  </a:ext>
                </a:extLst>
              </a:tr>
            </a:tbl>
          </a:graphicData>
        </a:graphic>
      </p:graphicFrame>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19367126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1600199" y="1371601"/>
          <a:ext cx="8991602" cy="5333999"/>
        </p:xfrm>
        <a:graphic>
          <a:graphicData uri="http://schemas.openxmlformats.org/drawingml/2006/table">
            <a:tbl>
              <a:tblPr>
                <a:tableStyleId>{5C22544A-7EE6-4342-B048-85BDC9FD1C3A}</a:tableStyleId>
              </a:tblPr>
              <a:tblGrid>
                <a:gridCol w="964248">
                  <a:extLst>
                    <a:ext uri="{9D8B030D-6E8A-4147-A177-3AD203B41FA5}">
                      <a16:colId xmlns:a16="http://schemas.microsoft.com/office/drawing/2014/main" val="3954563999"/>
                    </a:ext>
                  </a:extLst>
                </a:gridCol>
                <a:gridCol w="1558866">
                  <a:extLst>
                    <a:ext uri="{9D8B030D-6E8A-4147-A177-3AD203B41FA5}">
                      <a16:colId xmlns:a16="http://schemas.microsoft.com/office/drawing/2014/main" val="4005953841"/>
                    </a:ext>
                  </a:extLst>
                </a:gridCol>
                <a:gridCol w="1241467">
                  <a:extLst>
                    <a:ext uri="{9D8B030D-6E8A-4147-A177-3AD203B41FA5}">
                      <a16:colId xmlns:a16="http://schemas.microsoft.com/office/drawing/2014/main" val="51089192"/>
                    </a:ext>
                  </a:extLst>
                </a:gridCol>
                <a:gridCol w="1384456">
                  <a:extLst>
                    <a:ext uri="{9D8B030D-6E8A-4147-A177-3AD203B41FA5}">
                      <a16:colId xmlns:a16="http://schemas.microsoft.com/office/drawing/2014/main" val="1446630701"/>
                    </a:ext>
                  </a:extLst>
                </a:gridCol>
                <a:gridCol w="1229621">
                  <a:extLst>
                    <a:ext uri="{9D8B030D-6E8A-4147-A177-3AD203B41FA5}">
                      <a16:colId xmlns:a16="http://schemas.microsoft.com/office/drawing/2014/main" val="4110350778"/>
                    </a:ext>
                  </a:extLst>
                </a:gridCol>
                <a:gridCol w="1152769">
                  <a:extLst>
                    <a:ext uri="{9D8B030D-6E8A-4147-A177-3AD203B41FA5}">
                      <a16:colId xmlns:a16="http://schemas.microsoft.com/office/drawing/2014/main" val="883703800"/>
                    </a:ext>
                  </a:extLst>
                </a:gridCol>
                <a:gridCol w="1460175">
                  <a:extLst>
                    <a:ext uri="{9D8B030D-6E8A-4147-A177-3AD203B41FA5}">
                      <a16:colId xmlns:a16="http://schemas.microsoft.com/office/drawing/2014/main" val="1003994396"/>
                    </a:ext>
                  </a:extLst>
                </a:gridCol>
              </a:tblGrid>
              <a:tr h="1414807">
                <a:tc>
                  <a:txBody>
                    <a:bodyPr/>
                    <a:lstStyle/>
                    <a:p>
                      <a:pPr algn="l" rtl="0" fontAlgn="t"/>
                      <a:r>
                        <a:rPr lang="en-US" sz="2000" b="1" u="none" strike="noStrike" dirty="0">
                          <a:effectLst/>
                        </a:rPr>
                        <a:t>Year</a:t>
                      </a:r>
                      <a:endParaRPr lang="en-US" sz="2000" b="1" i="0" u="none" strike="noStrike" dirty="0">
                        <a:solidFill>
                          <a:srgbClr val="000000"/>
                        </a:solidFill>
                        <a:effectLst/>
                        <a:latin typeface="Calibri" panose="020F0502020204030204" pitchFamily="34" charset="0"/>
                      </a:endParaRPr>
                    </a:p>
                  </a:txBody>
                  <a:tcPr marL="9525" marR="9525" marT="9525" marB="0">
                    <a:solidFill>
                      <a:schemeClr val="tx2">
                        <a:lumMod val="40000"/>
                        <a:lumOff val="60000"/>
                      </a:schemeClr>
                    </a:solidFill>
                  </a:tcPr>
                </a:tc>
                <a:tc>
                  <a:txBody>
                    <a:bodyPr/>
                    <a:lstStyle/>
                    <a:p>
                      <a:pPr algn="l" rtl="0" fontAlgn="t"/>
                      <a:r>
                        <a:rPr lang="en-US" sz="2000" b="1" u="none" strike="noStrike" dirty="0">
                          <a:effectLst/>
                        </a:rPr>
                        <a:t>Provinces</a:t>
                      </a:r>
                      <a:endParaRPr lang="en-US" sz="2000" b="1" i="0" u="none" strike="noStrike" dirty="0">
                        <a:solidFill>
                          <a:srgbClr val="000000"/>
                        </a:solidFill>
                        <a:effectLst/>
                        <a:latin typeface="Calibri" panose="020F0502020204030204" pitchFamily="34" charset="0"/>
                      </a:endParaRPr>
                    </a:p>
                  </a:txBody>
                  <a:tcPr marL="9525" marR="9525" marT="9525" marB="0">
                    <a:solidFill>
                      <a:schemeClr val="tx2">
                        <a:lumMod val="40000"/>
                        <a:lumOff val="60000"/>
                      </a:schemeClr>
                    </a:solidFill>
                  </a:tcPr>
                </a:tc>
                <a:tc>
                  <a:txBody>
                    <a:bodyPr/>
                    <a:lstStyle/>
                    <a:p>
                      <a:pPr algn="l" rtl="0" fontAlgn="t"/>
                      <a:r>
                        <a:rPr lang="en-US" sz="2000" b="1" u="none" strike="noStrike" dirty="0">
                          <a:effectLst/>
                        </a:rPr>
                        <a:t>Specie</a:t>
                      </a:r>
                      <a:endParaRPr lang="en-US" sz="2000" b="1" i="0" u="none" strike="noStrike" dirty="0">
                        <a:solidFill>
                          <a:srgbClr val="000000"/>
                        </a:solidFill>
                        <a:effectLst/>
                        <a:latin typeface="Calibri" panose="020F0502020204030204" pitchFamily="34" charset="0"/>
                      </a:endParaRPr>
                    </a:p>
                  </a:txBody>
                  <a:tcPr marL="9525" marR="9525" marT="9525" marB="0">
                    <a:solidFill>
                      <a:schemeClr val="tx2">
                        <a:lumMod val="40000"/>
                        <a:lumOff val="60000"/>
                      </a:schemeClr>
                    </a:solidFill>
                  </a:tcPr>
                </a:tc>
                <a:tc>
                  <a:txBody>
                    <a:bodyPr/>
                    <a:lstStyle/>
                    <a:p>
                      <a:pPr algn="l" rtl="0" fontAlgn="t"/>
                      <a:r>
                        <a:rPr lang="en-US" sz="2000" b="1" u="none" strike="noStrike" dirty="0">
                          <a:effectLst/>
                        </a:rPr>
                        <a:t>Number of outbreaks and Samples positives </a:t>
                      </a:r>
                      <a:endParaRPr lang="en-US" sz="2000" b="1" i="0" u="none" strike="noStrike" dirty="0">
                        <a:solidFill>
                          <a:srgbClr val="000000"/>
                        </a:solidFill>
                        <a:effectLst/>
                        <a:latin typeface="Calibri" panose="020F0502020204030204" pitchFamily="34" charset="0"/>
                      </a:endParaRPr>
                    </a:p>
                  </a:txBody>
                  <a:tcPr marL="9525" marR="9525" marT="9525" marB="0">
                    <a:solidFill>
                      <a:schemeClr val="tx2">
                        <a:lumMod val="40000"/>
                        <a:lumOff val="60000"/>
                      </a:schemeClr>
                    </a:solidFill>
                  </a:tcPr>
                </a:tc>
                <a:tc>
                  <a:txBody>
                    <a:bodyPr/>
                    <a:lstStyle/>
                    <a:p>
                      <a:pPr algn="l" rtl="0" fontAlgn="t"/>
                      <a:r>
                        <a:rPr lang="en-US" sz="2000" b="1" u="none" strike="noStrike" dirty="0">
                          <a:effectLst/>
                        </a:rPr>
                        <a:t>In country (NAHL)</a:t>
                      </a:r>
                      <a:endParaRPr lang="en-US" sz="2000" b="1" i="0" u="none" strike="noStrike" dirty="0">
                        <a:solidFill>
                          <a:srgbClr val="000000"/>
                        </a:solidFill>
                        <a:effectLst/>
                        <a:latin typeface="Calibri" panose="020F0502020204030204" pitchFamily="34" charset="0"/>
                      </a:endParaRPr>
                    </a:p>
                  </a:txBody>
                  <a:tcPr marL="9525" marR="9525" marT="9525" marB="0">
                    <a:solidFill>
                      <a:schemeClr val="tx2">
                        <a:lumMod val="40000"/>
                        <a:lumOff val="60000"/>
                      </a:schemeClr>
                    </a:solidFill>
                  </a:tcPr>
                </a:tc>
                <a:tc>
                  <a:txBody>
                    <a:bodyPr/>
                    <a:lstStyle/>
                    <a:p>
                      <a:pPr algn="l" rtl="0" fontAlgn="t"/>
                      <a:r>
                        <a:rPr lang="en-US" sz="2000" b="1" u="none" strike="noStrike" dirty="0">
                          <a:effectLst/>
                        </a:rPr>
                        <a:t>Lab. Reference (Geelong)</a:t>
                      </a:r>
                      <a:endParaRPr lang="en-US" sz="2000" b="1" i="0" u="none" strike="noStrike" dirty="0">
                        <a:solidFill>
                          <a:srgbClr val="000000"/>
                        </a:solidFill>
                        <a:effectLst/>
                        <a:latin typeface="Calibri" panose="020F0502020204030204" pitchFamily="34" charset="0"/>
                      </a:endParaRPr>
                    </a:p>
                  </a:txBody>
                  <a:tcPr marL="9525" marR="9525" marT="9525" marB="0">
                    <a:solidFill>
                      <a:schemeClr val="tx2">
                        <a:lumMod val="40000"/>
                        <a:lumOff val="60000"/>
                      </a:schemeClr>
                    </a:solidFill>
                  </a:tcPr>
                </a:tc>
                <a:tc>
                  <a:txBody>
                    <a:bodyPr/>
                    <a:lstStyle/>
                    <a:p>
                      <a:pPr algn="l" rtl="0" fontAlgn="t"/>
                      <a:r>
                        <a:rPr lang="en-US" sz="2000" b="1" u="none" strike="noStrike" dirty="0">
                          <a:effectLst/>
                        </a:rPr>
                        <a:t>Poultry Death&amp; Culled </a:t>
                      </a:r>
                      <a:endParaRPr lang="en-US" sz="2000" b="1" i="0" u="none" strike="noStrike" dirty="0">
                        <a:solidFill>
                          <a:srgbClr val="000000"/>
                        </a:solidFill>
                        <a:effectLst/>
                        <a:latin typeface="Calibri" panose="020F0502020204030204" pitchFamily="34" charset="0"/>
                      </a:endParaRPr>
                    </a:p>
                  </a:txBody>
                  <a:tcPr marL="9525" marR="9525" marT="9525" marB="0">
                    <a:solidFill>
                      <a:schemeClr val="tx2">
                        <a:lumMod val="40000"/>
                        <a:lumOff val="60000"/>
                      </a:schemeClr>
                    </a:solidFill>
                  </a:tcPr>
                </a:tc>
                <a:extLst>
                  <a:ext uri="{0D108BD9-81ED-4DB2-BD59-A6C34878D82A}">
                    <a16:rowId xmlns:a16="http://schemas.microsoft.com/office/drawing/2014/main" val="1088965433"/>
                  </a:ext>
                </a:extLst>
              </a:tr>
              <a:tr h="403860">
                <a:tc rowSpan="2">
                  <a:txBody>
                    <a:bodyPr/>
                    <a:lstStyle/>
                    <a:p>
                      <a:pPr algn="l" rtl="0" fontAlgn="t"/>
                      <a:r>
                        <a:rPr lang="en-US" sz="1800" u="none" strike="noStrike" dirty="0">
                          <a:effectLst/>
                        </a:rPr>
                        <a:t>Sep, 2016</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u="none" strike="noStrike">
                          <a:effectLst/>
                        </a:rPr>
                        <a:t>Luang Prabang (1V)</a:t>
                      </a:r>
                      <a:endParaRPr lang="en-US" sz="1800" b="0" i="0" u="none" strike="noStrike">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u="none" strike="noStrike">
                          <a:effectLst/>
                        </a:rPr>
                        <a:t>Chicken, duck</a:t>
                      </a:r>
                      <a:endParaRPr lang="en-US" sz="1800" b="0" i="0" u="none" strike="noStrike">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b="1" u="none" strike="noStrike" dirty="0">
                          <a:solidFill>
                            <a:srgbClr val="FF0000"/>
                          </a:solidFill>
                          <a:effectLst/>
                        </a:rPr>
                        <a:t>1</a:t>
                      </a:r>
                      <a:r>
                        <a:rPr lang="en-US" sz="1800" u="none" strike="noStrike" dirty="0">
                          <a:effectLst/>
                        </a:rPr>
                        <a:t> (3)</a:t>
                      </a:r>
                      <a:endParaRPr lang="en-US" sz="1800" b="0" i="0" u="none" strike="noStrike" dirty="0">
                        <a:solidFill>
                          <a:srgbClr val="C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b"/>
                      <a:r>
                        <a:rPr lang="en-US" sz="1800" u="none" strike="noStrike" dirty="0">
                          <a:effectLst/>
                        </a:rPr>
                        <a:t>Flu A;</a:t>
                      </a:r>
                      <a:endParaRPr lang="en-US" sz="1800" b="0" i="0" u="none" strike="noStrike" dirty="0">
                        <a:solidFill>
                          <a:srgbClr val="000000"/>
                        </a:solidFill>
                        <a:effectLst/>
                        <a:latin typeface="Calibri" panose="020F0502020204030204" pitchFamily="34" charset="0"/>
                      </a:endParaRPr>
                    </a:p>
                  </a:txBody>
                  <a:tcPr marL="9525" marR="9525" marT="9525" marB="0" anchor="b">
                    <a:solidFill>
                      <a:schemeClr val="accent2">
                        <a:lumMod val="20000"/>
                        <a:lumOff val="80000"/>
                      </a:schemeClr>
                    </a:solidFill>
                  </a:tcPr>
                </a:tc>
                <a:tc>
                  <a:txBody>
                    <a:bodyPr/>
                    <a:lstStyle/>
                    <a:p>
                      <a:pPr algn="l" rtl="0" fontAlgn="b"/>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9525" marR="9525" marT="9525" marB="0" anchor="b">
                    <a:solidFill>
                      <a:schemeClr val="accent2">
                        <a:lumMod val="20000"/>
                        <a:lumOff val="80000"/>
                      </a:schemeClr>
                    </a:solidFill>
                  </a:tcPr>
                </a:tc>
                <a:tc>
                  <a:txBody>
                    <a:bodyPr/>
                    <a:lstStyle/>
                    <a:p>
                      <a:pPr algn="l" rtl="0" fontAlgn="b"/>
                      <a:r>
                        <a:rPr lang="en-US" sz="1800" u="none" strike="noStrike" dirty="0">
                          <a:effectLst/>
                        </a:rPr>
                        <a:t>577 dead &amp;</a:t>
                      </a:r>
                      <a:endParaRPr lang="en-US" sz="1800" b="0" i="0" u="none" strike="noStrike" dirty="0">
                        <a:solidFill>
                          <a:srgbClr val="000000"/>
                        </a:solidFill>
                        <a:effectLst/>
                        <a:latin typeface="Calibri" panose="020F0502020204030204" pitchFamily="34" charset="0"/>
                      </a:endParaRPr>
                    </a:p>
                  </a:txBody>
                  <a:tcPr marL="9525" marR="9525" marT="9525" marB="0" anchor="b">
                    <a:solidFill>
                      <a:schemeClr val="accent2">
                        <a:lumMod val="20000"/>
                        <a:lumOff val="80000"/>
                      </a:schemeClr>
                    </a:solidFill>
                  </a:tcPr>
                </a:tc>
                <a:extLst>
                  <a:ext uri="{0D108BD9-81ED-4DB2-BD59-A6C34878D82A}">
                    <a16:rowId xmlns:a16="http://schemas.microsoft.com/office/drawing/2014/main" val="2325390147"/>
                  </a:ext>
                </a:extLst>
              </a:tr>
              <a:tr h="40386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b"/>
                      <a:r>
                        <a:rPr lang="en-US" sz="1800" u="none" strike="noStrike">
                          <a:effectLst/>
                        </a:rPr>
                        <a:t>H5N1</a:t>
                      </a:r>
                      <a:endParaRPr lang="en-US" sz="1800" b="0" i="0" u="none" strike="noStrike">
                        <a:solidFill>
                          <a:srgbClr val="000000"/>
                        </a:solidFill>
                        <a:effectLst/>
                        <a:latin typeface="Calibri" panose="020F0502020204030204" pitchFamily="34" charset="0"/>
                      </a:endParaRPr>
                    </a:p>
                  </a:txBody>
                  <a:tcPr marL="9525" marR="9525" marT="9525" marB="0" anchor="b">
                    <a:solidFill>
                      <a:schemeClr val="accent2">
                        <a:lumMod val="20000"/>
                        <a:lumOff val="80000"/>
                      </a:schemeClr>
                    </a:solidFill>
                  </a:tcPr>
                </a:tc>
                <a:tc>
                  <a:txBody>
                    <a:bodyPr/>
                    <a:lstStyle/>
                    <a:p>
                      <a:pPr algn="l" rtl="0" fontAlgn="b"/>
                      <a:r>
                        <a:rPr lang="en-US" sz="1800" u="none" strike="noStrike">
                          <a:effectLst/>
                        </a:rPr>
                        <a:t> N/A</a:t>
                      </a:r>
                      <a:endParaRPr lang="en-US" sz="1800" b="0" i="0" u="none" strike="noStrike">
                        <a:solidFill>
                          <a:srgbClr val="000000"/>
                        </a:solidFill>
                        <a:effectLst/>
                        <a:latin typeface="Calibri" panose="020F0502020204030204" pitchFamily="34" charset="0"/>
                      </a:endParaRPr>
                    </a:p>
                  </a:txBody>
                  <a:tcPr marL="9525" marR="9525" marT="9525" marB="0" anchor="b">
                    <a:solidFill>
                      <a:schemeClr val="accent2">
                        <a:lumMod val="20000"/>
                        <a:lumOff val="80000"/>
                      </a:schemeClr>
                    </a:solidFill>
                  </a:tcPr>
                </a:tc>
                <a:tc>
                  <a:txBody>
                    <a:bodyPr/>
                    <a:lstStyle/>
                    <a:p>
                      <a:pPr algn="l" rtl="0" fontAlgn="b"/>
                      <a:r>
                        <a:rPr lang="en-US" sz="1800" u="none" strike="noStrike">
                          <a:effectLst/>
                        </a:rPr>
                        <a:t>99 culled</a:t>
                      </a:r>
                      <a:endParaRPr lang="en-US" sz="1800" b="0" i="0" u="none" strike="noStrike">
                        <a:solidFill>
                          <a:srgbClr val="000000"/>
                        </a:solidFill>
                        <a:effectLst/>
                        <a:latin typeface="Calibri" panose="020F0502020204030204" pitchFamily="34" charset="0"/>
                      </a:endParaRPr>
                    </a:p>
                  </a:txBody>
                  <a:tcPr marL="9525" marR="9525" marT="9525" marB="0" anchor="b">
                    <a:solidFill>
                      <a:schemeClr val="accent2">
                        <a:lumMod val="20000"/>
                        <a:lumOff val="80000"/>
                      </a:schemeClr>
                    </a:solidFill>
                  </a:tcPr>
                </a:tc>
                <a:extLst>
                  <a:ext uri="{0D108BD9-81ED-4DB2-BD59-A6C34878D82A}">
                    <a16:rowId xmlns:a16="http://schemas.microsoft.com/office/drawing/2014/main" val="468996095"/>
                  </a:ext>
                </a:extLst>
              </a:tr>
              <a:tr h="438978">
                <a:tc rowSpan="2">
                  <a:txBody>
                    <a:bodyPr/>
                    <a:lstStyle/>
                    <a:p>
                      <a:pPr algn="l" rtl="0" fontAlgn="t"/>
                      <a:r>
                        <a:rPr lang="en-US" sz="1800" u="none" strike="noStrike" dirty="0">
                          <a:effectLst/>
                        </a:rPr>
                        <a:t>Jan, 2017</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u="none" strike="noStrike" dirty="0">
                          <a:effectLst/>
                        </a:rPr>
                        <a:t>Vientiane Capital (1V)</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u="none" strike="noStrike" dirty="0">
                          <a:effectLst/>
                        </a:rPr>
                        <a:t>Chicken, duck</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b="1" u="none" strike="noStrike" dirty="0">
                          <a:solidFill>
                            <a:srgbClr val="FF0000"/>
                          </a:solidFill>
                          <a:effectLst/>
                        </a:rPr>
                        <a:t>1</a:t>
                      </a:r>
                      <a:r>
                        <a:rPr lang="en-US" sz="1800" u="none" strike="noStrike" dirty="0">
                          <a:effectLst/>
                        </a:rPr>
                        <a:t> (3)</a:t>
                      </a:r>
                      <a:endParaRPr lang="en-US" sz="1800" b="0" i="0" u="none" strike="noStrike" dirty="0">
                        <a:solidFill>
                          <a:srgbClr val="C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dirty="0">
                          <a:effectLst/>
                        </a:rPr>
                        <a:t>Flu A;</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u="none" strike="noStrike" dirty="0">
                          <a:effectLst/>
                        </a:rPr>
                        <a:t>1,000 culled</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extLst>
                  <a:ext uri="{0D108BD9-81ED-4DB2-BD59-A6C34878D82A}">
                    <a16:rowId xmlns:a16="http://schemas.microsoft.com/office/drawing/2014/main" val="1544670130"/>
                  </a:ext>
                </a:extLst>
              </a:tr>
              <a:tr h="368741">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1800" u="none" strike="noStrike">
                          <a:effectLst/>
                        </a:rPr>
                        <a:t>H5N1 </a:t>
                      </a:r>
                      <a:endParaRPr lang="en-US" sz="1800" b="0" i="0" u="none" strike="noStrike">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dirty="0">
                          <a:effectLst/>
                        </a:rPr>
                        <a:t> N/A</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vMerge="1">
                  <a:txBody>
                    <a:bodyPr/>
                    <a:lstStyle/>
                    <a:p>
                      <a:endParaRPr lang="en-US"/>
                    </a:p>
                  </a:txBody>
                  <a:tcPr/>
                </a:tc>
                <a:extLst>
                  <a:ext uri="{0D108BD9-81ED-4DB2-BD59-A6C34878D82A}">
                    <a16:rowId xmlns:a16="http://schemas.microsoft.com/office/drawing/2014/main" val="86716157"/>
                  </a:ext>
                </a:extLst>
              </a:tr>
              <a:tr h="456537">
                <a:tc rowSpan="2">
                  <a:txBody>
                    <a:bodyPr/>
                    <a:lstStyle/>
                    <a:p>
                      <a:pPr algn="l" rtl="0" fontAlgn="t"/>
                      <a:r>
                        <a:rPr lang="en-US" sz="1800" u="none" strike="noStrike">
                          <a:effectLst/>
                        </a:rPr>
                        <a:t>Feb, 2017</a:t>
                      </a:r>
                      <a:endParaRPr lang="en-US" sz="1800" b="0" i="0" u="none" strike="noStrike">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u="none" strike="noStrike" dirty="0">
                          <a:effectLst/>
                        </a:rPr>
                        <a:t>Vientiane Capital (1V)</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u="none" strike="noStrike" dirty="0">
                          <a:effectLst/>
                        </a:rPr>
                        <a:t>Chicken, duck, turkey</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b="1" u="none" strike="noStrike" dirty="0">
                          <a:solidFill>
                            <a:srgbClr val="FF0000"/>
                          </a:solidFill>
                          <a:effectLst/>
                        </a:rPr>
                        <a:t>1 </a:t>
                      </a:r>
                      <a:r>
                        <a:rPr lang="en-US" sz="1800" u="none" strike="noStrike" dirty="0">
                          <a:effectLst/>
                        </a:rPr>
                        <a:t>(2)</a:t>
                      </a:r>
                      <a:endParaRPr lang="en-US" sz="1800" b="0" i="0" u="none" strike="noStrike" dirty="0">
                        <a:solidFill>
                          <a:srgbClr val="C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a:effectLst/>
                        </a:rPr>
                        <a:t>Flu A;</a:t>
                      </a:r>
                      <a:endParaRPr lang="en-US" sz="1800" b="0" i="0" u="none" strike="noStrike">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a:effectLst/>
                        </a:rPr>
                        <a:t> </a:t>
                      </a:r>
                      <a:endParaRPr lang="en-US" sz="1800" b="0" i="0" u="none" strike="noStrike">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u="none" strike="noStrike">
                          <a:effectLst/>
                        </a:rPr>
                        <a:t>817 culled</a:t>
                      </a:r>
                      <a:endParaRPr lang="en-US" sz="1800" b="0" i="0" u="none" strike="noStrike">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extLst>
                  <a:ext uri="{0D108BD9-81ED-4DB2-BD59-A6C34878D82A}">
                    <a16:rowId xmlns:a16="http://schemas.microsoft.com/office/drawing/2014/main" val="2085412797"/>
                  </a:ext>
                </a:extLst>
              </a:tr>
              <a:tr h="354694">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1800" u="none" strike="noStrike">
                          <a:effectLst/>
                        </a:rPr>
                        <a:t>H5N1</a:t>
                      </a:r>
                      <a:endParaRPr lang="en-US" sz="1800" b="0" i="0" u="none" strike="noStrike">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a:effectLst/>
                        </a:rPr>
                        <a:t> N/A</a:t>
                      </a:r>
                      <a:endParaRPr lang="en-US" sz="1800" b="0" i="0" u="none" strike="noStrike">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vMerge="1">
                  <a:txBody>
                    <a:bodyPr/>
                    <a:lstStyle/>
                    <a:p>
                      <a:endParaRPr lang="en-US"/>
                    </a:p>
                  </a:txBody>
                  <a:tcPr/>
                </a:tc>
                <a:extLst>
                  <a:ext uri="{0D108BD9-81ED-4DB2-BD59-A6C34878D82A}">
                    <a16:rowId xmlns:a16="http://schemas.microsoft.com/office/drawing/2014/main" val="2983969374"/>
                  </a:ext>
                </a:extLst>
              </a:tr>
              <a:tr h="386299">
                <a:tc rowSpan="2">
                  <a:txBody>
                    <a:bodyPr/>
                    <a:lstStyle/>
                    <a:p>
                      <a:pPr algn="l" rtl="0" fontAlgn="t"/>
                      <a:r>
                        <a:rPr lang="en-US" sz="1800" u="none" strike="noStrike" dirty="0">
                          <a:effectLst/>
                        </a:rPr>
                        <a:t>Jul, 2017</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u="none" strike="noStrike" dirty="0" err="1">
                          <a:effectLst/>
                        </a:rPr>
                        <a:t>Xaysomboun</a:t>
                      </a:r>
                      <a:r>
                        <a:rPr lang="en-US" sz="1800" u="none" strike="noStrike" dirty="0">
                          <a:effectLst/>
                        </a:rPr>
                        <a:t> </a:t>
                      </a:r>
                    </a:p>
                    <a:p>
                      <a:pPr algn="l" rtl="0" fontAlgn="t"/>
                      <a:r>
                        <a:rPr lang="en-US" sz="1800" u="none" strike="noStrike" dirty="0">
                          <a:effectLst/>
                        </a:rPr>
                        <a:t>(4 farms)</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u="none" strike="noStrike" dirty="0">
                          <a:effectLst/>
                        </a:rPr>
                        <a:t>Duck, hens</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u="none" strike="noStrike" dirty="0">
                          <a:effectLst/>
                          <a:highlight>
                            <a:srgbClr val="FFFF00"/>
                          </a:highlight>
                        </a:rPr>
                        <a:t> </a:t>
                      </a:r>
                      <a:r>
                        <a:rPr lang="en-US" sz="1800" b="1" u="none" strike="noStrike" dirty="0">
                          <a:solidFill>
                            <a:srgbClr val="FF0000"/>
                          </a:solidFill>
                          <a:effectLst/>
                          <a:highlight>
                            <a:srgbClr val="FFFF00"/>
                          </a:highlight>
                        </a:rPr>
                        <a:t>4</a:t>
                      </a:r>
                      <a:r>
                        <a:rPr lang="en-US" sz="1800" u="none" strike="noStrike" dirty="0">
                          <a:effectLst/>
                          <a:highlight>
                            <a:srgbClr val="FFFF00"/>
                          </a:highlight>
                        </a:rPr>
                        <a:t> (3)</a:t>
                      </a:r>
                      <a:endParaRPr lang="en-US" sz="1800" b="0" i="0" u="none" strike="noStrike" dirty="0">
                        <a:solidFill>
                          <a:srgbClr val="C00000"/>
                        </a:solidFill>
                        <a:effectLst/>
                        <a:highlight>
                          <a:srgbClr val="FFFF00"/>
                        </a:highligh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dirty="0">
                          <a:effectLst/>
                        </a:rPr>
                        <a:t>Flu A;</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dirty="0">
                          <a:effectLst/>
                        </a:rPr>
                        <a:t>N/A</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dirty="0">
                          <a:effectLst/>
                        </a:rPr>
                        <a:t>8,750 dead &amp;</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extLst>
                  <a:ext uri="{0D108BD9-81ED-4DB2-BD59-A6C34878D82A}">
                    <a16:rowId xmlns:a16="http://schemas.microsoft.com/office/drawing/2014/main" val="2333094397"/>
                  </a:ext>
                </a:extLst>
              </a:tr>
              <a:tr h="368741">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1800" u="none" strike="noStrike">
                          <a:effectLst/>
                        </a:rPr>
                        <a:t>H5N1</a:t>
                      </a:r>
                      <a:endParaRPr lang="en-US" sz="1800" b="0" i="0" u="none" strike="noStrike">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a:effectLst/>
                        </a:rPr>
                        <a:t>N/A</a:t>
                      </a:r>
                      <a:endParaRPr lang="en-US" sz="1800" b="0" i="0" u="none" strike="noStrike">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dirty="0">
                          <a:effectLst/>
                        </a:rPr>
                        <a:t>4,791 culled</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extLst>
                  <a:ext uri="{0D108BD9-81ED-4DB2-BD59-A6C34878D82A}">
                    <a16:rowId xmlns:a16="http://schemas.microsoft.com/office/drawing/2014/main" val="544614915"/>
                  </a:ext>
                </a:extLst>
              </a:tr>
              <a:tr h="368741">
                <a:tc rowSpan="2">
                  <a:txBody>
                    <a:bodyPr/>
                    <a:lstStyle/>
                    <a:p>
                      <a:pPr algn="l" rtl="0" fontAlgn="t"/>
                      <a:r>
                        <a:rPr lang="en-US" sz="1800" u="none" strike="noStrike" dirty="0">
                          <a:effectLst/>
                        </a:rPr>
                        <a:t>Aug, 2017</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u="none" strike="noStrike" dirty="0" err="1">
                          <a:effectLst/>
                        </a:rPr>
                        <a:t>Champasak</a:t>
                      </a:r>
                      <a:endParaRPr lang="en-US" sz="1800" u="none" strike="noStrike" dirty="0">
                        <a:effectLst/>
                      </a:endParaRPr>
                    </a:p>
                    <a:p>
                      <a:pPr algn="l" rtl="0" fontAlgn="t"/>
                      <a:r>
                        <a:rPr lang="en-US" sz="1800" u="none" strike="noStrike" dirty="0">
                          <a:effectLst/>
                        </a:rPr>
                        <a:t> (1 farm)</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t"/>
                      <a:r>
                        <a:rPr lang="en-US" sz="1800" u="none" strike="noStrike">
                          <a:effectLst/>
                        </a:rPr>
                        <a:t>Hens</a:t>
                      </a:r>
                      <a:endParaRPr lang="en-US" sz="1800" b="0" i="0" u="none" strike="noStrike">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rowSpan="2">
                  <a:txBody>
                    <a:bodyPr/>
                    <a:lstStyle/>
                    <a:p>
                      <a:pPr algn="l" rtl="0" fontAlgn="b"/>
                      <a:r>
                        <a:rPr lang="en-US" sz="1800" b="1" i="0" u="none" strike="noStrike" dirty="0">
                          <a:solidFill>
                            <a:srgbClr val="FF0000"/>
                          </a:solidFill>
                          <a:effectLst/>
                          <a:latin typeface="+mn-lt"/>
                        </a:rPr>
                        <a:t>1</a:t>
                      </a:r>
                      <a:r>
                        <a:rPr lang="en-US" sz="1800" b="0" i="0" u="none" strike="noStrike" baseline="0" dirty="0">
                          <a:solidFill>
                            <a:schemeClr val="dk1"/>
                          </a:solidFill>
                          <a:effectLst/>
                          <a:latin typeface="+mn-lt"/>
                        </a:rPr>
                        <a:t> (6)</a:t>
                      </a:r>
                      <a:endParaRPr lang="en-US" sz="1800" b="0" i="0" u="none" strike="noStrike" dirty="0">
                        <a:solidFill>
                          <a:srgbClr val="C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dirty="0">
                          <a:effectLst/>
                        </a:rPr>
                        <a:t>Flu A;</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a:effectLst/>
                        </a:rPr>
                        <a:t>8,750 deads &amp;</a:t>
                      </a:r>
                      <a:endParaRPr lang="en-US" sz="1800" b="0" i="0" u="none" strike="noStrike">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extLst>
                  <a:ext uri="{0D108BD9-81ED-4DB2-BD59-A6C34878D82A}">
                    <a16:rowId xmlns:a16="http://schemas.microsoft.com/office/drawing/2014/main" val="3267014056"/>
                  </a:ext>
                </a:extLst>
              </a:tr>
              <a:tr h="368741">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1800" u="none" strike="noStrike">
                          <a:effectLst/>
                        </a:rPr>
                        <a:t>H5N1</a:t>
                      </a:r>
                      <a:endParaRPr lang="en-US" sz="1800" b="0" i="0" u="none" strike="noStrike">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a:effectLst/>
                        </a:rPr>
                        <a:t>N/A</a:t>
                      </a:r>
                      <a:endParaRPr lang="en-US" sz="1800" b="0" i="0" u="none" strike="noStrike">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tc>
                  <a:txBody>
                    <a:bodyPr/>
                    <a:lstStyle/>
                    <a:p>
                      <a:pPr algn="l" rtl="0" fontAlgn="t"/>
                      <a:r>
                        <a:rPr lang="en-US" sz="1800" u="none" strike="noStrike" dirty="0">
                          <a:effectLst/>
                        </a:rPr>
                        <a:t>50 culled</a:t>
                      </a:r>
                      <a:endParaRPr lang="en-US" sz="1800" b="0" i="0" u="none" strike="noStrike" dirty="0">
                        <a:solidFill>
                          <a:srgbClr val="000000"/>
                        </a:solidFill>
                        <a:effectLst/>
                        <a:latin typeface="Calibri" panose="020F0502020204030204" pitchFamily="34" charset="0"/>
                      </a:endParaRPr>
                    </a:p>
                  </a:txBody>
                  <a:tcPr marL="9525" marR="9525" marT="9525" marB="0">
                    <a:solidFill>
                      <a:schemeClr val="accent2">
                        <a:lumMod val="20000"/>
                        <a:lumOff val="80000"/>
                      </a:schemeClr>
                    </a:solidFill>
                  </a:tcPr>
                </a:tc>
                <a:extLst>
                  <a:ext uri="{0D108BD9-81ED-4DB2-BD59-A6C34878D82A}">
                    <a16:rowId xmlns:a16="http://schemas.microsoft.com/office/drawing/2014/main" val="702221035"/>
                  </a:ext>
                </a:extLst>
              </a:tr>
            </a:tbl>
          </a:graphicData>
        </a:graphic>
      </p:graphicFrame>
      <p:sp>
        <p:nvSpPr>
          <p:cNvPr id="5" name="Title 1"/>
          <p:cNvSpPr txBox="1">
            <a:spLocks/>
          </p:cNvSpPr>
          <p:nvPr/>
        </p:nvSpPr>
        <p:spPr>
          <a:xfrm>
            <a:off x="1385978" y="457201"/>
            <a:ext cx="91440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a:t>Lao PDR: AI outbreaks in 2016 - 2017</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4468305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7886" y="523220"/>
            <a:ext cx="4436850" cy="5953780"/>
          </a:xfrm>
          <a:prstGeom prst="rect">
            <a:avLst/>
          </a:prstGeom>
        </p:spPr>
      </p:pic>
      <p:sp>
        <p:nvSpPr>
          <p:cNvPr id="7" name="TextBox 6"/>
          <p:cNvSpPr txBox="1"/>
          <p:nvPr/>
        </p:nvSpPr>
        <p:spPr>
          <a:xfrm>
            <a:off x="5863497" y="725941"/>
            <a:ext cx="5081451" cy="6073378"/>
          </a:xfrm>
          <a:prstGeom prst="rect">
            <a:avLst/>
          </a:prstGeom>
          <a:noFill/>
        </p:spPr>
        <p:txBody>
          <a:bodyPr wrap="square" rtlCol="0">
            <a:spAutoFit/>
          </a:bodyPr>
          <a:lstStyle/>
          <a:p>
            <a:r>
              <a:rPr lang="en-US" sz="2200" b="1" u="sng" dirty="0">
                <a:solidFill>
                  <a:srgbClr val="000099"/>
                </a:solidFill>
              </a:rPr>
              <a:t>1 Outbreak in </a:t>
            </a:r>
            <a:r>
              <a:rPr lang="en-US" sz="2200" b="1" u="sng" dirty="0" err="1">
                <a:solidFill>
                  <a:srgbClr val="000099"/>
                </a:solidFill>
              </a:rPr>
              <a:t>LuangPrabang</a:t>
            </a:r>
            <a:endParaRPr lang="en-US" sz="2200" b="1" u="sng" dirty="0">
              <a:solidFill>
                <a:srgbClr val="000099"/>
              </a:solidFill>
            </a:endParaRPr>
          </a:p>
          <a:p>
            <a:pPr marL="285750" indent="-285750">
              <a:buFont typeface="Arial" panose="020B0604020202020204" pitchFamily="34" charset="0"/>
              <a:buChar char="•"/>
            </a:pPr>
            <a:r>
              <a:rPr lang="en-US" sz="1600" b="1" dirty="0"/>
              <a:t>Time:    </a:t>
            </a:r>
            <a:r>
              <a:rPr lang="en-US" sz="1600" dirty="0">
                <a:solidFill>
                  <a:srgbClr val="C00000"/>
                </a:solidFill>
              </a:rPr>
              <a:t>Sep 2016</a:t>
            </a:r>
          </a:p>
          <a:p>
            <a:pPr marL="285750" indent="-285750">
              <a:buFont typeface="Arial" panose="020B0604020202020204" pitchFamily="34" charset="0"/>
              <a:buChar char="•"/>
            </a:pPr>
            <a:r>
              <a:rPr lang="en-US" sz="1600" b="1" dirty="0"/>
              <a:t>District: </a:t>
            </a:r>
            <a:r>
              <a:rPr lang="en-US" sz="1600" dirty="0" err="1"/>
              <a:t>Luang</a:t>
            </a:r>
            <a:r>
              <a:rPr lang="en-US" sz="1600" dirty="0"/>
              <a:t> </a:t>
            </a:r>
            <a:r>
              <a:rPr lang="en-US" sz="1600" dirty="0" err="1"/>
              <a:t>Prabang</a:t>
            </a:r>
            <a:r>
              <a:rPr lang="en-US" sz="1600" dirty="0"/>
              <a:t>;    V</a:t>
            </a:r>
            <a:r>
              <a:rPr lang="en-US" sz="1600" b="1" dirty="0"/>
              <a:t>illage: </a:t>
            </a:r>
            <a:r>
              <a:rPr lang="en-US" sz="1600" dirty="0" err="1"/>
              <a:t>Viengsavan</a:t>
            </a:r>
            <a:endParaRPr lang="en-US" sz="1600" dirty="0"/>
          </a:p>
          <a:p>
            <a:pPr marL="285750" indent="-285750">
              <a:buFont typeface="Arial" panose="020B0604020202020204" pitchFamily="34" charset="0"/>
              <a:buChar char="•"/>
            </a:pPr>
            <a:r>
              <a:rPr lang="en-US" sz="1600" b="1" dirty="0"/>
              <a:t>Species:  </a:t>
            </a:r>
            <a:r>
              <a:rPr lang="en-US" sz="1600" dirty="0"/>
              <a:t>Chicken &amp; Duck</a:t>
            </a:r>
          </a:p>
          <a:p>
            <a:pPr marL="285750" indent="-285750">
              <a:buFont typeface="Arial" panose="020B0604020202020204" pitchFamily="34" charset="0"/>
              <a:buChar char="•"/>
            </a:pPr>
            <a:r>
              <a:rPr lang="en-US" sz="1600" b="1" dirty="0"/>
              <a:t>Poultry dead &amp; culled</a:t>
            </a:r>
            <a:r>
              <a:rPr lang="en-US" sz="1600" dirty="0"/>
              <a:t>:     </a:t>
            </a:r>
            <a:r>
              <a:rPr lang="en-US" sz="1600" dirty="0">
                <a:solidFill>
                  <a:srgbClr val="C00000"/>
                </a:solidFill>
              </a:rPr>
              <a:t>676</a:t>
            </a:r>
          </a:p>
          <a:p>
            <a:r>
              <a:rPr lang="en-US" sz="2200" b="1" u="sng" dirty="0">
                <a:solidFill>
                  <a:srgbClr val="000099"/>
                </a:solidFill>
              </a:rPr>
              <a:t>2 Outbreaks in </a:t>
            </a:r>
            <a:r>
              <a:rPr lang="en-US" sz="2200" b="1" u="sng" dirty="0" err="1">
                <a:solidFill>
                  <a:srgbClr val="000099"/>
                </a:solidFill>
              </a:rPr>
              <a:t>Vte</a:t>
            </a:r>
            <a:r>
              <a:rPr lang="en-US" sz="2200" b="1" u="sng" dirty="0">
                <a:solidFill>
                  <a:srgbClr val="000099"/>
                </a:solidFill>
              </a:rPr>
              <a:t> Capital</a:t>
            </a:r>
          </a:p>
          <a:p>
            <a:pPr marL="285750" indent="-285750">
              <a:buFont typeface="Arial" panose="020B0604020202020204" pitchFamily="34" charset="0"/>
              <a:buChar char="•"/>
            </a:pPr>
            <a:r>
              <a:rPr lang="en-US" sz="1600" b="1" dirty="0"/>
              <a:t>Time</a:t>
            </a:r>
            <a:r>
              <a:rPr lang="en-US" sz="1600" dirty="0"/>
              <a:t>: </a:t>
            </a:r>
            <a:r>
              <a:rPr lang="en-US" sz="1600" dirty="0">
                <a:solidFill>
                  <a:srgbClr val="C00000"/>
                </a:solidFill>
              </a:rPr>
              <a:t>Jan &amp; Feb 2017</a:t>
            </a:r>
          </a:p>
          <a:p>
            <a:pPr marL="285750" indent="-285750">
              <a:buFont typeface="Arial" panose="020B0604020202020204" pitchFamily="34" charset="0"/>
              <a:buChar char="•"/>
            </a:pPr>
            <a:r>
              <a:rPr lang="en-US" sz="1600" b="1" dirty="0"/>
              <a:t>District</a:t>
            </a:r>
            <a:r>
              <a:rPr lang="en-US" sz="1600" dirty="0"/>
              <a:t>: </a:t>
            </a:r>
            <a:r>
              <a:rPr lang="en-US" sz="1600" dirty="0" err="1"/>
              <a:t>Naxaythong</a:t>
            </a:r>
            <a:r>
              <a:rPr lang="en-US" sz="1600" dirty="0"/>
              <a:t> &amp; Pak </a:t>
            </a:r>
            <a:r>
              <a:rPr lang="en-US" sz="1600" dirty="0" err="1"/>
              <a:t>Ngum</a:t>
            </a:r>
            <a:endParaRPr lang="en-US" sz="1600" dirty="0"/>
          </a:p>
          <a:p>
            <a:pPr marL="285750" indent="-285750">
              <a:buFont typeface="Arial" panose="020B0604020202020204" pitchFamily="34" charset="0"/>
              <a:buChar char="•"/>
            </a:pPr>
            <a:r>
              <a:rPr lang="en-US" sz="1600" b="1" dirty="0"/>
              <a:t>Villages: </a:t>
            </a:r>
            <a:r>
              <a:rPr lang="en-US" sz="1600" dirty="0" err="1"/>
              <a:t>Dongxiengdy</a:t>
            </a:r>
            <a:r>
              <a:rPr lang="en-US" sz="1600" dirty="0"/>
              <a:t>, </a:t>
            </a:r>
            <a:r>
              <a:rPr lang="en-US" sz="1600" dirty="0" err="1"/>
              <a:t>Nagnang</a:t>
            </a:r>
            <a:r>
              <a:rPr lang="en-US" sz="1600" dirty="0"/>
              <a:t> &amp; Done Hai</a:t>
            </a:r>
          </a:p>
          <a:p>
            <a:pPr marL="285750" indent="-285750">
              <a:buFont typeface="Arial" panose="020B0604020202020204" pitchFamily="34" charset="0"/>
              <a:buChar char="•"/>
            </a:pPr>
            <a:r>
              <a:rPr lang="en-US" sz="1600" b="1" dirty="0"/>
              <a:t>Species:  </a:t>
            </a:r>
            <a:r>
              <a:rPr lang="en-US" sz="1600" dirty="0"/>
              <a:t>Chicken, duck &amp; turkey</a:t>
            </a:r>
          </a:p>
          <a:p>
            <a:pPr marL="285750" indent="-285750">
              <a:buFont typeface="Arial" panose="020B0604020202020204" pitchFamily="34" charset="0"/>
              <a:buChar char="•"/>
            </a:pPr>
            <a:r>
              <a:rPr lang="en-US" sz="1600" b="1" dirty="0"/>
              <a:t>Poultry culled</a:t>
            </a:r>
            <a:r>
              <a:rPr lang="en-US" sz="1600" dirty="0"/>
              <a:t>: 	</a:t>
            </a:r>
            <a:r>
              <a:rPr lang="en-US" sz="1600" dirty="0">
                <a:solidFill>
                  <a:srgbClr val="C00000"/>
                </a:solidFill>
              </a:rPr>
              <a:t>1,817</a:t>
            </a:r>
          </a:p>
          <a:p>
            <a:r>
              <a:rPr lang="en-US" sz="2200" b="1" u="sng" dirty="0">
                <a:solidFill>
                  <a:srgbClr val="000099"/>
                </a:solidFill>
              </a:rPr>
              <a:t>4 Outbreaks in </a:t>
            </a:r>
            <a:r>
              <a:rPr lang="en-US" sz="2200" b="1" u="sng" dirty="0" err="1">
                <a:solidFill>
                  <a:srgbClr val="000099"/>
                </a:solidFill>
              </a:rPr>
              <a:t>Xaysomboun</a:t>
            </a:r>
            <a:endParaRPr lang="en-US" sz="2200" b="1" u="sng" dirty="0">
              <a:solidFill>
                <a:srgbClr val="000099"/>
              </a:solidFill>
            </a:endParaRPr>
          </a:p>
          <a:p>
            <a:pPr marL="285750" indent="-285750">
              <a:buFont typeface="Arial" panose="020B0604020202020204" pitchFamily="34" charset="0"/>
              <a:buChar char="•"/>
            </a:pPr>
            <a:r>
              <a:rPr lang="en-US" sz="1600" b="1" dirty="0"/>
              <a:t>Time</a:t>
            </a:r>
            <a:r>
              <a:rPr lang="en-US" sz="1600" dirty="0"/>
              <a:t>:  </a:t>
            </a:r>
            <a:r>
              <a:rPr lang="en-US" sz="1600" dirty="0">
                <a:solidFill>
                  <a:srgbClr val="C00000"/>
                </a:solidFill>
              </a:rPr>
              <a:t>Jul 2017</a:t>
            </a:r>
          </a:p>
          <a:p>
            <a:pPr marL="285750" indent="-285750">
              <a:buFont typeface="Arial" panose="020B0604020202020204" pitchFamily="34" charset="0"/>
              <a:buChar char="•"/>
            </a:pPr>
            <a:r>
              <a:rPr lang="en-US" sz="1600" b="1" dirty="0"/>
              <a:t>District: </a:t>
            </a:r>
            <a:r>
              <a:rPr lang="en-US" sz="1600" dirty="0" err="1"/>
              <a:t>Thathom</a:t>
            </a:r>
            <a:endParaRPr lang="en-US" sz="1600" dirty="0"/>
          </a:p>
          <a:p>
            <a:pPr marL="285750" indent="-285750">
              <a:buFont typeface="Arial" panose="020B0604020202020204" pitchFamily="34" charset="0"/>
              <a:buChar char="•"/>
            </a:pPr>
            <a:r>
              <a:rPr lang="en-US" sz="1600" b="1" dirty="0"/>
              <a:t>Villages</a:t>
            </a:r>
            <a:r>
              <a:rPr lang="en-US" sz="1600" dirty="0"/>
              <a:t>: </a:t>
            </a:r>
            <a:r>
              <a:rPr lang="en-US" sz="1600" dirty="0" err="1"/>
              <a:t>Phiengta,Pou</a:t>
            </a:r>
            <a:r>
              <a:rPr lang="en-US" sz="1600" dirty="0"/>
              <a:t>, </a:t>
            </a:r>
            <a:r>
              <a:rPr lang="en-US" sz="1600" dirty="0" err="1"/>
              <a:t>Hadsamkhone</a:t>
            </a:r>
            <a:r>
              <a:rPr lang="en-US" sz="1600" dirty="0"/>
              <a:t>  &amp; </a:t>
            </a:r>
            <a:r>
              <a:rPr lang="en-US" sz="1600" dirty="0" err="1"/>
              <a:t>Nasong</a:t>
            </a:r>
            <a:endParaRPr lang="en-US" sz="1600" dirty="0"/>
          </a:p>
          <a:p>
            <a:pPr marL="285750" indent="-285750">
              <a:buFont typeface="Arial" panose="020B0604020202020204" pitchFamily="34" charset="0"/>
              <a:buChar char="•"/>
            </a:pPr>
            <a:r>
              <a:rPr lang="en-US" sz="1600" b="1" dirty="0"/>
              <a:t>Species: </a:t>
            </a:r>
            <a:r>
              <a:rPr lang="en-US" sz="1600" dirty="0"/>
              <a:t>Duck and hens</a:t>
            </a:r>
          </a:p>
          <a:p>
            <a:pPr marL="285750" indent="-285750">
              <a:buFont typeface="Arial" panose="020B0604020202020204" pitchFamily="34" charset="0"/>
              <a:buChar char="•"/>
            </a:pPr>
            <a:r>
              <a:rPr lang="en-US" sz="1600" b="1" dirty="0"/>
              <a:t>Poultry dead &amp; culled</a:t>
            </a:r>
            <a:r>
              <a:rPr lang="en-US" sz="1600" dirty="0"/>
              <a:t>:  </a:t>
            </a:r>
            <a:r>
              <a:rPr lang="en-US" sz="1600" dirty="0">
                <a:solidFill>
                  <a:srgbClr val="C00000"/>
                </a:solidFill>
              </a:rPr>
              <a:t>10,536</a:t>
            </a:r>
          </a:p>
          <a:p>
            <a:r>
              <a:rPr lang="en-US" sz="2200" b="1" u="sng" dirty="0">
                <a:solidFill>
                  <a:srgbClr val="000099"/>
                </a:solidFill>
              </a:rPr>
              <a:t>1 Outbreak in </a:t>
            </a:r>
            <a:r>
              <a:rPr lang="en-US" sz="2200" b="1" u="sng" dirty="0" err="1">
                <a:solidFill>
                  <a:srgbClr val="000099"/>
                </a:solidFill>
              </a:rPr>
              <a:t>Champasak</a:t>
            </a:r>
            <a:endParaRPr lang="en-US" sz="2200" b="1" u="sng" dirty="0">
              <a:solidFill>
                <a:srgbClr val="000099"/>
              </a:solidFill>
            </a:endParaRPr>
          </a:p>
          <a:p>
            <a:pPr marL="285750" indent="-285750">
              <a:buFont typeface="Arial" panose="020B0604020202020204" pitchFamily="34" charset="0"/>
              <a:buChar char="•"/>
            </a:pPr>
            <a:r>
              <a:rPr lang="en-US" sz="1600" b="1" dirty="0"/>
              <a:t>Time</a:t>
            </a:r>
            <a:r>
              <a:rPr lang="en-US" sz="1600" dirty="0"/>
              <a:t>:  </a:t>
            </a:r>
            <a:r>
              <a:rPr lang="en-US" sz="1600" dirty="0">
                <a:solidFill>
                  <a:srgbClr val="C00000"/>
                </a:solidFill>
              </a:rPr>
              <a:t>Aug 2017</a:t>
            </a:r>
          </a:p>
          <a:p>
            <a:pPr marL="285750" indent="-285750">
              <a:buFont typeface="Arial" panose="020B0604020202020204" pitchFamily="34" charset="0"/>
              <a:buChar char="•"/>
            </a:pPr>
            <a:r>
              <a:rPr lang="en-US" sz="1600" b="1" dirty="0"/>
              <a:t>District: </a:t>
            </a:r>
            <a:r>
              <a:rPr lang="en-US" sz="1600" dirty="0" err="1"/>
              <a:t>Sanasomboun</a:t>
            </a:r>
            <a:r>
              <a:rPr lang="en-US" sz="1600" dirty="0"/>
              <a:t>.  </a:t>
            </a:r>
            <a:r>
              <a:rPr lang="en-US" sz="1600" b="1" dirty="0"/>
              <a:t>Villages: </a:t>
            </a:r>
            <a:r>
              <a:rPr lang="en-US" sz="1600" dirty="0" err="1"/>
              <a:t>Donglankham</a:t>
            </a:r>
            <a:endParaRPr lang="en-US" sz="1600" dirty="0"/>
          </a:p>
          <a:p>
            <a:pPr marL="285750" indent="-285750">
              <a:buFont typeface="Arial" panose="020B0604020202020204" pitchFamily="34" charset="0"/>
              <a:buChar char="•"/>
            </a:pPr>
            <a:r>
              <a:rPr lang="en-US" sz="1600" b="1" dirty="0"/>
              <a:t>Species: </a:t>
            </a:r>
            <a:r>
              <a:rPr lang="en-US" sz="1600" dirty="0"/>
              <a:t>Hens</a:t>
            </a:r>
          </a:p>
          <a:p>
            <a:pPr marL="285750" indent="-285750">
              <a:buFont typeface="Arial" panose="020B0604020202020204" pitchFamily="34" charset="0"/>
              <a:buChar char="•"/>
            </a:pPr>
            <a:r>
              <a:rPr lang="en-US" sz="1600" b="1" dirty="0"/>
              <a:t>Poultry dead &amp; culled</a:t>
            </a:r>
            <a:r>
              <a:rPr lang="en-US" sz="1600" dirty="0"/>
              <a:t>:  </a:t>
            </a:r>
            <a:r>
              <a:rPr lang="en-US" sz="1600" dirty="0">
                <a:solidFill>
                  <a:srgbClr val="C00000"/>
                </a:solidFill>
              </a:rPr>
              <a:t>8,800</a:t>
            </a:r>
          </a:p>
        </p:txBody>
      </p:sp>
      <p:sp>
        <p:nvSpPr>
          <p:cNvPr id="8" name="TextBox 7"/>
          <p:cNvSpPr txBox="1"/>
          <p:nvPr/>
        </p:nvSpPr>
        <p:spPr>
          <a:xfrm>
            <a:off x="1452006" y="261610"/>
            <a:ext cx="7227277" cy="523220"/>
          </a:xfrm>
          <a:prstGeom prst="rect">
            <a:avLst/>
          </a:prstGeom>
          <a:noFill/>
        </p:spPr>
        <p:txBody>
          <a:bodyPr wrap="square" rtlCol="0">
            <a:spAutoFit/>
          </a:bodyPr>
          <a:lstStyle/>
          <a:p>
            <a:pPr algn="ctr"/>
            <a:r>
              <a:rPr lang="en-US" b="1" dirty="0"/>
              <a:t>LAO H5N1 OUTBREAKS IN 2016 &amp; 2017</a:t>
            </a:r>
          </a:p>
        </p:txBody>
      </p:sp>
      <p:sp>
        <p:nvSpPr>
          <p:cNvPr id="3" name="Rectangle 2"/>
          <p:cNvSpPr/>
          <p:nvPr/>
        </p:nvSpPr>
        <p:spPr>
          <a:xfrm>
            <a:off x="2057401" y="685800"/>
            <a:ext cx="3352801"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17317226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2492" y="2519153"/>
            <a:ext cx="6089530" cy="1500756"/>
          </a:xfrm>
        </p:spPr>
        <p:txBody>
          <a:bodyPr>
            <a:noAutofit/>
          </a:bodyPr>
          <a:lstStyle/>
          <a:p>
            <a:pPr algn="ctr"/>
            <a:r>
              <a:rPr lang="en-US" sz="5400" b="1" dirty="0"/>
              <a:t>  Disease Response</a:t>
            </a:r>
            <a:endParaRPr lang="th-TH" sz="54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5948141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732118" y="95711"/>
            <a:ext cx="9469885" cy="1143240"/>
          </a:xfrm>
          <a:noFill/>
          <a:ln>
            <a:noFill/>
          </a:ln>
          <a:effectLst>
            <a:outerShdw dist="17961" dir="2700000" algn="ctr" rotWithShape="0">
              <a:srgbClr val="96CCEE"/>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normAutofit/>
          </a:bodyPr>
          <a:lstStyle/>
          <a:p>
            <a:pPr algn="ctr" eaLnBrk="1" hangingPunct="1"/>
            <a:r>
              <a:rPr lang="en-GB" altLang="en-US" sz="3719" dirty="0">
                <a:latin typeface="+mn-lt"/>
                <a:cs typeface="Aharoni" pitchFamily="2" charset="-79"/>
              </a:rPr>
              <a:t>Coordinated response activities</a:t>
            </a:r>
            <a:endParaRPr lang="en-US" altLang="en-US" sz="3719" dirty="0">
              <a:latin typeface="+mn-lt"/>
              <a:cs typeface="Aharoni" pitchFamily="2" charset="-79"/>
            </a:endParaRPr>
          </a:p>
        </p:txBody>
      </p:sp>
      <p:sp>
        <p:nvSpPr>
          <p:cNvPr id="8195" name="Rectangle 3"/>
          <p:cNvSpPr>
            <a:spLocks noGrp="1" noChangeArrowheads="1"/>
          </p:cNvSpPr>
          <p:nvPr>
            <p:ph idx="4294967295"/>
          </p:nvPr>
        </p:nvSpPr>
        <p:spPr>
          <a:xfrm>
            <a:off x="1744777" y="1356338"/>
            <a:ext cx="9200634" cy="5501663"/>
          </a:xfrm>
        </p:spPr>
        <p:txBody>
          <a:bodyPr/>
          <a:lstStyle/>
          <a:p>
            <a:pPr>
              <a:spcBef>
                <a:spcPts val="544"/>
              </a:spcBef>
            </a:pPr>
            <a:r>
              <a:rPr lang="en-GB" altLang="en-US" sz="2177" dirty="0">
                <a:cs typeface="Aharoni" pitchFamily="2" charset="-79"/>
              </a:rPr>
              <a:t>Developed joint guideline for Anthrax outbreak </a:t>
            </a:r>
          </a:p>
          <a:p>
            <a:pPr marL="0" indent="0">
              <a:spcBef>
                <a:spcPts val="544"/>
              </a:spcBef>
              <a:buNone/>
            </a:pPr>
            <a:r>
              <a:rPr lang="en-GB" altLang="en-US" sz="2177" dirty="0">
                <a:cs typeface="Aharoni" pitchFamily="2" charset="-79"/>
              </a:rPr>
              <a:t>   investigation and response + dissemination workshop </a:t>
            </a:r>
          </a:p>
          <a:p>
            <a:pPr marL="0" indent="0">
              <a:spcBef>
                <a:spcPts val="544"/>
              </a:spcBef>
              <a:buNone/>
            </a:pPr>
            <a:r>
              <a:rPr lang="en-GB" altLang="en-US" sz="2177" dirty="0">
                <a:cs typeface="Aharoni" pitchFamily="2" charset="-79"/>
              </a:rPr>
              <a:t>   in two affected provinces </a:t>
            </a:r>
          </a:p>
          <a:p>
            <a:pPr>
              <a:spcBef>
                <a:spcPts val="544"/>
              </a:spcBef>
            </a:pPr>
            <a:r>
              <a:rPr lang="en-US" altLang="en-US" sz="2177" dirty="0">
                <a:cs typeface="Aharoni" pitchFamily="2" charset="-79"/>
              </a:rPr>
              <a:t>Collaboration on zoonotic disease outbreak response-</a:t>
            </a:r>
          </a:p>
          <a:p>
            <a:pPr marL="408848" lvl="1" indent="132444">
              <a:spcBef>
                <a:spcPts val="544"/>
              </a:spcBef>
            </a:pPr>
            <a:r>
              <a:rPr lang="en-US" altLang="en-US" sz="1723" dirty="0">
                <a:cs typeface="Aharoni" pitchFamily="2" charset="-79"/>
              </a:rPr>
              <a:t>Anthrax outbreak investigation in </a:t>
            </a:r>
            <a:r>
              <a:rPr lang="en-US" altLang="en-US" sz="1723" dirty="0" err="1">
                <a:cs typeface="Aharoni" pitchFamily="2" charset="-79"/>
              </a:rPr>
              <a:t>Saravanh</a:t>
            </a:r>
            <a:r>
              <a:rPr lang="en-US" altLang="en-US" sz="1723" dirty="0">
                <a:cs typeface="Aharoni" pitchFamily="2" charset="-79"/>
              </a:rPr>
              <a:t> province, Lao PDR</a:t>
            </a:r>
          </a:p>
          <a:p>
            <a:pPr marL="408848" lvl="1" indent="132444">
              <a:spcBef>
                <a:spcPts val="544"/>
              </a:spcBef>
            </a:pPr>
            <a:r>
              <a:rPr lang="en-US" altLang="en-US" sz="1723" dirty="0">
                <a:cs typeface="Aharoni" pitchFamily="2" charset="-79"/>
              </a:rPr>
              <a:t>Rabies outbreak response in </a:t>
            </a:r>
            <a:r>
              <a:rPr lang="en-US" altLang="en-US" sz="1723" dirty="0" err="1">
                <a:cs typeface="Aharoni" pitchFamily="2" charset="-79"/>
              </a:rPr>
              <a:t>Xayabouly</a:t>
            </a:r>
            <a:r>
              <a:rPr lang="en-US" altLang="en-US" sz="1723" dirty="0">
                <a:cs typeface="Aharoni" pitchFamily="2" charset="-79"/>
              </a:rPr>
              <a:t> province, Lao PDR with</a:t>
            </a:r>
          </a:p>
          <a:p>
            <a:pPr marL="408848" lvl="1" indent="132444">
              <a:spcBef>
                <a:spcPts val="544"/>
              </a:spcBef>
              <a:buNone/>
            </a:pPr>
            <a:r>
              <a:rPr lang="en-US" altLang="en-US" sz="1723" dirty="0">
                <a:cs typeface="Aharoni" pitchFamily="2" charset="-79"/>
              </a:rPr>
              <a:t>vaccine provided to more than 70 human patients with dog bites.  </a:t>
            </a:r>
          </a:p>
          <a:p>
            <a:pPr marL="408848" lvl="1" indent="132444">
              <a:spcBef>
                <a:spcPts val="544"/>
              </a:spcBef>
              <a:buNone/>
            </a:pPr>
            <a:r>
              <a:rPr lang="en-US" altLang="en-US" sz="1723" dirty="0">
                <a:cs typeface="Aharoni" pitchFamily="2" charset="-79"/>
              </a:rPr>
              <a:t>Worked collaboratively with CARE (NGO)</a:t>
            </a:r>
            <a:endParaRPr lang="en-US" altLang="en-US" sz="2177" dirty="0"/>
          </a:p>
        </p:txBody>
      </p:sp>
      <p:sp>
        <p:nvSpPr>
          <p:cNvPr id="8197" name="Slide Number Placeholder 1"/>
          <p:cNvSpPr>
            <a:spLocks noGrp="1"/>
          </p:cNvSpPr>
          <p:nvPr>
            <p:ph type="sldNum" sz="quarter" idx="4294967295"/>
          </p:nvPr>
        </p:nvSpPr>
        <p:spPr bwMode="auto">
          <a:xfrm>
            <a:off x="1246589" y="6356934"/>
            <a:ext cx="2263442" cy="364281"/>
          </a:xfrm>
          <a:prstGeom prst="rect">
            <a:avLst/>
          </a:prstGeom>
          <a:noFill/>
          <a:ln>
            <a:round/>
            <a:headEnd/>
            <a:tailEnd/>
          </a:ln>
          <a:extLst>
            <a:ext uri="{909E8E84-426E-40DD-AFC4-6F175D3DCCD1}">
              <a14:hiddenFill xmlns:a14="http://schemas.microsoft.com/office/drawing/2010/main">
                <a:solidFill>
                  <a:srgbClr val="FFFFFF"/>
                </a:solidFill>
              </a14:hiddenFill>
            </a:ext>
          </a:extLst>
        </p:spPr>
        <p:txBody>
          <a:bodyPr vert="horz" lIns="94587" tIns="47294" rIns="94587" bIns="47294" rtlCol="0" anchor="ctr">
            <a:normAutofit lnSpcReduction="10000"/>
          </a:bodyPr>
          <a:lstStyle>
            <a:lvl1pPr eaLnBrk="0" hangingPunct="0">
              <a:spcBef>
                <a:spcPct val="20000"/>
              </a:spcBef>
              <a:buClr>
                <a:schemeClr val="accent1"/>
              </a:buClr>
              <a:buFont typeface="Arial" charset="0"/>
              <a:buChar char="•"/>
              <a:defRPr sz="2268">
                <a:solidFill>
                  <a:schemeClr val="tx1"/>
                </a:solidFill>
                <a:latin typeface="Calibri" pitchFamily="34" charset="0"/>
              </a:defRPr>
            </a:lvl1pPr>
            <a:lvl2pPr marL="768532" indent="-295589" eaLnBrk="0" hangingPunct="0">
              <a:spcBef>
                <a:spcPct val="20000"/>
              </a:spcBef>
              <a:buClr>
                <a:schemeClr val="accent2"/>
              </a:buClr>
              <a:buFont typeface="Arial" charset="0"/>
              <a:buChar char="•"/>
              <a:defRPr sz="2086">
                <a:solidFill>
                  <a:schemeClr val="tx1"/>
                </a:solidFill>
                <a:latin typeface="Calibri" pitchFamily="34" charset="0"/>
              </a:defRPr>
            </a:lvl2pPr>
            <a:lvl3pPr marL="1182356" indent="-236471" eaLnBrk="0" hangingPunct="0">
              <a:spcBef>
                <a:spcPct val="20000"/>
              </a:spcBef>
              <a:buClr>
                <a:srgbClr val="D2CB6C"/>
              </a:buClr>
              <a:buFont typeface="Arial" charset="0"/>
              <a:buChar char="•"/>
              <a:defRPr>
                <a:solidFill>
                  <a:schemeClr val="tx1"/>
                </a:solidFill>
                <a:latin typeface="Calibri" pitchFamily="34" charset="0"/>
              </a:defRPr>
            </a:lvl3pPr>
            <a:lvl4pPr marL="1655299" indent="-236471" eaLnBrk="0" hangingPunct="0">
              <a:spcBef>
                <a:spcPct val="20000"/>
              </a:spcBef>
              <a:buClr>
                <a:srgbClr val="95A39D"/>
              </a:buClr>
              <a:buFont typeface="Arial" charset="0"/>
              <a:buChar char="•"/>
              <a:defRPr sz="1633">
                <a:solidFill>
                  <a:schemeClr val="tx1"/>
                </a:solidFill>
                <a:latin typeface="Calibri" pitchFamily="34" charset="0"/>
              </a:defRPr>
            </a:lvl4pPr>
            <a:lvl5pPr marL="2128241" indent="-236471" eaLnBrk="0" hangingPunct="0">
              <a:spcBef>
                <a:spcPct val="20000"/>
              </a:spcBef>
              <a:buClr>
                <a:srgbClr val="C89F5D"/>
              </a:buClr>
              <a:buFont typeface="Arial" charset="0"/>
              <a:buChar char="•"/>
              <a:defRPr sz="1451">
                <a:solidFill>
                  <a:schemeClr val="tx1"/>
                </a:solidFill>
                <a:latin typeface="Calibri" pitchFamily="34" charset="0"/>
              </a:defRPr>
            </a:lvl5pPr>
            <a:lvl6pPr marL="2601183" indent="-236471" eaLnBrk="0" fontAlgn="base" hangingPunct="0">
              <a:spcBef>
                <a:spcPct val="20000"/>
              </a:spcBef>
              <a:spcAft>
                <a:spcPct val="0"/>
              </a:spcAft>
              <a:buClr>
                <a:srgbClr val="C89F5D"/>
              </a:buClr>
              <a:buFont typeface="Arial" charset="0"/>
              <a:buChar char="•"/>
              <a:defRPr sz="1451">
                <a:solidFill>
                  <a:schemeClr val="tx1"/>
                </a:solidFill>
                <a:latin typeface="Calibri" pitchFamily="34" charset="0"/>
              </a:defRPr>
            </a:lvl6pPr>
            <a:lvl7pPr marL="3074125" indent="-236471" eaLnBrk="0" fontAlgn="base" hangingPunct="0">
              <a:spcBef>
                <a:spcPct val="20000"/>
              </a:spcBef>
              <a:spcAft>
                <a:spcPct val="0"/>
              </a:spcAft>
              <a:buClr>
                <a:srgbClr val="C89F5D"/>
              </a:buClr>
              <a:buFont typeface="Arial" charset="0"/>
              <a:buChar char="•"/>
              <a:defRPr sz="1451">
                <a:solidFill>
                  <a:schemeClr val="tx1"/>
                </a:solidFill>
                <a:latin typeface="Calibri" pitchFamily="34" charset="0"/>
              </a:defRPr>
            </a:lvl7pPr>
            <a:lvl8pPr marL="3547068" indent="-236471" eaLnBrk="0" fontAlgn="base" hangingPunct="0">
              <a:spcBef>
                <a:spcPct val="20000"/>
              </a:spcBef>
              <a:spcAft>
                <a:spcPct val="0"/>
              </a:spcAft>
              <a:buClr>
                <a:srgbClr val="C89F5D"/>
              </a:buClr>
              <a:buFont typeface="Arial" charset="0"/>
              <a:buChar char="•"/>
              <a:defRPr sz="1451">
                <a:solidFill>
                  <a:schemeClr val="tx1"/>
                </a:solidFill>
                <a:latin typeface="Calibri" pitchFamily="34" charset="0"/>
              </a:defRPr>
            </a:lvl8pPr>
            <a:lvl9pPr marL="4020011" indent="-236471" eaLnBrk="0" fontAlgn="base" hangingPunct="0">
              <a:spcBef>
                <a:spcPct val="20000"/>
              </a:spcBef>
              <a:spcAft>
                <a:spcPct val="0"/>
              </a:spcAft>
              <a:buClr>
                <a:srgbClr val="C89F5D"/>
              </a:buClr>
              <a:buFont typeface="Arial" charset="0"/>
              <a:buChar char="•"/>
              <a:defRPr sz="1451">
                <a:solidFill>
                  <a:schemeClr val="tx1"/>
                </a:solidFill>
                <a:latin typeface="Calibri" pitchFamily="34" charset="0"/>
              </a:defRPr>
            </a:lvl9pPr>
          </a:lstStyle>
          <a:p>
            <a:pPr eaLnBrk="1" hangingPunct="1">
              <a:spcBef>
                <a:spcPct val="0"/>
              </a:spcBef>
              <a:buClrTx/>
              <a:buFontTx/>
              <a:buNone/>
            </a:pPr>
            <a:fld id="{E62D9324-9B19-4A3B-87D2-DE0B70C3722B}" type="slidenum">
              <a:rPr lang="en-US" altLang="en-US" sz="1905">
                <a:solidFill>
                  <a:srgbClr val="FFFFFF"/>
                </a:solidFill>
                <a:latin typeface="Arial" charset="0"/>
              </a:rPr>
              <a:pPr eaLnBrk="1" hangingPunct="1">
                <a:spcBef>
                  <a:spcPct val="0"/>
                </a:spcBef>
                <a:buClrTx/>
                <a:buFontTx/>
                <a:buNone/>
              </a:pPr>
              <a:t>33</a:t>
            </a:fld>
            <a:endParaRPr lang="en-US" altLang="en-US" sz="1905">
              <a:solidFill>
                <a:srgbClr val="FFFFFF"/>
              </a:solidFill>
              <a:latin typeface="Arial" charset="0"/>
            </a:endParaRPr>
          </a:p>
        </p:txBody>
      </p:sp>
      <p:pic>
        <p:nvPicPr>
          <p:cNvPr id="819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11260" y="1349818"/>
            <a:ext cx="2138561" cy="289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2" name="Picture 2" descr="D:\Users\jenningsg\Pictures\Anthrax Salavan\Anthrax 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41332" y="4303276"/>
            <a:ext cx="2535164" cy="1690227"/>
          </a:xfrm>
          <a:prstGeom prst="rect">
            <a:avLst/>
          </a:prstGeom>
          <a:noFill/>
          <a:extLst>
            <a:ext uri="{909E8E84-426E-40DD-AFC4-6F175D3DCCD1}">
              <a14:hiddenFill xmlns:a14="http://schemas.microsoft.com/office/drawing/2010/main">
                <a:solidFill>
                  <a:srgbClr val="FFFFFF"/>
                </a:solidFill>
              </a14:hiddenFill>
            </a:ext>
          </a:extLst>
        </p:spPr>
      </p:pic>
      <p:pic>
        <p:nvPicPr>
          <p:cNvPr id="56323" name="Picture 3" descr="D:\Users\jenningsg\Pictures\Anthrax Salavan\Anthrax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55453" y="4310869"/>
            <a:ext cx="2211608" cy="16587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D:\Users\nakhonesidfishv\AppData\Local\Microsoft\Windows\Temporary Internet Files\Content.Word\20131119_105847.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84382" y="4302085"/>
            <a:ext cx="2656233" cy="1992175"/>
          </a:xfrm>
          <a:prstGeom prst="rect">
            <a:avLst/>
          </a:prstGeom>
          <a:noFill/>
          <a:ln>
            <a:noFill/>
          </a:ln>
        </p:spPr>
      </p:pic>
    </p:spTree>
    <p:extLst>
      <p:ext uri="{BB962C8B-B14F-4D97-AF65-F5344CB8AC3E}">
        <p14:creationId xmlns:p14="http://schemas.microsoft.com/office/powerpoint/2010/main" val="35818962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876506" y="220960"/>
            <a:ext cx="8135713" cy="1143000"/>
          </a:xfrm>
          <a:prstGeom prst="rect">
            <a:avLst/>
          </a:prstGeom>
          <a:noFill/>
        </p:spPr>
        <p:txBody>
          <a:bodyPr anchor="ctr">
            <a:normAutofit fontScale="92500" lnSpcReduction="100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GB" sz="4600" spc="-100" dirty="0">
                <a:solidFill>
                  <a:srgbClr val="675E47"/>
                </a:solidFill>
                <a:effectLst/>
              </a:rPr>
              <a:t> </a:t>
            </a:r>
            <a:r>
              <a:rPr lang="en-GB" sz="3000" b="1" spc="-100" dirty="0">
                <a:solidFill>
                  <a:schemeClr val="tx1"/>
                </a:solidFill>
                <a:effectLst/>
                <a:latin typeface="+mn-lt"/>
              </a:rPr>
              <a:t>Joint outbreak investigation </a:t>
            </a:r>
          </a:p>
          <a:p>
            <a:pPr algn="ctr"/>
            <a:r>
              <a:rPr lang="en-GB" sz="3000" b="1" spc="-100" dirty="0">
                <a:solidFill>
                  <a:schemeClr val="tx1"/>
                </a:solidFill>
                <a:effectLst/>
                <a:latin typeface="+mn-lt"/>
              </a:rPr>
              <a:t>in </a:t>
            </a:r>
            <a:r>
              <a:rPr lang="en-GB" sz="3000" b="1" spc="-100" dirty="0" err="1">
                <a:solidFill>
                  <a:schemeClr val="tx1"/>
                </a:solidFill>
                <a:effectLst/>
                <a:latin typeface="+mn-lt"/>
              </a:rPr>
              <a:t>Nalae</a:t>
            </a:r>
            <a:r>
              <a:rPr lang="en-GB" sz="3000" b="1" spc="-100" dirty="0">
                <a:solidFill>
                  <a:schemeClr val="tx1"/>
                </a:solidFill>
                <a:effectLst/>
                <a:latin typeface="+mn-lt"/>
              </a:rPr>
              <a:t> District, </a:t>
            </a:r>
            <a:r>
              <a:rPr lang="en-GB" sz="3000" b="1" spc="-100" dirty="0" err="1">
                <a:solidFill>
                  <a:schemeClr val="tx1"/>
                </a:solidFill>
                <a:effectLst/>
                <a:latin typeface="+mn-lt"/>
              </a:rPr>
              <a:t>Luangnamtha</a:t>
            </a:r>
            <a:r>
              <a:rPr lang="en-GB" sz="3000" b="1" spc="-100" dirty="0">
                <a:solidFill>
                  <a:schemeClr val="tx1"/>
                </a:solidFill>
                <a:effectLst/>
                <a:latin typeface="+mn-lt"/>
              </a:rPr>
              <a:t> in 2015</a:t>
            </a:r>
            <a:endParaRPr lang="en-US" sz="3500" b="1" spc="-100" dirty="0">
              <a:solidFill>
                <a:schemeClr val="tx1"/>
              </a:solidFill>
              <a:effectLst/>
              <a:latin typeface="+mn-lt"/>
            </a:endParaRPr>
          </a:p>
        </p:txBody>
      </p:sp>
      <p:pic>
        <p:nvPicPr>
          <p:cNvPr id="9" name="Picture 2" descr="C:\Users\hp\Desktop\Picture IA\DSC0295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9988" y="1589650"/>
            <a:ext cx="3753729" cy="2815297"/>
          </a:xfrm>
          <a:prstGeom prst="rect">
            <a:avLst/>
          </a:prstGeom>
          <a:noFill/>
        </p:spPr>
      </p:pic>
      <p:pic>
        <p:nvPicPr>
          <p:cNvPr id="7" name="Picture 4" descr="C:\Users\hp\Desktop\Picture IA\DSC0287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1" y="1589649"/>
            <a:ext cx="3608787" cy="2706590"/>
          </a:xfrm>
          <a:prstGeom prst="rect">
            <a:avLst/>
          </a:prstGeom>
          <a:noFill/>
        </p:spPr>
      </p:pic>
      <p:pic>
        <p:nvPicPr>
          <p:cNvPr id="8" name="Picture 2" descr="C:\Users\hp\Desktop\Picture IA\DSC0276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21651" y="4273936"/>
            <a:ext cx="3445420" cy="2584065"/>
          </a:xfrm>
          <a:prstGeom prst="rect">
            <a:avLst/>
          </a:prstGeom>
          <a:noFill/>
        </p:spPr>
      </p:pic>
    </p:spTree>
    <p:extLst>
      <p:ext uri="{BB962C8B-B14F-4D97-AF65-F5344CB8AC3E}">
        <p14:creationId xmlns:p14="http://schemas.microsoft.com/office/powerpoint/2010/main" val="36854816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5091"/>
            <a:ext cx="8229600" cy="792088"/>
          </a:xfrm>
        </p:spPr>
        <p:txBody>
          <a:bodyPr>
            <a:normAutofit/>
          </a:bodyPr>
          <a:lstStyle/>
          <a:p>
            <a:r>
              <a:rPr lang="en-US" sz="2800" b="1" dirty="0">
                <a:latin typeface="+mn-lt"/>
              </a:rPr>
              <a:t>Joint outbreak response in </a:t>
            </a:r>
            <a:r>
              <a:rPr lang="en-US" sz="2800" b="1" dirty="0" err="1">
                <a:latin typeface="+mn-lt"/>
              </a:rPr>
              <a:t>Xayabouly</a:t>
            </a:r>
            <a:r>
              <a:rPr lang="en-US" sz="2800" b="1" dirty="0">
                <a:latin typeface="+mn-lt"/>
              </a:rPr>
              <a:t> – 2015 &amp; 2016</a:t>
            </a:r>
            <a:endParaRPr lang="th-TH" sz="2800" b="1" dirty="0">
              <a:latin typeface="+mn-lt"/>
            </a:endParaRP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032660" y="1022895"/>
            <a:ext cx="2523734" cy="1894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7067" y="1022787"/>
            <a:ext cx="2523257" cy="1894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29138" y="1052036"/>
            <a:ext cx="1936274" cy="257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91495" y="2887730"/>
            <a:ext cx="2615890" cy="1964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85004" y="2917602"/>
            <a:ext cx="2411760" cy="1808820"/>
          </a:xfrm>
          <a:prstGeom prst="rect">
            <a:avLst/>
          </a:prstGeom>
        </p:spPr>
      </p:pic>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43872" y="4738153"/>
            <a:ext cx="2701310" cy="2025068"/>
          </a:xfrm>
          <a:prstGeom prst="rect">
            <a:avLst/>
          </a:prstGeom>
        </p:spPr>
      </p:pic>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20436" y="3775240"/>
            <a:ext cx="2067694" cy="2756925"/>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75520" y="4852220"/>
            <a:ext cx="2915816" cy="1961157"/>
          </a:xfrm>
          <a:prstGeom prst="rect">
            <a:avLst/>
          </a:prstGeom>
        </p:spPr>
      </p:pic>
    </p:spTree>
    <p:extLst>
      <p:ext uri="{BB962C8B-B14F-4D97-AF65-F5344CB8AC3E}">
        <p14:creationId xmlns:p14="http://schemas.microsoft.com/office/powerpoint/2010/main" val="28924551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9360" y="1803161"/>
            <a:ext cx="6089530" cy="2527300"/>
          </a:xfrm>
        </p:spPr>
        <p:txBody>
          <a:bodyPr>
            <a:noAutofit/>
          </a:bodyPr>
          <a:lstStyle/>
          <a:p>
            <a:pPr algn="ctr"/>
            <a:r>
              <a:rPr lang="en-US" sz="5400" b="1" dirty="0"/>
              <a:t>  Preparedness</a:t>
            </a:r>
            <a:endParaRPr lang="th-TH" sz="54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28607764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8860"/>
            <a:ext cx="10515600" cy="1049607"/>
          </a:xfrm>
        </p:spPr>
        <p:txBody>
          <a:bodyPr>
            <a:noAutofit/>
          </a:bodyPr>
          <a:lstStyle/>
          <a:p>
            <a:pPr algn="ctr"/>
            <a:r>
              <a:rPr lang="en-US" sz="3200" dirty="0"/>
              <a:t>Join simulation exercise to test </a:t>
            </a:r>
            <a:br>
              <a:rPr lang="en-US" sz="3200" dirty="0"/>
            </a:br>
            <a:r>
              <a:rPr lang="en-US" sz="3200" dirty="0"/>
              <a:t>Contingency Preparedness Plan – March 2017</a:t>
            </a:r>
            <a:endParaRPr lang="th-TH" sz="32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4245" y="1493607"/>
            <a:ext cx="3701908" cy="2637892"/>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30" y="1514639"/>
            <a:ext cx="3640396" cy="2536851"/>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6985" y="1493607"/>
            <a:ext cx="3387634" cy="2557883"/>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513" y="4357548"/>
            <a:ext cx="3545373" cy="2423358"/>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4618" y="4357548"/>
            <a:ext cx="3580076" cy="2388582"/>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81426" y="4375024"/>
            <a:ext cx="3663193" cy="2444037"/>
          </a:xfrm>
          <a:prstGeom prst="rect">
            <a:avLst/>
          </a:prstGeom>
        </p:spPr>
      </p:pic>
    </p:spTree>
    <p:extLst>
      <p:ext uri="{BB962C8B-B14F-4D97-AF65-F5344CB8AC3E}">
        <p14:creationId xmlns:p14="http://schemas.microsoft.com/office/powerpoint/2010/main" val="2903899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90115" y="4130295"/>
            <a:ext cx="3533393" cy="2357436"/>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659" y="1641384"/>
            <a:ext cx="3229826" cy="484095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8185" y="1625809"/>
            <a:ext cx="3523646" cy="2350932"/>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56934" y="4130295"/>
            <a:ext cx="3512184" cy="2343285"/>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6256" y="1641384"/>
            <a:ext cx="3541110" cy="2362585"/>
          </a:xfrm>
          <a:prstGeom prst="rect">
            <a:avLst/>
          </a:prstGeom>
        </p:spPr>
      </p:pic>
      <p:sp>
        <p:nvSpPr>
          <p:cNvPr id="10" name="Title 1"/>
          <p:cNvSpPr>
            <a:spLocks noGrp="1"/>
          </p:cNvSpPr>
          <p:nvPr>
            <p:ph type="title"/>
          </p:nvPr>
        </p:nvSpPr>
        <p:spPr>
          <a:xfrm>
            <a:off x="838200" y="278860"/>
            <a:ext cx="10515600" cy="1049607"/>
          </a:xfrm>
        </p:spPr>
        <p:txBody>
          <a:bodyPr>
            <a:noAutofit/>
          </a:bodyPr>
          <a:lstStyle/>
          <a:p>
            <a:pPr algn="ctr"/>
            <a:r>
              <a:rPr lang="en-US" sz="3200" dirty="0"/>
              <a:t>Join simulation exercise to test </a:t>
            </a:r>
            <a:br>
              <a:rPr lang="en-US" sz="3200" dirty="0"/>
            </a:br>
            <a:r>
              <a:rPr lang="en-US" sz="3200" dirty="0"/>
              <a:t>Contingency Preparedness Plan – March 2017</a:t>
            </a:r>
            <a:endParaRPr lang="th-TH" sz="3200" dirty="0"/>
          </a:p>
        </p:txBody>
      </p:sp>
    </p:spTree>
    <p:extLst>
      <p:ext uri="{BB962C8B-B14F-4D97-AF65-F5344CB8AC3E}">
        <p14:creationId xmlns:p14="http://schemas.microsoft.com/office/powerpoint/2010/main" val="35916489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5075" y="1425747"/>
            <a:ext cx="3778122" cy="2520716"/>
          </a:xfr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1805" y="1425747"/>
            <a:ext cx="3752440" cy="2503581"/>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708" y="3800648"/>
            <a:ext cx="5634317" cy="316050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00207" y="4026608"/>
            <a:ext cx="4398374" cy="2934540"/>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78749" y="1426589"/>
            <a:ext cx="1841290" cy="2759779"/>
          </a:xfrm>
          <a:prstGeom prst="rect">
            <a:avLst/>
          </a:prstGeom>
        </p:spPr>
      </p:pic>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24543" y="1450566"/>
            <a:ext cx="1809295" cy="2711824"/>
          </a:xfrm>
          <a:prstGeom prst="rect">
            <a:avLst/>
          </a:prstGeom>
        </p:spPr>
      </p:pic>
      <p:sp>
        <p:nvSpPr>
          <p:cNvPr id="10" name="Title 1"/>
          <p:cNvSpPr>
            <a:spLocks noGrp="1"/>
          </p:cNvSpPr>
          <p:nvPr>
            <p:ph type="title"/>
          </p:nvPr>
        </p:nvSpPr>
        <p:spPr>
          <a:xfrm>
            <a:off x="838200" y="278860"/>
            <a:ext cx="10515600" cy="1049607"/>
          </a:xfrm>
        </p:spPr>
        <p:txBody>
          <a:bodyPr>
            <a:noAutofit/>
          </a:bodyPr>
          <a:lstStyle/>
          <a:p>
            <a:pPr algn="ctr"/>
            <a:r>
              <a:rPr lang="en-US" sz="3200" dirty="0"/>
              <a:t>Join simulation exercise to test </a:t>
            </a:r>
            <a:br>
              <a:rPr lang="en-US" sz="3200" dirty="0"/>
            </a:br>
            <a:r>
              <a:rPr lang="en-US" sz="3200" dirty="0"/>
              <a:t>Contingency Preparedness Plan – March 2017</a:t>
            </a:r>
            <a:endParaRPr lang="th-TH" sz="3200" dirty="0"/>
          </a:p>
        </p:txBody>
      </p:sp>
    </p:spTree>
    <p:extLst>
      <p:ext uri="{BB962C8B-B14F-4D97-AF65-F5344CB8AC3E}">
        <p14:creationId xmlns:p14="http://schemas.microsoft.com/office/powerpoint/2010/main" val="36515864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5840" y="632930"/>
            <a:ext cx="7994468" cy="1238014"/>
          </a:xfrm>
        </p:spPr>
        <p:txBody>
          <a:bodyPr>
            <a:normAutofit/>
          </a:bodyPr>
          <a:lstStyle/>
          <a:p>
            <a:pPr algn="ctr"/>
            <a:r>
              <a:rPr lang="en-US" b="1" dirty="0"/>
              <a:t>  Regional Preparedness</a:t>
            </a:r>
            <a:endParaRPr lang="th-TH" b="1" dirty="0"/>
          </a:p>
        </p:txBody>
      </p:sp>
      <p:sp>
        <p:nvSpPr>
          <p:cNvPr id="3" name="Content Placeholder 2"/>
          <p:cNvSpPr>
            <a:spLocks noGrp="1"/>
          </p:cNvSpPr>
          <p:nvPr>
            <p:ph idx="1"/>
          </p:nvPr>
        </p:nvSpPr>
        <p:spPr>
          <a:xfrm>
            <a:off x="838200" y="2063931"/>
            <a:ext cx="10591800" cy="4113032"/>
          </a:xfrm>
        </p:spPr>
        <p:txBody>
          <a:bodyPr>
            <a:normAutofit/>
          </a:bodyPr>
          <a:lstStyle/>
          <a:p>
            <a:r>
              <a:rPr lang="en-US" dirty="0"/>
              <a:t>Regional GMS Network on Animal Health</a:t>
            </a:r>
          </a:p>
          <a:p>
            <a:r>
              <a:rPr lang="en-US" dirty="0"/>
              <a:t>Bilateral cross-border animal movement control</a:t>
            </a:r>
          </a:p>
          <a:p>
            <a:pPr lvl="1"/>
            <a:r>
              <a:rPr lang="en-US" dirty="0"/>
              <a:t>Lao PDR - Thailand</a:t>
            </a:r>
          </a:p>
          <a:p>
            <a:pPr lvl="1"/>
            <a:r>
              <a:rPr lang="en-US" dirty="0"/>
              <a:t>Lao PDR – Vietnam</a:t>
            </a:r>
          </a:p>
          <a:p>
            <a:pPr lvl="1"/>
            <a:r>
              <a:rPr lang="en-US" dirty="0"/>
              <a:t>Lao PDR - China</a:t>
            </a:r>
          </a:p>
          <a:p>
            <a:r>
              <a:rPr lang="en-US" dirty="0"/>
              <a:t> Multilateral cross-border control of transboundary animal diseases for safer trade</a:t>
            </a:r>
          </a:p>
          <a:p>
            <a:pPr lvl="1"/>
            <a:r>
              <a:rPr lang="en-US" dirty="0"/>
              <a:t>Lao PDR – China – Myanmar </a:t>
            </a:r>
          </a:p>
          <a:p>
            <a:endParaRPr lang="en-US" dirty="0"/>
          </a:p>
          <a:p>
            <a:endParaRPr lang="en-US" dirty="0"/>
          </a:p>
          <a:p>
            <a:endParaRPr lang="th-TH"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30061327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8174"/>
          <a:stretch/>
        </p:blipFill>
        <p:spPr>
          <a:xfrm>
            <a:off x="1752600" y="4236814"/>
            <a:ext cx="3029006" cy="1958734"/>
          </a:xfrm>
          <a:prstGeom prst="rect">
            <a:avLst/>
          </a:prstGeom>
          <a:ln>
            <a:noFill/>
          </a:ln>
          <a:effectLst>
            <a:outerShdw blurRad="190500" algn="tl" rotWithShape="0">
              <a:srgbClr val="000000">
                <a:alpha val="70000"/>
              </a:srgbClr>
            </a:outerShdw>
          </a:effectLst>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1691" t="20597" b="11896"/>
          <a:stretch/>
        </p:blipFill>
        <p:spPr bwMode="auto">
          <a:xfrm>
            <a:off x="1767258" y="1877766"/>
            <a:ext cx="4404942" cy="2160834"/>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19176"/>
          <a:stretch/>
        </p:blipFill>
        <p:spPr bwMode="auto">
          <a:xfrm>
            <a:off x="6432276" y="1877766"/>
            <a:ext cx="4007125" cy="216083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36594" y="4236813"/>
            <a:ext cx="2935806" cy="195873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 Box 57"/>
          <p:cNvSpPr txBox="1"/>
          <p:nvPr/>
        </p:nvSpPr>
        <p:spPr>
          <a:xfrm>
            <a:off x="1863684" y="374971"/>
            <a:ext cx="8881625" cy="1274195"/>
          </a:xfrm>
          <a:prstGeom prst="rect">
            <a:avLst/>
          </a:prstGeom>
          <a:solidFill>
            <a:prstClr val="white"/>
          </a:solidFill>
          <a:ln>
            <a:noFill/>
          </a:ln>
          <a:effectLst/>
        </p:spPr>
        <p:txBody>
          <a:bodyPr rot="0" spcFirstLastPara="0" vert="horz" wrap="square" lIns="0" tIns="0" rIns="0" bIns="0" numCol="1" spcCol="0" rtlCol="0" fromWordArt="0" anchor="t" anchorCtr="0" forceAA="0" compatLnSpc="1">
            <a:prstTxWarp prst="textNoShape">
              <a:avLst/>
            </a:prstTxWarp>
            <a:spAutoFit/>
          </a:bodyPr>
          <a:lstStyle/>
          <a:p>
            <a:pPr algn="ctr">
              <a:lnSpc>
                <a:spcPct val="115000"/>
              </a:lnSpc>
              <a:spcAft>
                <a:spcPts val="1000"/>
              </a:spcAft>
            </a:pPr>
            <a:r>
              <a:rPr lang="en-CA" sz="2400" i="1" dirty="0">
                <a:solidFill>
                  <a:srgbClr val="335B74"/>
                </a:solidFill>
                <a:latin typeface="Century Gothic"/>
                <a:ea typeface="Century Gothic"/>
                <a:cs typeface="Tahoma"/>
              </a:rPr>
              <a:t>1</a:t>
            </a:r>
            <a:r>
              <a:rPr lang="en-CA" sz="2400" i="1" baseline="30000" dirty="0">
                <a:solidFill>
                  <a:srgbClr val="335B74"/>
                </a:solidFill>
                <a:latin typeface="Century Gothic"/>
                <a:ea typeface="Century Gothic"/>
                <a:cs typeface="Tahoma"/>
              </a:rPr>
              <a:t>st</a:t>
            </a:r>
            <a:r>
              <a:rPr lang="en-CA" sz="2400" i="1" dirty="0">
                <a:solidFill>
                  <a:srgbClr val="335B74"/>
                </a:solidFill>
                <a:latin typeface="Century Gothic"/>
                <a:ea typeface="Century Gothic"/>
                <a:cs typeface="Tahoma"/>
              </a:rPr>
              <a:t>  Multi-sectoral Workshop on Combatting Antimicrobial Resistance and  National Action Plan Development November 17</a:t>
            </a:r>
            <a:r>
              <a:rPr lang="en-CA" sz="2400" i="1" baseline="30000" dirty="0">
                <a:solidFill>
                  <a:srgbClr val="335B74"/>
                </a:solidFill>
                <a:latin typeface="Century Gothic"/>
                <a:ea typeface="Century Gothic"/>
                <a:cs typeface="Tahoma"/>
              </a:rPr>
              <a:t>th</a:t>
            </a:r>
            <a:r>
              <a:rPr lang="en-CA" sz="2400" i="1" dirty="0">
                <a:solidFill>
                  <a:srgbClr val="335B74"/>
                </a:solidFill>
                <a:latin typeface="Century Gothic"/>
                <a:ea typeface="Century Gothic"/>
                <a:cs typeface="Tahoma"/>
              </a:rPr>
              <a:t> and 18</a:t>
            </a:r>
            <a:r>
              <a:rPr lang="en-CA" sz="2400" i="1" baseline="30000" dirty="0">
                <a:solidFill>
                  <a:srgbClr val="335B74"/>
                </a:solidFill>
                <a:latin typeface="Century Gothic"/>
                <a:ea typeface="Century Gothic"/>
                <a:cs typeface="Tahoma"/>
              </a:rPr>
              <a:t>th</a:t>
            </a:r>
            <a:r>
              <a:rPr lang="en-CA" sz="2400" i="1" dirty="0">
                <a:solidFill>
                  <a:srgbClr val="335B74"/>
                </a:solidFill>
                <a:latin typeface="Century Gothic"/>
                <a:ea typeface="Century Gothic"/>
                <a:cs typeface="Tahoma"/>
              </a:rPr>
              <a:t>, 2016</a:t>
            </a:r>
            <a:endParaRPr lang="en-US" sz="2400" i="1" dirty="0">
              <a:solidFill>
                <a:srgbClr val="335B74"/>
              </a:solidFill>
              <a:latin typeface="Century Gothic"/>
              <a:ea typeface="Century Gothic"/>
              <a:cs typeface="Tahoma"/>
            </a:endParaRPr>
          </a:p>
        </p:txBody>
      </p:sp>
      <p:pic>
        <p:nvPicPr>
          <p:cNvPr id="1028"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8909"/>
          <a:stretch/>
        </p:blipFill>
        <p:spPr bwMode="auto">
          <a:xfrm>
            <a:off x="7848601" y="4267200"/>
            <a:ext cx="2671649" cy="195681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8797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8759" y="802498"/>
            <a:ext cx="8839200" cy="1178922"/>
          </a:xfrm>
        </p:spPr>
        <p:txBody>
          <a:bodyPr>
            <a:normAutofit/>
          </a:bodyPr>
          <a:lstStyle/>
          <a:p>
            <a:pPr algn="ctr"/>
            <a:r>
              <a:rPr lang="en-US" b="1" dirty="0"/>
              <a:t>  DLF continuing staff development </a:t>
            </a:r>
            <a:endParaRPr lang="th-TH" b="1" dirty="0"/>
          </a:p>
        </p:txBody>
      </p:sp>
      <p:sp>
        <p:nvSpPr>
          <p:cNvPr id="3" name="Content Placeholder 2"/>
          <p:cNvSpPr>
            <a:spLocks noGrp="1"/>
          </p:cNvSpPr>
          <p:nvPr>
            <p:ph idx="1"/>
          </p:nvPr>
        </p:nvSpPr>
        <p:spPr>
          <a:xfrm>
            <a:off x="903514" y="2309223"/>
            <a:ext cx="10591800" cy="4246563"/>
          </a:xfrm>
        </p:spPr>
        <p:txBody>
          <a:bodyPr>
            <a:normAutofit lnSpcReduction="10000"/>
          </a:bodyPr>
          <a:lstStyle/>
          <a:p>
            <a:r>
              <a:rPr lang="en-US" dirty="0"/>
              <a:t> Training for DLF staff on Laboratory diagnostic at central and provincial level - one week course, 58 persons trained</a:t>
            </a:r>
          </a:p>
          <a:p>
            <a:r>
              <a:rPr lang="en-US" dirty="0"/>
              <a:t> Training for DLF staff on field epidemiology in action</a:t>
            </a:r>
          </a:p>
          <a:p>
            <a:pPr lvl="1"/>
            <a:r>
              <a:rPr lang="en-US" dirty="0"/>
              <a:t>1 month course for 36 staff</a:t>
            </a:r>
          </a:p>
          <a:p>
            <a:pPr lvl="1"/>
            <a:r>
              <a:rPr lang="en-US" dirty="0"/>
              <a:t>1 year course epidemiology and public health (2 persons/year total - 18 persons</a:t>
            </a:r>
          </a:p>
          <a:p>
            <a:pPr lvl="1"/>
            <a:r>
              <a:rPr lang="en-US" dirty="0"/>
              <a:t>1 month course training at regional level for 7 staff</a:t>
            </a:r>
          </a:p>
          <a:p>
            <a:r>
              <a:rPr lang="en-US" dirty="0"/>
              <a:t>  Training for rapid response team for outbreak response at different levels and Rapid Response Team (RRT) established at Provincial and District level</a:t>
            </a:r>
          </a:p>
          <a:p>
            <a:r>
              <a:rPr lang="en-US" dirty="0"/>
              <a:t> Training for PAFO and DAFO staff on outbreak investigation </a:t>
            </a:r>
          </a:p>
          <a:p>
            <a:endParaRPr lang="en-US" dirty="0"/>
          </a:p>
          <a:p>
            <a:endParaRPr lang="th-TH"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1420875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3500" y="609601"/>
            <a:ext cx="6908800" cy="857249"/>
          </a:xfrm>
        </p:spPr>
        <p:txBody>
          <a:bodyPr>
            <a:normAutofit/>
          </a:bodyPr>
          <a:lstStyle/>
          <a:p>
            <a:r>
              <a:rPr lang="en-US" b="1" dirty="0"/>
              <a:t>               Key Challenges</a:t>
            </a:r>
            <a:endParaRPr lang="th-TH" b="1" dirty="0"/>
          </a:p>
        </p:txBody>
      </p:sp>
      <p:sp>
        <p:nvSpPr>
          <p:cNvPr id="3" name="Content Placeholder 2"/>
          <p:cNvSpPr>
            <a:spLocks noGrp="1"/>
          </p:cNvSpPr>
          <p:nvPr>
            <p:ph idx="1"/>
          </p:nvPr>
        </p:nvSpPr>
        <p:spPr>
          <a:xfrm>
            <a:off x="838200" y="1930400"/>
            <a:ext cx="10591800" cy="4246563"/>
          </a:xfrm>
        </p:spPr>
        <p:txBody>
          <a:bodyPr>
            <a:normAutofit/>
          </a:bodyPr>
          <a:lstStyle/>
          <a:p>
            <a:r>
              <a:rPr lang="en-US" dirty="0"/>
              <a:t> National legislation/policy and financial support for zoonosis disease control is limited in the short term and longer term</a:t>
            </a:r>
          </a:p>
          <a:p>
            <a:r>
              <a:rPr lang="en-US" dirty="0"/>
              <a:t> Insufficient Veterinary Science graduates in quality and quantity</a:t>
            </a:r>
          </a:p>
          <a:p>
            <a:r>
              <a:rPr lang="en-US" dirty="0"/>
              <a:t>Coordination Mechanism focused only two sectors (Health and Agriculture)</a:t>
            </a:r>
          </a:p>
          <a:p>
            <a:r>
              <a:rPr lang="en-US" dirty="0"/>
              <a:t> Unclear TOR for the Coordination Mechanism</a:t>
            </a:r>
          </a:p>
          <a:p>
            <a:r>
              <a:rPr lang="en-US" dirty="0"/>
              <a:t>Regulatory framework for AMR/AMU is still limited</a:t>
            </a:r>
          </a:p>
          <a:p>
            <a:r>
              <a:rPr lang="en-US" dirty="0"/>
              <a:t>Insufficient capacity at Border Checkpoints </a:t>
            </a:r>
          </a:p>
          <a:p>
            <a:pPr marL="0" indent="0">
              <a:buNone/>
            </a:pPr>
            <a:endParaRPr lang="en-US" dirty="0"/>
          </a:p>
          <a:p>
            <a:endParaRPr lang="en-US" dirty="0"/>
          </a:p>
          <a:p>
            <a:endParaRPr lang="th-TH"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22017121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3500" y="609601"/>
            <a:ext cx="6908800" cy="857249"/>
          </a:xfrm>
        </p:spPr>
        <p:txBody>
          <a:bodyPr>
            <a:normAutofit/>
          </a:bodyPr>
          <a:lstStyle/>
          <a:p>
            <a:r>
              <a:rPr lang="en-US" b="1" dirty="0"/>
              <a:t>               Planned activities</a:t>
            </a:r>
            <a:endParaRPr lang="th-TH" b="1" dirty="0"/>
          </a:p>
        </p:txBody>
      </p:sp>
      <p:sp>
        <p:nvSpPr>
          <p:cNvPr id="3" name="Content Placeholder 2"/>
          <p:cNvSpPr>
            <a:spLocks noGrp="1"/>
          </p:cNvSpPr>
          <p:nvPr>
            <p:ph idx="1"/>
          </p:nvPr>
        </p:nvSpPr>
        <p:spPr>
          <a:xfrm>
            <a:off x="838200" y="1930400"/>
            <a:ext cx="10591800" cy="4246563"/>
          </a:xfrm>
        </p:spPr>
        <p:txBody>
          <a:bodyPr>
            <a:normAutofit lnSpcReduction="10000"/>
          </a:bodyPr>
          <a:lstStyle/>
          <a:p>
            <a:r>
              <a:rPr lang="en-US" dirty="0"/>
              <a:t> Continue and accelerate initiatives to prepare and enact legislation that provides the legal framework </a:t>
            </a:r>
          </a:p>
          <a:p>
            <a:r>
              <a:rPr lang="en-US" dirty="0"/>
              <a:t> Review existing (and previous) multi-sectoral coordination mechanisms, including MOUs and the national list of priority zoonotic diseases, to identify practical and appropriate ways to implement existing policies.</a:t>
            </a:r>
          </a:p>
          <a:p>
            <a:r>
              <a:rPr lang="en-US" dirty="0"/>
              <a:t>Develop a national plan to increase the size of the animal health workforce in the public sector </a:t>
            </a:r>
          </a:p>
          <a:p>
            <a:r>
              <a:rPr lang="en-US" dirty="0"/>
              <a:t> Accelerate training of field veterinary epidemiologists for surveillance and outbreak response</a:t>
            </a:r>
          </a:p>
          <a:p>
            <a:endParaRPr lang="en-US" dirty="0"/>
          </a:p>
          <a:p>
            <a:endParaRPr lang="en-US" dirty="0"/>
          </a:p>
          <a:p>
            <a:endParaRPr lang="en-US" dirty="0"/>
          </a:p>
          <a:p>
            <a:pPr marL="0" indent="0">
              <a:buNone/>
            </a:pPr>
            <a:endParaRPr lang="en-US" dirty="0"/>
          </a:p>
          <a:p>
            <a:pPr marL="0" indent="0">
              <a:buNone/>
            </a:pPr>
            <a:endParaRPr lang="en-US" dirty="0"/>
          </a:p>
          <a:p>
            <a:endParaRPr lang="en-US" dirty="0"/>
          </a:p>
          <a:p>
            <a:endParaRPr lang="th-TH"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20854097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3500" y="609601"/>
            <a:ext cx="6908800" cy="857249"/>
          </a:xfrm>
        </p:spPr>
        <p:txBody>
          <a:bodyPr>
            <a:normAutofit/>
          </a:bodyPr>
          <a:lstStyle/>
          <a:p>
            <a:r>
              <a:rPr lang="en-US" b="1" dirty="0"/>
              <a:t>               Planned activities</a:t>
            </a:r>
            <a:endParaRPr lang="th-TH" b="1" dirty="0"/>
          </a:p>
        </p:txBody>
      </p:sp>
      <p:sp>
        <p:nvSpPr>
          <p:cNvPr id="3" name="Content Placeholder 2"/>
          <p:cNvSpPr>
            <a:spLocks noGrp="1"/>
          </p:cNvSpPr>
          <p:nvPr>
            <p:ph idx="1"/>
          </p:nvPr>
        </p:nvSpPr>
        <p:spPr>
          <a:xfrm>
            <a:off x="838200" y="1276350"/>
            <a:ext cx="10591800" cy="4900613"/>
          </a:xfrm>
        </p:spPr>
        <p:txBody>
          <a:bodyPr>
            <a:normAutofit/>
          </a:bodyPr>
          <a:lstStyle/>
          <a:p>
            <a:pPr marL="0" indent="0">
              <a:buNone/>
            </a:pPr>
            <a:endParaRPr lang="en-US" dirty="0"/>
          </a:p>
          <a:p>
            <a:r>
              <a:rPr lang="en-US" dirty="0"/>
              <a:t>Conduct a national inventory of dangerous pathogens  stored in the National Animal Health Laboratory</a:t>
            </a:r>
          </a:p>
          <a:p>
            <a:r>
              <a:rPr lang="en-US" dirty="0"/>
              <a:t>Update laboratory-specific risk assessments as appropriate</a:t>
            </a:r>
          </a:p>
          <a:p>
            <a:r>
              <a:rPr lang="en-US" dirty="0"/>
              <a:t> Review (and develop) regulatory frameworks for appropriate management of antibiotic use in animals</a:t>
            </a:r>
          </a:p>
          <a:p>
            <a:endParaRPr lang="en-US" dirty="0"/>
          </a:p>
          <a:p>
            <a:endParaRPr lang="en-US" dirty="0"/>
          </a:p>
          <a:p>
            <a:endParaRPr lang="en-US" dirty="0"/>
          </a:p>
          <a:p>
            <a:pPr marL="0" indent="0">
              <a:buNone/>
            </a:pPr>
            <a:endParaRPr lang="en-US" dirty="0"/>
          </a:p>
          <a:p>
            <a:pPr marL="0" indent="0">
              <a:buNone/>
            </a:pPr>
            <a:endParaRPr lang="en-US" dirty="0"/>
          </a:p>
          <a:p>
            <a:endParaRPr lang="en-US" dirty="0"/>
          </a:p>
          <a:p>
            <a:endParaRPr lang="th-TH"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779" y="240249"/>
            <a:ext cx="995405" cy="785362"/>
          </a:xfrm>
          <a:prstGeom prst="rect">
            <a:avLst/>
          </a:prstGeom>
        </p:spPr>
      </p:pic>
    </p:spTree>
    <p:extLst>
      <p:ext uri="{BB962C8B-B14F-4D97-AF65-F5344CB8AC3E}">
        <p14:creationId xmlns:p14="http://schemas.microsoft.com/office/powerpoint/2010/main" val="10379045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581</TotalTime>
  <Words>2721</Words>
  <Application>Microsoft Office PowerPoint</Application>
  <PresentationFormat>Widescreen</PresentationFormat>
  <Paragraphs>675</Paragraphs>
  <Slides>45</Slides>
  <Notes>11</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45</vt:i4>
      </vt:variant>
    </vt:vector>
  </HeadingPairs>
  <TitlesOfParts>
    <vt:vector size="61" baseType="lpstr">
      <vt:lpstr>ＭＳ Ｐゴシック</vt:lpstr>
      <vt:lpstr>ＭＳ Ｐゴシック</vt:lpstr>
      <vt:lpstr>Aharoni</vt:lpstr>
      <vt:lpstr>Angsana New</vt:lpstr>
      <vt:lpstr>Arial</vt:lpstr>
      <vt:lpstr>Calibri</vt:lpstr>
      <vt:lpstr>Calibri Light</vt:lpstr>
      <vt:lpstr>Century Gothic</vt:lpstr>
      <vt:lpstr>Cordia New</vt:lpstr>
      <vt:lpstr>MS ??</vt:lpstr>
      <vt:lpstr>Perpetua Titling MT</vt:lpstr>
      <vt:lpstr>Saysettha OT</vt:lpstr>
      <vt:lpstr>Tahoma</vt:lpstr>
      <vt:lpstr>Times New Roman</vt:lpstr>
      <vt:lpstr>Wingdings</vt:lpstr>
      <vt:lpstr>Office Theme</vt:lpstr>
      <vt:lpstr>Strengthening Multi-sectoral Collaboration using One Health    approach</vt:lpstr>
      <vt:lpstr>Outline</vt:lpstr>
      <vt:lpstr>  Theme of One Health</vt:lpstr>
      <vt:lpstr>  Scope of One Health</vt:lpstr>
      <vt:lpstr>Priorities and Partnerships</vt:lpstr>
      <vt:lpstr>  Legal framework to support One Health</vt:lpstr>
      <vt:lpstr>  Legal framework to support One Health</vt:lpstr>
      <vt:lpstr>National control and prevention measures for poultry diseases</vt:lpstr>
      <vt:lpstr> Cross-sectoral Coordination Mechanism</vt:lpstr>
      <vt:lpstr>PowerPoint Presentation</vt:lpstr>
      <vt:lpstr>  National Animal Health Laboratory</vt:lpstr>
      <vt:lpstr>NAHL - Assessment  of Laboratory Capacity with support of FAO</vt:lpstr>
      <vt:lpstr>2012 NAHL Laboratory assessment result</vt:lpstr>
      <vt:lpstr>PowerPoint Presentation</vt:lpstr>
      <vt:lpstr>PowerPoint Presentation</vt:lpstr>
      <vt:lpstr>PowerPoint Presentation</vt:lpstr>
      <vt:lpstr>NAHL: LMT Assessment Result (2012 vs 2014)</vt:lpstr>
      <vt:lpstr>Regional Networking, Training, and Mentoring  2010-2014 </vt:lpstr>
      <vt:lpstr>  Laboratory strengthening</vt:lpstr>
      <vt:lpstr>  Disease Surveillance</vt:lpstr>
      <vt:lpstr>  Surveillance activities on AI and other zoonosis</vt:lpstr>
      <vt:lpstr>PowerPoint Presentation</vt:lpstr>
      <vt:lpstr>PowerPoint Presentation</vt:lpstr>
      <vt:lpstr>PowerPoint Presentation</vt:lpstr>
      <vt:lpstr>Number of swab samples positive with Flu-A  by sample type</vt:lpstr>
      <vt:lpstr>PowerPoint Presentation</vt:lpstr>
      <vt:lpstr>PowerPoint Presentation</vt:lpstr>
      <vt:lpstr>PowerPoint Presentation</vt:lpstr>
      <vt:lpstr>Lao PDR - AI outbreaks in 2010 - 2015</vt:lpstr>
      <vt:lpstr>PowerPoint Presentation</vt:lpstr>
      <vt:lpstr>PowerPoint Presentation</vt:lpstr>
      <vt:lpstr>  Disease Response</vt:lpstr>
      <vt:lpstr>Coordinated response activities</vt:lpstr>
      <vt:lpstr>PowerPoint Presentation</vt:lpstr>
      <vt:lpstr>Joint outbreak response in Xayabouly – 2015 &amp; 2016</vt:lpstr>
      <vt:lpstr>  Preparedness</vt:lpstr>
      <vt:lpstr>Join simulation exercise to test  Contingency Preparedness Plan – March 2017</vt:lpstr>
      <vt:lpstr>Join simulation exercise to test  Contingency Preparedness Plan – March 2017</vt:lpstr>
      <vt:lpstr>Join simulation exercise to test  Contingency Preparedness Plan – March 2017</vt:lpstr>
      <vt:lpstr>  Regional Preparedness</vt:lpstr>
      <vt:lpstr>PowerPoint Presentation</vt:lpstr>
      <vt:lpstr>  DLF continuing staff development </vt:lpstr>
      <vt:lpstr>               Key Challenges</vt:lpstr>
      <vt:lpstr>               Planned activities</vt:lpstr>
      <vt:lpstr>               Planned activities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Strengthen the Multi sectoral collaboration using One health    approach</dc:title>
  <dc:creator>cc</dc:creator>
  <cp:lastModifiedBy>Dell</cp:lastModifiedBy>
  <cp:revision>69</cp:revision>
  <cp:lastPrinted>2017-09-21T04:01:29Z</cp:lastPrinted>
  <dcterms:created xsi:type="dcterms:W3CDTF">2017-08-23T04:02:28Z</dcterms:created>
  <dcterms:modified xsi:type="dcterms:W3CDTF">2017-09-29T09:01:54Z</dcterms:modified>
</cp:coreProperties>
</file>