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9">
  <p:sldMasterIdLst>
    <p:sldMasterId id="2147483703" r:id="rId1"/>
  </p:sldMasterIdLst>
  <p:notesMasterIdLst>
    <p:notesMasterId r:id="rId30"/>
  </p:notesMasterIdLst>
  <p:sldIdLst>
    <p:sldId id="256" r:id="rId2"/>
    <p:sldId id="415" r:id="rId3"/>
    <p:sldId id="416" r:id="rId4"/>
    <p:sldId id="417" r:id="rId5"/>
    <p:sldId id="388" r:id="rId6"/>
    <p:sldId id="421" r:id="rId7"/>
    <p:sldId id="419" r:id="rId8"/>
    <p:sldId id="422" r:id="rId9"/>
    <p:sldId id="423" r:id="rId10"/>
    <p:sldId id="424" r:id="rId11"/>
    <p:sldId id="425" r:id="rId12"/>
    <p:sldId id="404" r:id="rId13"/>
    <p:sldId id="443" r:id="rId14"/>
    <p:sldId id="431" r:id="rId15"/>
    <p:sldId id="432" r:id="rId16"/>
    <p:sldId id="433" r:id="rId17"/>
    <p:sldId id="434" r:id="rId18"/>
    <p:sldId id="435" r:id="rId19"/>
    <p:sldId id="436" r:id="rId20"/>
    <p:sldId id="437" r:id="rId21"/>
    <p:sldId id="438" r:id="rId22"/>
    <p:sldId id="439" r:id="rId23"/>
    <p:sldId id="440" r:id="rId24"/>
    <p:sldId id="377" r:id="rId25"/>
    <p:sldId id="441" r:id="rId26"/>
    <p:sldId id="442" r:id="rId27"/>
    <p:sldId id="380" r:id="rId28"/>
    <p:sldId id="363"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st test"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CBD5"/>
    <a:srgbClr val="91D2DB"/>
    <a:srgbClr val="C3E6EB"/>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55" autoAdjust="0"/>
    <p:restoredTop sz="92086" autoAdjust="0"/>
  </p:normalViewPr>
  <p:slideViewPr>
    <p:cSldViewPr snapToGrid="0">
      <p:cViewPr varScale="1">
        <p:scale>
          <a:sx n="90" d="100"/>
          <a:sy n="90" d="100"/>
        </p:scale>
        <p:origin x="1332" y="90"/>
      </p:cViewPr>
      <p:guideLst>
        <p:guide orient="horz" pos="2160"/>
        <p:guide pos="2880"/>
      </p:guideLst>
    </p:cSldViewPr>
  </p:slideViewPr>
  <p:notesTextViewPr>
    <p:cViewPr>
      <p:scale>
        <a:sx n="1" d="1"/>
        <a:sy n="1" d="1"/>
      </p:scale>
      <p:origin x="0" y="0"/>
    </p:cViewPr>
  </p:notesTextViewPr>
  <p:sorterViewPr>
    <p:cViewPr>
      <p:scale>
        <a:sx n="71" d="100"/>
        <a:sy n="71"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Non-CF house-holds</c:v>
                </c:pt>
              </c:strCache>
            </c:strRef>
          </c:tx>
          <c:spPr>
            <a:solidFill>
              <a:schemeClr val="accent1">
                <a:lumMod val="5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Rice in Khammuone</c:v>
                </c:pt>
                <c:pt idx="1">
                  <c:v>Rice in Vientiane Capita</c:v>
                </c:pt>
                <c:pt idx="2">
                  <c:v>Pig in Vientiane Capita</c:v>
                </c:pt>
                <c:pt idx="3">
                  <c:v>Vegetable in Oudomxay</c:v>
                </c:pt>
              </c:strCache>
            </c:strRef>
          </c:cat>
          <c:val>
            <c:numRef>
              <c:f>Sheet1!$B$2:$B$5</c:f>
              <c:numCache>
                <c:formatCode>General</c:formatCode>
                <c:ptCount val="4"/>
                <c:pt idx="0">
                  <c:v>101</c:v>
                </c:pt>
                <c:pt idx="1">
                  <c:v>25</c:v>
                </c:pt>
                <c:pt idx="2">
                  <c:v>33</c:v>
                </c:pt>
                <c:pt idx="3">
                  <c:v>0</c:v>
                </c:pt>
              </c:numCache>
            </c:numRef>
          </c:val>
          <c:extLst>
            <c:ext xmlns:c16="http://schemas.microsoft.com/office/drawing/2014/chart" uri="{C3380CC4-5D6E-409C-BE32-E72D297353CC}">
              <c16:uniqueId val="{00000000-A367-4C66-BD30-F75B9BD9F372}"/>
            </c:ext>
          </c:extLst>
        </c:ser>
        <c:ser>
          <c:idx val="1"/>
          <c:order val="1"/>
          <c:tx>
            <c:strRef>
              <c:f>Sheet1!$C$1</c:f>
              <c:strCache>
                <c:ptCount val="1"/>
                <c:pt idx="0">
                  <c:v>CF house-holds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Rice in Khammuone</c:v>
                </c:pt>
                <c:pt idx="1">
                  <c:v>Rice in Vientiane Capita</c:v>
                </c:pt>
                <c:pt idx="2">
                  <c:v>Pig in Vientiane Capita</c:v>
                </c:pt>
                <c:pt idx="3">
                  <c:v>Vegetable in Oudomxay</c:v>
                </c:pt>
              </c:strCache>
            </c:strRef>
          </c:cat>
          <c:val>
            <c:numRef>
              <c:f>Sheet1!$C$2:$C$5</c:f>
              <c:numCache>
                <c:formatCode>General</c:formatCode>
                <c:ptCount val="4"/>
                <c:pt idx="0">
                  <c:v>100</c:v>
                </c:pt>
                <c:pt idx="1">
                  <c:v>25</c:v>
                </c:pt>
                <c:pt idx="2">
                  <c:v>57</c:v>
                </c:pt>
                <c:pt idx="3">
                  <c:v>110</c:v>
                </c:pt>
              </c:numCache>
            </c:numRef>
          </c:val>
          <c:extLst>
            <c:ext xmlns:c16="http://schemas.microsoft.com/office/drawing/2014/chart" uri="{C3380CC4-5D6E-409C-BE32-E72D297353CC}">
              <c16:uniqueId val="{00000001-A367-4C66-BD30-F75B9BD9F372}"/>
            </c:ext>
          </c:extLst>
        </c:ser>
        <c:dLbls>
          <c:showLegendKey val="0"/>
          <c:showVal val="0"/>
          <c:showCatName val="0"/>
          <c:showSerName val="0"/>
          <c:showPercent val="0"/>
          <c:showBubbleSize val="0"/>
        </c:dLbls>
        <c:gapWidth val="150"/>
        <c:overlap val="100"/>
        <c:axId val="99396224"/>
        <c:axId val="100582528"/>
      </c:barChart>
      <c:catAx>
        <c:axId val="99396224"/>
        <c:scaling>
          <c:orientation val="minMax"/>
        </c:scaling>
        <c:delete val="0"/>
        <c:axPos val="b"/>
        <c:numFmt formatCode="General" sourceLinked="0"/>
        <c:majorTickMark val="out"/>
        <c:minorTickMark val="none"/>
        <c:tickLblPos val="nextTo"/>
        <c:crossAx val="100582528"/>
        <c:crosses val="autoZero"/>
        <c:auto val="1"/>
        <c:lblAlgn val="ctr"/>
        <c:lblOffset val="100"/>
        <c:noMultiLvlLbl val="0"/>
      </c:catAx>
      <c:valAx>
        <c:axId val="100582528"/>
        <c:scaling>
          <c:orientation val="minMax"/>
        </c:scaling>
        <c:delete val="0"/>
        <c:axPos val="l"/>
        <c:numFmt formatCode="General" sourceLinked="1"/>
        <c:majorTickMark val="out"/>
        <c:minorTickMark val="none"/>
        <c:tickLblPos val="nextTo"/>
        <c:crossAx val="99396224"/>
        <c:crosses val="autoZero"/>
        <c:crossBetween val="between"/>
      </c:valAx>
    </c:plotArea>
    <c:legend>
      <c:legendPos val="b"/>
      <c:overlay val="0"/>
    </c:legend>
    <c:plotVisOnly val="1"/>
    <c:dispBlanksAs val="gap"/>
    <c:showDLblsOverMax val="0"/>
  </c:chart>
  <c:txPr>
    <a:bodyPr/>
    <a:lstStyle/>
    <a:p>
      <a:pPr>
        <a:defRPr sz="1800">
          <a:latin typeface="+mn-lt"/>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66EAA1-BE34-46E8-97D4-B4197007B04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BFFD03-CDB0-4011-B7C4-BDF576782351}" type="pres">
      <dgm:prSet presAssocID="{9E66EAA1-BE34-46E8-97D4-B4197007B046}" presName="Name0" presStyleCnt="0">
        <dgm:presLayoutVars>
          <dgm:dir/>
          <dgm:animLvl val="lvl"/>
          <dgm:resizeHandles val="exact"/>
        </dgm:presLayoutVars>
      </dgm:prSet>
      <dgm:spPr/>
    </dgm:pt>
  </dgm:ptLst>
  <dgm:cxnLst>
    <dgm:cxn modelId="{5DE6A0C5-12F7-4F58-B1EB-7B0A0159C943}" type="presOf" srcId="{9E66EAA1-BE34-46E8-97D4-B4197007B046}" destId="{E9BFFD03-CDB0-4011-B7C4-BDF576782351}"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9B8539-84A2-46C9-89BB-FDE62A52DC97}"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AU"/>
        </a:p>
      </dgm:t>
    </dgm:pt>
    <dgm:pt modelId="{BC6C5360-6E58-4DAE-BADE-4F14AD5394D5}">
      <dgm:prSet phldrT="[Text]" custT="1"/>
      <dgm:spPr/>
      <dgm:t>
        <a:bodyPr/>
        <a:lstStyle/>
        <a:p>
          <a:endParaRPr lang="en-AU" sz="3600" b="1" dirty="0"/>
        </a:p>
        <a:p>
          <a:r>
            <a:rPr lang="en-AU" sz="3600" b="1" dirty="0"/>
            <a:t>CAP/IPSARD</a:t>
          </a:r>
        </a:p>
      </dgm:t>
    </dgm:pt>
    <dgm:pt modelId="{F2EC7128-3C3A-46E8-ACA9-B7D0AFA7BB73}" type="sibTrans" cxnId="{741DE8AD-4369-4E5A-86E0-B8AFC7E229E1}">
      <dgm:prSet/>
      <dgm:spPr/>
      <dgm:t>
        <a:bodyPr/>
        <a:lstStyle/>
        <a:p>
          <a:endParaRPr lang="en-AU"/>
        </a:p>
      </dgm:t>
    </dgm:pt>
    <dgm:pt modelId="{C20CC2AE-9D35-46D8-BD19-A13FA60ABC3E}" type="parTrans" cxnId="{741DE8AD-4369-4E5A-86E0-B8AFC7E229E1}">
      <dgm:prSet/>
      <dgm:spPr/>
      <dgm:t>
        <a:bodyPr/>
        <a:lstStyle/>
        <a:p>
          <a:endParaRPr lang="en-AU"/>
        </a:p>
      </dgm:t>
    </dgm:pt>
    <dgm:pt modelId="{442B5C4D-E320-45B4-9EBA-4B2B17F25319}">
      <dgm:prSet phldrT="[Text]" custT="1"/>
      <dgm:spPr/>
      <dgm:t>
        <a:bodyPr/>
        <a:lstStyle/>
        <a:p>
          <a:endParaRPr lang="en-AU" sz="3600" b="1" dirty="0"/>
        </a:p>
        <a:p>
          <a:r>
            <a:rPr lang="en-AU" sz="3600" b="1" dirty="0"/>
            <a:t>PRC/NAFRI</a:t>
          </a:r>
        </a:p>
      </dgm:t>
    </dgm:pt>
    <dgm:pt modelId="{DBDAF9E1-7F78-4FE0-AE8C-FF66E298378A}" type="sibTrans" cxnId="{6AB40A75-A92E-48C2-A813-20DF14BE1FA8}">
      <dgm:prSet/>
      <dgm:spPr/>
      <dgm:t>
        <a:bodyPr/>
        <a:lstStyle/>
        <a:p>
          <a:endParaRPr lang="en-AU"/>
        </a:p>
      </dgm:t>
    </dgm:pt>
    <dgm:pt modelId="{3DF3413D-E6DB-4D80-A250-9A56887818C4}" type="parTrans" cxnId="{6AB40A75-A92E-48C2-A813-20DF14BE1FA8}">
      <dgm:prSet/>
      <dgm:spPr/>
      <dgm:t>
        <a:bodyPr/>
        <a:lstStyle/>
        <a:p>
          <a:endParaRPr lang="en-AU"/>
        </a:p>
      </dgm:t>
    </dgm:pt>
    <dgm:pt modelId="{F032A4B8-E1FC-4E56-B05A-1E6F427DB2CD}" type="pres">
      <dgm:prSet presAssocID="{6E9B8539-84A2-46C9-89BB-FDE62A52DC97}" presName="theList" presStyleCnt="0">
        <dgm:presLayoutVars>
          <dgm:dir/>
          <dgm:animLvl val="lvl"/>
          <dgm:resizeHandles val="exact"/>
        </dgm:presLayoutVars>
      </dgm:prSet>
      <dgm:spPr/>
    </dgm:pt>
    <dgm:pt modelId="{C60FF9EF-64CA-4E03-8F82-FDF83E7C01E2}" type="pres">
      <dgm:prSet presAssocID="{442B5C4D-E320-45B4-9EBA-4B2B17F25319}" presName="compNode" presStyleCnt="0"/>
      <dgm:spPr/>
    </dgm:pt>
    <dgm:pt modelId="{D8358680-EE3B-4B5E-BDFC-539D1BD2D5A5}" type="pres">
      <dgm:prSet presAssocID="{442B5C4D-E320-45B4-9EBA-4B2B17F25319}" presName="aNode" presStyleLbl="bgShp" presStyleIdx="0" presStyleCnt="2"/>
      <dgm:spPr/>
    </dgm:pt>
    <dgm:pt modelId="{752E7C92-195B-454A-AFF4-0B1B87226F4B}" type="pres">
      <dgm:prSet presAssocID="{442B5C4D-E320-45B4-9EBA-4B2B17F25319}" presName="textNode" presStyleLbl="bgShp" presStyleIdx="0" presStyleCnt="2"/>
      <dgm:spPr/>
    </dgm:pt>
    <dgm:pt modelId="{27ADF751-6B3E-4368-A586-60F922ED4378}" type="pres">
      <dgm:prSet presAssocID="{442B5C4D-E320-45B4-9EBA-4B2B17F25319}" presName="compChildNode" presStyleCnt="0"/>
      <dgm:spPr/>
    </dgm:pt>
    <dgm:pt modelId="{88F6AF8F-D5E8-461F-A5EC-2930B17B72C6}" type="pres">
      <dgm:prSet presAssocID="{442B5C4D-E320-45B4-9EBA-4B2B17F25319}" presName="theInnerList" presStyleCnt="0"/>
      <dgm:spPr/>
    </dgm:pt>
    <dgm:pt modelId="{12F8544B-D096-47A7-A3FB-1FFF3A416D15}" type="pres">
      <dgm:prSet presAssocID="{442B5C4D-E320-45B4-9EBA-4B2B17F25319}" presName="aSpace" presStyleCnt="0"/>
      <dgm:spPr/>
    </dgm:pt>
    <dgm:pt modelId="{BEE4FFD3-BC34-4280-89DC-34AE84C73AE1}" type="pres">
      <dgm:prSet presAssocID="{BC6C5360-6E58-4DAE-BADE-4F14AD5394D5}" presName="compNode" presStyleCnt="0"/>
      <dgm:spPr/>
    </dgm:pt>
    <dgm:pt modelId="{4C2026E0-A615-4536-A944-24B63F15E9C9}" type="pres">
      <dgm:prSet presAssocID="{BC6C5360-6E58-4DAE-BADE-4F14AD5394D5}" presName="aNode" presStyleLbl="bgShp" presStyleIdx="1" presStyleCnt="2"/>
      <dgm:spPr/>
    </dgm:pt>
    <dgm:pt modelId="{427903CB-23FD-40C1-8C94-1A4C3BBD458C}" type="pres">
      <dgm:prSet presAssocID="{BC6C5360-6E58-4DAE-BADE-4F14AD5394D5}" presName="textNode" presStyleLbl="bgShp" presStyleIdx="1" presStyleCnt="2"/>
      <dgm:spPr/>
    </dgm:pt>
    <dgm:pt modelId="{EDA548A6-6762-4B7E-9AD3-3B1BCC53E240}" type="pres">
      <dgm:prSet presAssocID="{BC6C5360-6E58-4DAE-BADE-4F14AD5394D5}" presName="compChildNode" presStyleCnt="0"/>
      <dgm:spPr/>
    </dgm:pt>
    <dgm:pt modelId="{62774D9E-B63B-4240-9C54-443321B8A855}" type="pres">
      <dgm:prSet presAssocID="{BC6C5360-6E58-4DAE-BADE-4F14AD5394D5}" presName="theInnerList" presStyleCnt="0"/>
      <dgm:spPr/>
    </dgm:pt>
  </dgm:ptLst>
  <dgm:cxnLst>
    <dgm:cxn modelId="{0F031119-4D7D-4850-952F-5EC2B3BA0043}" type="presOf" srcId="{442B5C4D-E320-45B4-9EBA-4B2B17F25319}" destId="{752E7C92-195B-454A-AFF4-0B1B87226F4B}" srcOrd="1" destOrd="0" presId="urn:microsoft.com/office/officeart/2005/8/layout/lProcess2"/>
    <dgm:cxn modelId="{E9C68164-AE30-49B2-8929-BA729065A02D}" type="presOf" srcId="{BC6C5360-6E58-4DAE-BADE-4F14AD5394D5}" destId="{4C2026E0-A615-4536-A944-24B63F15E9C9}" srcOrd="0" destOrd="0" presId="urn:microsoft.com/office/officeart/2005/8/layout/lProcess2"/>
    <dgm:cxn modelId="{6AB40A75-A92E-48C2-A813-20DF14BE1FA8}" srcId="{6E9B8539-84A2-46C9-89BB-FDE62A52DC97}" destId="{442B5C4D-E320-45B4-9EBA-4B2B17F25319}" srcOrd="0" destOrd="0" parTransId="{3DF3413D-E6DB-4D80-A250-9A56887818C4}" sibTransId="{DBDAF9E1-7F78-4FE0-AE8C-FF66E298378A}"/>
    <dgm:cxn modelId="{6B625075-9FFF-411E-8F01-42592DA8A637}" type="presOf" srcId="{442B5C4D-E320-45B4-9EBA-4B2B17F25319}" destId="{D8358680-EE3B-4B5E-BDFC-539D1BD2D5A5}" srcOrd="0" destOrd="0" presId="urn:microsoft.com/office/officeart/2005/8/layout/lProcess2"/>
    <dgm:cxn modelId="{E033998E-72AC-4202-B2AC-99DC095E1CB5}" type="presOf" srcId="{6E9B8539-84A2-46C9-89BB-FDE62A52DC97}" destId="{F032A4B8-E1FC-4E56-B05A-1E6F427DB2CD}" srcOrd="0" destOrd="0" presId="urn:microsoft.com/office/officeart/2005/8/layout/lProcess2"/>
    <dgm:cxn modelId="{741DE8AD-4369-4E5A-86E0-B8AFC7E229E1}" srcId="{6E9B8539-84A2-46C9-89BB-FDE62A52DC97}" destId="{BC6C5360-6E58-4DAE-BADE-4F14AD5394D5}" srcOrd="1" destOrd="0" parTransId="{C20CC2AE-9D35-46D8-BD19-A13FA60ABC3E}" sibTransId="{F2EC7128-3C3A-46E8-ACA9-B7D0AFA7BB73}"/>
    <dgm:cxn modelId="{72F2B8B1-C5B6-4110-A903-FACDE21B6610}" type="presOf" srcId="{BC6C5360-6E58-4DAE-BADE-4F14AD5394D5}" destId="{427903CB-23FD-40C1-8C94-1A4C3BBD458C}" srcOrd="1" destOrd="0" presId="urn:microsoft.com/office/officeart/2005/8/layout/lProcess2"/>
    <dgm:cxn modelId="{6994ECFC-A044-4F95-8CC0-139A5510CCAC}" type="presParOf" srcId="{F032A4B8-E1FC-4E56-B05A-1E6F427DB2CD}" destId="{C60FF9EF-64CA-4E03-8F82-FDF83E7C01E2}" srcOrd="0" destOrd="0" presId="urn:microsoft.com/office/officeart/2005/8/layout/lProcess2"/>
    <dgm:cxn modelId="{C96B275F-8582-40BF-A041-4EAA27C5B416}" type="presParOf" srcId="{C60FF9EF-64CA-4E03-8F82-FDF83E7C01E2}" destId="{D8358680-EE3B-4B5E-BDFC-539D1BD2D5A5}" srcOrd="0" destOrd="0" presId="urn:microsoft.com/office/officeart/2005/8/layout/lProcess2"/>
    <dgm:cxn modelId="{C4D798E5-3934-4316-A3AB-758FD98C4328}" type="presParOf" srcId="{C60FF9EF-64CA-4E03-8F82-FDF83E7C01E2}" destId="{752E7C92-195B-454A-AFF4-0B1B87226F4B}" srcOrd="1" destOrd="0" presId="urn:microsoft.com/office/officeart/2005/8/layout/lProcess2"/>
    <dgm:cxn modelId="{4104B076-033F-484C-BE74-FA0E251A504E}" type="presParOf" srcId="{C60FF9EF-64CA-4E03-8F82-FDF83E7C01E2}" destId="{27ADF751-6B3E-4368-A586-60F922ED4378}" srcOrd="2" destOrd="0" presId="urn:microsoft.com/office/officeart/2005/8/layout/lProcess2"/>
    <dgm:cxn modelId="{044EFD92-CF7A-4DCF-B6E4-F8934D270433}" type="presParOf" srcId="{27ADF751-6B3E-4368-A586-60F922ED4378}" destId="{88F6AF8F-D5E8-461F-A5EC-2930B17B72C6}" srcOrd="0" destOrd="0" presId="urn:microsoft.com/office/officeart/2005/8/layout/lProcess2"/>
    <dgm:cxn modelId="{47DE2A95-A775-443A-8EC8-D9C881581119}" type="presParOf" srcId="{F032A4B8-E1FC-4E56-B05A-1E6F427DB2CD}" destId="{12F8544B-D096-47A7-A3FB-1FFF3A416D15}" srcOrd="1" destOrd="0" presId="urn:microsoft.com/office/officeart/2005/8/layout/lProcess2"/>
    <dgm:cxn modelId="{E1A89C01-E1DB-49DD-8057-EF056EB7CBB1}" type="presParOf" srcId="{F032A4B8-E1FC-4E56-B05A-1E6F427DB2CD}" destId="{BEE4FFD3-BC34-4280-89DC-34AE84C73AE1}" srcOrd="2" destOrd="0" presId="urn:microsoft.com/office/officeart/2005/8/layout/lProcess2"/>
    <dgm:cxn modelId="{88A248D8-A0BF-4795-868D-CEFA236FE324}" type="presParOf" srcId="{BEE4FFD3-BC34-4280-89DC-34AE84C73AE1}" destId="{4C2026E0-A615-4536-A944-24B63F15E9C9}" srcOrd="0" destOrd="0" presId="urn:microsoft.com/office/officeart/2005/8/layout/lProcess2"/>
    <dgm:cxn modelId="{381194CD-F8D5-4DA9-B53B-6DE080FF3F80}" type="presParOf" srcId="{BEE4FFD3-BC34-4280-89DC-34AE84C73AE1}" destId="{427903CB-23FD-40C1-8C94-1A4C3BBD458C}" srcOrd="1" destOrd="0" presId="urn:microsoft.com/office/officeart/2005/8/layout/lProcess2"/>
    <dgm:cxn modelId="{3029C7BC-D933-458C-AFA0-D2C671C2ABC1}" type="presParOf" srcId="{BEE4FFD3-BC34-4280-89DC-34AE84C73AE1}" destId="{EDA548A6-6762-4B7E-9AD3-3B1BCC53E240}" srcOrd="2" destOrd="0" presId="urn:microsoft.com/office/officeart/2005/8/layout/lProcess2"/>
    <dgm:cxn modelId="{349DA324-C222-4A0B-837B-C5810950CD08}" type="presParOf" srcId="{EDA548A6-6762-4B7E-9AD3-3B1BCC53E240}" destId="{62774D9E-B63B-4240-9C54-443321B8A855}" srcOrd="0" destOrd="0" presId="urn:microsoft.com/office/officeart/2005/8/layout/l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58680-EE3B-4B5E-BDFC-539D1BD2D5A5}">
      <dsp:nvSpPr>
        <dsp:cNvPr id="0" name=""/>
        <dsp:cNvSpPr/>
      </dsp:nvSpPr>
      <dsp:spPr>
        <a:xfrm>
          <a:off x="4200" y="0"/>
          <a:ext cx="4040864" cy="11453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en-AU" sz="3600" b="1" kern="1200" dirty="0"/>
        </a:p>
        <a:p>
          <a:pPr marL="0" lvl="0" indent="0" algn="ctr" defTabSz="1600200">
            <a:lnSpc>
              <a:spcPct val="90000"/>
            </a:lnSpc>
            <a:spcBef>
              <a:spcPct val="0"/>
            </a:spcBef>
            <a:spcAft>
              <a:spcPct val="35000"/>
            </a:spcAft>
            <a:buNone/>
          </a:pPr>
          <a:r>
            <a:rPr lang="en-AU" sz="3600" b="1" kern="1200" dirty="0"/>
            <a:t>PRC/NAFRI</a:t>
          </a:r>
        </a:p>
      </dsp:txBody>
      <dsp:txXfrm>
        <a:off x="4200" y="0"/>
        <a:ext cx="4040864" cy="343606"/>
      </dsp:txXfrm>
    </dsp:sp>
    <dsp:sp modelId="{4C2026E0-A615-4536-A944-24B63F15E9C9}">
      <dsp:nvSpPr>
        <dsp:cNvPr id="0" name=""/>
        <dsp:cNvSpPr/>
      </dsp:nvSpPr>
      <dsp:spPr>
        <a:xfrm>
          <a:off x="4348130" y="0"/>
          <a:ext cx="4040864" cy="114535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en-AU" sz="3600" b="1" kern="1200" dirty="0"/>
        </a:p>
        <a:p>
          <a:pPr marL="0" lvl="0" indent="0" algn="ctr" defTabSz="1600200">
            <a:lnSpc>
              <a:spcPct val="90000"/>
            </a:lnSpc>
            <a:spcBef>
              <a:spcPct val="0"/>
            </a:spcBef>
            <a:spcAft>
              <a:spcPct val="35000"/>
            </a:spcAft>
            <a:buNone/>
          </a:pPr>
          <a:r>
            <a:rPr lang="en-AU" sz="3600" b="1" kern="1200" dirty="0"/>
            <a:t>CAP/IPSARD</a:t>
          </a:r>
        </a:p>
      </dsp:txBody>
      <dsp:txXfrm>
        <a:off x="4348130" y="0"/>
        <a:ext cx="4040864" cy="34360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5AA3F9-3769-428A-9EAB-180F9339DFC7}" type="datetimeFigureOut">
              <a:rPr lang="en-US" smtClean="0"/>
              <a:pPr/>
              <a:t>9/29/2017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00294-8FA7-4112-99B0-C59B5F88A34F}" type="slidenum">
              <a:rPr lang="en-US" smtClean="0"/>
              <a:pPr/>
              <a:t>‹#›</a:t>
            </a:fld>
            <a:endParaRPr lang="en-US" dirty="0"/>
          </a:p>
        </p:txBody>
      </p:sp>
    </p:spTree>
    <p:extLst>
      <p:ext uri="{BB962C8B-B14F-4D97-AF65-F5344CB8AC3E}">
        <p14:creationId xmlns:p14="http://schemas.microsoft.com/office/powerpoint/2010/main" val="3966197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fr-F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685817" indent="-263776">
              <a:defRPr>
                <a:solidFill>
                  <a:schemeClr val="tx1"/>
                </a:solidFill>
                <a:latin typeface="Calibri" pitchFamily="34" charset="0"/>
              </a:defRPr>
            </a:lvl2pPr>
            <a:lvl3pPr marL="1055103" indent="-211021">
              <a:defRPr>
                <a:solidFill>
                  <a:schemeClr val="tx1"/>
                </a:solidFill>
                <a:latin typeface="Calibri" pitchFamily="34" charset="0"/>
              </a:defRPr>
            </a:lvl3pPr>
            <a:lvl4pPr marL="1477145" indent="-211021">
              <a:defRPr>
                <a:solidFill>
                  <a:schemeClr val="tx1"/>
                </a:solidFill>
                <a:latin typeface="Calibri" pitchFamily="34" charset="0"/>
              </a:defRPr>
            </a:lvl4pPr>
            <a:lvl5pPr marL="1899186" indent="-211021">
              <a:defRPr>
                <a:solidFill>
                  <a:schemeClr val="tx1"/>
                </a:solidFill>
                <a:latin typeface="Calibri" pitchFamily="34" charset="0"/>
              </a:defRPr>
            </a:lvl5pPr>
            <a:lvl6pPr marL="2321227" indent="-211021" fontAlgn="base">
              <a:spcBef>
                <a:spcPct val="0"/>
              </a:spcBef>
              <a:spcAft>
                <a:spcPct val="0"/>
              </a:spcAft>
              <a:defRPr>
                <a:solidFill>
                  <a:schemeClr val="tx1"/>
                </a:solidFill>
                <a:latin typeface="Calibri" pitchFamily="34" charset="0"/>
              </a:defRPr>
            </a:lvl6pPr>
            <a:lvl7pPr marL="2743269" indent="-211021" fontAlgn="base">
              <a:spcBef>
                <a:spcPct val="0"/>
              </a:spcBef>
              <a:spcAft>
                <a:spcPct val="0"/>
              </a:spcAft>
              <a:defRPr>
                <a:solidFill>
                  <a:schemeClr val="tx1"/>
                </a:solidFill>
                <a:latin typeface="Calibri" pitchFamily="34" charset="0"/>
              </a:defRPr>
            </a:lvl7pPr>
            <a:lvl8pPr marL="3165310" indent="-211021" fontAlgn="base">
              <a:spcBef>
                <a:spcPct val="0"/>
              </a:spcBef>
              <a:spcAft>
                <a:spcPct val="0"/>
              </a:spcAft>
              <a:defRPr>
                <a:solidFill>
                  <a:schemeClr val="tx1"/>
                </a:solidFill>
                <a:latin typeface="Calibri" pitchFamily="34" charset="0"/>
              </a:defRPr>
            </a:lvl8pPr>
            <a:lvl9pPr marL="3587351" indent="-21102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EAE6974-1DCB-4F3B-BE55-842B99A3A9CD}" type="slidenum">
              <a:rPr lang="en-US" altLang="fr-FR"/>
              <a:pPr fontAlgn="base">
                <a:spcBef>
                  <a:spcPct val="0"/>
                </a:spcBef>
                <a:spcAft>
                  <a:spcPct val="0"/>
                </a:spcAft>
              </a:pPr>
              <a:t>2</a:t>
            </a:fld>
            <a:endParaRPr lang="en-US" altLang="fr-FR"/>
          </a:p>
        </p:txBody>
      </p:sp>
    </p:spTree>
    <p:extLst>
      <p:ext uri="{BB962C8B-B14F-4D97-AF65-F5344CB8AC3E}">
        <p14:creationId xmlns:p14="http://schemas.microsoft.com/office/powerpoint/2010/main" val="3299796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fr-F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685817" indent="-263776">
              <a:defRPr>
                <a:solidFill>
                  <a:schemeClr val="tx1"/>
                </a:solidFill>
                <a:latin typeface="Calibri" pitchFamily="34" charset="0"/>
              </a:defRPr>
            </a:lvl2pPr>
            <a:lvl3pPr marL="1055103" indent="-211021">
              <a:defRPr>
                <a:solidFill>
                  <a:schemeClr val="tx1"/>
                </a:solidFill>
                <a:latin typeface="Calibri" pitchFamily="34" charset="0"/>
              </a:defRPr>
            </a:lvl3pPr>
            <a:lvl4pPr marL="1477145" indent="-211021">
              <a:defRPr>
                <a:solidFill>
                  <a:schemeClr val="tx1"/>
                </a:solidFill>
                <a:latin typeface="Calibri" pitchFamily="34" charset="0"/>
              </a:defRPr>
            </a:lvl4pPr>
            <a:lvl5pPr marL="1899186" indent="-211021">
              <a:defRPr>
                <a:solidFill>
                  <a:schemeClr val="tx1"/>
                </a:solidFill>
                <a:latin typeface="Calibri" pitchFamily="34" charset="0"/>
              </a:defRPr>
            </a:lvl5pPr>
            <a:lvl6pPr marL="2321227" indent="-211021" fontAlgn="base">
              <a:spcBef>
                <a:spcPct val="0"/>
              </a:spcBef>
              <a:spcAft>
                <a:spcPct val="0"/>
              </a:spcAft>
              <a:defRPr>
                <a:solidFill>
                  <a:schemeClr val="tx1"/>
                </a:solidFill>
                <a:latin typeface="Calibri" pitchFamily="34" charset="0"/>
              </a:defRPr>
            </a:lvl6pPr>
            <a:lvl7pPr marL="2743269" indent="-211021" fontAlgn="base">
              <a:spcBef>
                <a:spcPct val="0"/>
              </a:spcBef>
              <a:spcAft>
                <a:spcPct val="0"/>
              </a:spcAft>
              <a:defRPr>
                <a:solidFill>
                  <a:schemeClr val="tx1"/>
                </a:solidFill>
                <a:latin typeface="Calibri" pitchFamily="34" charset="0"/>
              </a:defRPr>
            </a:lvl7pPr>
            <a:lvl8pPr marL="3165310" indent="-211021" fontAlgn="base">
              <a:spcBef>
                <a:spcPct val="0"/>
              </a:spcBef>
              <a:spcAft>
                <a:spcPct val="0"/>
              </a:spcAft>
              <a:defRPr>
                <a:solidFill>
                  <a:schemeClr val="tx1"/>
                </a:solidFill>
                <a:latin typeface="Calibri" pitchFamily="34" charset="0"/>
              </a:defRPr>
            </a:lvl8pPr>
            <a:lvl9pPr marL="3587351" indent="-21102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33721EC-B6D3-4CC8-B31C-E6067172098B}" type="slidenum">
              <a:rPr lang="en-US" altLang="fr-FR"/>
              <a:pPr fontAlgn="base">
                <a:spcBef>
                  <a:spcPct val="0"/>
                </a:spcBef>
                <a:spcAft>
                  <a:spcPct val="0"/>
                </a:spcAft>
              </a:pPr>
              <a:t>3</a:t>
            </a:fld>
            <a:endParaRPr lang="en-US" altLang="fr-FR"/>
          </a:p>
        </p:txBody>
      </p:sp>
      <p:sp>
        <p:nvSpPr>
          <p:cNvPr id="35845"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685817" indent="-263776">
              <a:defRPr>
                <a:solidFill>
                  <a:schemeClr val="tx1"/>
                </a:solidFill>
                <a:latin typeface="Calibri" pitchFamily="34" charset="0"/>
              </a:defRPr>
            </a:lvl2pPr>
            <a:lvl3pPr marL="1055103" indent="-211021">
              <a:defRPr>
                <a:solidFill>
                  <a:schemeClr val="tx1"/>
                </a:solidFill>
                <a:latin typeface="Calibri" pitchFamily="34" charset="0"/>
              </a:defRPr>
            </a:lvl3pPr>
            <a:lvl4pPr marL="1477145" indent="-211021">
              <a:defRPr>
                <a:solidFill>
                  <a:schemeClr val="tx1"/>
                </a:solidFill>
                <a:latin typeface="Calibri" pitchFamily="34" charset="0"/>
              </a:defRPr>
            </a:lvl4pPr>
            <a:lvl5pPr marL="1899186" indent="-211021">
              <a:defRPr>
                <a:solidFill>
                  <a:schemeClr val="tx1"/>
                </a:solidFill>
                <a:latin typeface="Calibri" pitchFamily="34" charset="0"/>
              </a:defRPr>
            </a:lvl5pPr>
            <a:lvl6pPr marL="2321227" indent="-211021" fontAlgn="base">
              <a:spcBef>
                <a:spcPct val="0"/>
              </a:spcBef>
              <a:spcAft>
                <a:spcPct val="0"/>
              </a:spcAft>
              <a:defRPr>
                <a:solidFill>
                  <a:schemeClr val="tx1"/>
                </a:solidFill>
                <a:latin typeface="Calibri" pitchFamily="34" charset="0"/>
              </a:defRPr>
            </a:lvl6pPr>
            <a:lvl7pPr marL="2743269" indent="-211021" fontAlgn="base">
              <a:spcBef>
                <a:spcPct val="0"/>
              </a:spcBef>
              <a:spcAft>
                <a:spcPct val="0"/>
              </a:spcAft>
              <a:defRPr>
                <a:solidFill>
                  <a:schemeClr val="tx1"/>
                </a:solidFill>
                <a:latin typeface="Calibri" pitchFamily="34" charset="0"/>
              </a:defRPr>
            </a:lvl7pPr>
            <a:lvl8pPr marL="3165310" indent="-211021" fontAlgn="base">
              <a:spcBef>
                <a:spcPct val="0"/>
              </a:spcBef>
              <a:spcAft>
                <a:spcPct val="0"/>
              </a:spcAft>
              <a:defRPr>
                <a:solidFill>
                  <a:schemeClr val="tx1"/>
                </a:solidFill>
                <a:latin typeface="Calibri" pitchFamily="34" charset="0"/>
              </a:defRPr>
            </a:lvl8pPr>
            <a:lvl9pPr marL="3587351" indent="-211021"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fr-FR"/>
              <a:t>5/9/2016</a:t>
            </a:r>
          </a:p>
        </p:txBody>
      </p:sp>
    </p:spTree>
    <p:extLst>
      <p:ext uri="{BB962C8B-B14F-4D97-AF65-F5344CB8AC3E}">
        <p14:creationId xmlns:p14="http://schemas.microsoft.com/office/powerpoint/2010/main" val="1397784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fr-F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685817" indent="-263776">
              <a:defRPr>
                <a:solidFill>
                  <a:schemeClr val="tx1"/>
                </a:solidFill>
                <a:latin typeface="Calibri" pitchFamily="34" charset="0"/>
              </a:defRPr>
            </a:lvl2pPr>
            <a:lvl3pPr marL="1055103" indent="-211021">
              <a:defRPr>
                <a:solidFill>
                  <a:schemeClr val="tx1"/>
                </a:solidFill>
                <a:latin typeface="Calibri" pitchFamily="34" charset="0"/>
              </a:defRPr>
            </a:lvl3pPr>
            <a:lvl4pPr marL="1477145" indent="-211021">
              <a:defRPr>
                <a:solidFill>
                  <a:schemeClr val="tx1"/>
                </a:solidFill>
                <a:latin typeface="Calibri" pitchFamily="34" charset="0"/>
              </a:defRPr>
            </a:lvl4pPr>
            <a:lvl5pPr marL="1899186" indent="-211021">
              <a:defRPr>
                <a:solidFill>
                  <a:schemeClr val="tx1"/>
                </a:solidFill>
                <a:latin typeface="Calibri" pitchFamily="34" charset="0"/>
              </a:defRPr>
            </a:lvl5pPr>
            <a:lvl6pPr marL="2321227" indent="-211021" fontAlgn="base">
              <a:spcBef>
                <a:spcPct val="0"/>
              </a:spcBef>
              <a:spcAft>
                <a:spcPct val="0"/>
              </a:spcAft>
              <a:defRPr>
                <a:solidFill>
                  <a:schemeClr val="tx1"/>
                </a:solidFill>
                <a:latin typeface="Calibri" pitchFamily="34" charset="0"/>
              </a:defRPr>
            </a:lvl6pPr>
            <a:lvl7pPr marL="2743269" indent="-211021" fontAlgn="base">
              <a:spcBef>
                <a:spcPct val="0"/>
              </a:spcBef>
              <a:spcAft>
                <a:spcPct val="0"/>
              </a:spcAft>
              <a:defRPr>
                <a:solidFill>
                  <a:schemeClr val="tx1"/>
                </a:solidFill>
                <a:latin typeface="Calibri" pitchFamily="34" charset="0"/>
              </a:defRPr>
            </a:lvl7pPr>
            <a:lvl8pPr marL="3165310" indent="-211021" fontAlgn="base">
              <a:spcBef>
                <a:spcPct val="0"/>
              </a:spcBef>
              <a:spcAft>
                <a:spcPct val="0"/>
              </a:spcAft>
              <a:defRPr>
                <a:solidFill>
                  <a:schemeClr val="tx1"/>
                </a:solidFill>
                <a:latin typeface="Calibri" pitchFamily="34" charset="0"/>
              </a:defRPr>
            </a:lvl8pPr>
            <a:lvl9pPr marL="3587351" indent="-21102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419E41D-F9FE-496B-A02B-B5128DC62399}" type="slidenum">
              <a:rPr lang="en-US" altLang="fr-FR"/>
              <a:pPr fontAlgn="base">
                <a:spcBef>
                  <a:spcPct val="0"/>
                </a:spcBef>
                <a:spcAft>
                  <a:spcPct val="0"/>
                </a:spcAft>
              </a:pPr>
              <a:t>16</a:t>
            </a:fld>
            <a:endParaRPr lang="en-US" altLang="fr-FR"/>
          </a:p>
        </p:txBody>
      </p:sp>
    </p:spTree>
    <p:extLst>
      <p:ext uri="{BB962C8B-B14F-4D97-AF65-F5344CB8AC3E}">
        <p14:creationId xmlns:p14="http://schemas.microsoft.com/office/powerpoint/2010/main" val="1989174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 typeface="Times New Roman" pitchFamily="18" charset="0"/>
              <a:buChar char="‒"/>
            </a:pPr>
            <a:r>
              <a:rPr lang="en-US" altLang="fr-FR"/>
              <a:t>MAF proposes to Laos’ Government to clarify the role of ministries in CF. MAF should take the leading and focal role to promote CF and provide public services on CF. Other ministries cooperate with MAF in relevant issues.</a:t>
            </a:r>
          </a:p>
          <a:p>
            <a:pPr>
              <a:spcBef>
                <a:spcPct val="0"/>
              </a:spcBef>
              <a:buFont typeface="Times New Roman" pitchFamily="18" charset="0"/>
              <a:buChar char="‒"/>
            </a:pPr>
            <a:r>
              <a:rPr lang="en-US" altLang="fr-FR"/>
              <a:t>MAF evaluates the CF unit under the DAEC and build its capacity to focus on policy and guidelines formulation to promote CF.</a:t>
            </a:r>
          </a:p>
          <a:p>
            <a:pPr>
              <a:spcBef>
                <a:spcPct val="0"/>
              </a:spcBef>
              <a:buFont typeface="Times New Roman" pitchFamily="18" charset="0"/>
              <a:buChar char="‒"/>
            </a:pPr>
            <a:r>
              <a:rPr lang="en-US" altLang="fr-FR"/>
              <a:t>MAF cooperates with provincial authority to do the needs assessment of CF parties to understand what public services should be provided such as market information, legal supports, etc. Assess the role and capacity of DAFO in providing public services for CF parties, based on that identify clearly the role of DAFO and build its capacity or establish a separate professional unit to provide CF public services.  </a:t>
            </a:r>
          </a:p>
          <a:p>
            <a:pPr>
              <a:spcBef>
                <a:spcPct val="0"/>
              </a:spcBef>
              <a:buFont typeface="Times New Roman" pitchFamily="18" charset="0"/>
              <a:buChar char="‒"/>
            </a:pPr>
            <a:r>
              <a:rPr lang="en-US" altLang="fr-FR"/>
              <a:t>MAF reforms its state S&amp;T and extension units into self-financed and autonomous status; build capacity for officers; and improve treatment system for officers based on performance evaluated by users (farmers). This helps create incentives for the system to work more efficiently and respect the interests of the farmers, hence, contributes to minimize rent seeking behavior.  </a:t>
            </a:r>
          </a:p>
          <a:p>
            <a:pPr>
              <a:spcBef>
                <a:spcPct val="0"/>
              </a:spcBef>
              <a:buFont typeface="Times New Roman" pitchFamily="18" charset="0"/>
              <a:buChar char="‒"/>
            </a:pPr>
            <a:r>
              <a:rPr lang="en-US" altLang="fr-FR"/>
              <a:t>At the same time, MAF proposes to create mechanism and incentive policies to allow and attract private sector to participate in such service provision to CF parties, especially legal supports.</a:t>
            </a:r>
          </a:p>
          <a:p>
            <a:pPr>
              <a:spcBef>
                <a:spcPct val="0"/>
              </a:spcBef>
            </a:pPr>
            <a:endParaRPr lang="en-US" altLang="fr-F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685817" indent="-263776">
              <a:defRPr>
                <a:solidFill>
                  <a:schemeClr val="tx1"/>
                </a:solidFill>
                <a:latin typeface="Calibri" pitchFamily="34" charset="0"/>
              </a:defRPr>
            </a:lvl2pPr>
            <a:lvl3pPr marL="1055103" indent="-211021">
              <a:defRPr>
                <a:solidFill>
                  <a:schemeClr val="tx1"/>
                </a:solidFill>
                <a:latin typeface="Calibri" pitchFamily="34" charset="0"/>
              </a:defRPr>
            </a:lvl3pPr>
            <a:lvl4pPr marL="1477145" indent="-211021">
              <a:defRPr>
                <a:solidFill>
                  <a:schemeClr val="tx1"/>
                </a:solidFill>
                <a:latin typeface="Calibri" pitchFamily="34" charset="0"/>
              </a:defRPr>
            </a:lvl4pPr>
            <a:lvl5pPr marL="1899186" indent="-211021">
              <a:defRPr>
                <a:solidFill>
                  <a:schemeClr val="tx1"/>
                </a:solidFill>
                <a:latin typeface="Calibri" pitchFamily="34" charset="0"/>
              </a:defRPr>
            </a:lvl5pPr>
            <a:lvl6pPr marL="2321227" indent="-211021" fontAlgn="base">
              <a:spcBef>
                <a:spcPct val="0"/>
              </a:spcBef>
              <a:spcAft>
                <a:spcPct val="0"/>
              </a:spcAft>
              <a:defRPr>
                <a:solidFill>
                  <a:schemeClr val="tx1"/>
                </a:solidFill>
                <a:latin typeface="Calibri" pitchFamily="34" charset="0"/>
              </a:defRPr>
            </a:lvl6pPr>
            <a:lvl7pPr marL="2743269" indent="-211021" fontAlgn="base">
              <a:spcBef>
                <a:spcPct val="0"/>
              </a:spcBef>
              <a:spcAft>
                <a:spcPct val="0"/>
              </a:spcAft>
              <a:defRPr>
                <a:solidFill>
                  <a:schemeClr val="tx1"/>
                </a:solidFill>
                <a:latin typeface="Calibri" pitchFamily="34" charset="0"/>
              </a:defRPr>
            </a:lvl7pPr>
            <a:lvl8pPr marL="3165310" indent="-211021" fontAlgn="base">
              <a:spcBef>
                <a:spcPct val="0"/>
              </a:spcBef>
              <a:spcAft>
                <a:spcPct val="0"/>
              </a:spcAft>
              <a:defRPr>
                <a:solidFill>
                  <a:schemeClr val="tx1"/>
                </a:solidFill>
                <a:latin typeface="Calibri" pitchFamily="34" charset="0"/>
              </a:defRPr>
            </a:lvl8pPr>
            <a:lvl9pPr marL="3587351" indent="-21102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685B8B1-72AE-40F1-82F4-54A13576A749}" type="slidenum">
              <a:rPr lang="en-US" altLang="fr-FR"/>
              <a:pPr fontAlgn="base">
                <a:spcBef>
                  <a:spcPct val="0"/>
                </a:spcBef>
                <a:spcAft>
                  <a:spcPct val="0"/>
                </a:spcAft>
              </a:pPr>
              <a:t>23</a:t>
            </a:fld>
            <a:endParaRPr lang="en-US" altLang="fr-FR"/>
          </a:p>
        </p:txBody>
      </p:sp>
    </p:spTree>
    <p:extLst>
      <p:ext uri="{BB962C8B-B14F-4D97-AF65-F5344CB8AC3E}">
        <p14:creationId xmlns:p14="http://schemas.microsoft.com/office/powerpoint/2010/main" val="1522558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0"/>
              </a:spcBef>
              <a:buFont typeface="Times New Roman" pitchFamily="18" charset="0"/>
              <a:buChar char="‒"/>
            </a:pPr>
            <a:r>
              <a:rPr lang="en-US" dirty="0"/>
              <a:t>MAF builds capacity of the DAEC to promote the bottom-up implementation of the Agreement on establishment of Agriculture production groups and the Decree on Cooperatives 2010.  </a:t>
            </a:r>
          </a:p>
          <a:p>
            <a:pPr lvl="0">
              <a:spcBef>
                <a:spcPts val="0"/>
              </a:spcBef>
              <a:buFont typeface="Times New Roman" pitchFamily="18" charset="0"/>
              <a:buChar char="‒"/>
            </a:pPr>
            <a:r>
              <a:rPr lang="en-US" dirty="0"/>
              <a:t>DAEC assesses the implementation of the following Government’s policies to promote sustainable cooperatives stated in the Decree of Cooperatives, which are still general, and translate them into specific incentives for cooperatives and farmer groups when engaging in CF:</a:t>
            </a:r>
          </a:p>
          <a:p>
            <a:pPr lvl="1">
              <a:spcBef>
                <a:spcPts val="0"/>
              </a:spcBef>
            </a:pPr>
            <a:r>
              <a:rPr lang="en-US" dirty="0"/>
              <a:t>Create conditions for the cooperative to be competitive and have access to the market</a:t>
            </a:r>
          </a:p>
          <a:p>
            <a:pPr lvl="1">
              <a:spcBef>
                <a:spcPts val="0"/>
              </a:spcBef>
            </a:pPr>
            <a:r>
              <a:rPr lang="en-US" dirty="0"/>
              <a:t>Create conditions for assisting cooperative in capital, credits, providing land, tax incentives, providing and promoting use of new technology and sciences.</a:t>
            </a:r>
          </a:p>
          <a:p>
            <a:pPr lvl="1">
              <a:spcBef>
                <a:spcPts val="0"/>
              </a:spcBef>
            </a:pPr>
            <a:r>
              <a:rPr lang="en-US" dirty="0"/>
              <a:t>Develop necessary infrastructures and human resources</a:t>
            </a:r>
          </a:p>
          <a:p>
            <a:pPr lvl="1">
              <a:spcBef>
                <a:spcPts val="0"/>
              </a:spcBef>
            </a:pPr>
            <a:r>
              <a:rPr lang="en-US" dirty="0"/>
              <a:t>Advertise and help to find the access to national and international markets. </a:t>
            </a:r>
          </a:p>
          <a:p>
            <a:pPr lvl="1">
              <a:spcBef>
                <a:spcPts val="0"/>
              </a:spcBef>
            </a:pPr>
            <a:r>
              <a:rPr lang="en-US" dirty="0"/>
              <a:t>Promote and create conditions for cooperatives in order to contribute in implementation of Government’s Social-Economic Development Plan, particularly alleviation of poverty. </a:t>
            </a:r>
          </a:p>
          <a:p>
            <a:pPr lvl="1">
              <a:spcBef>
                <a:spcPts val="0"/>
              </a:spcBef>
            </a:pPr>
            <a:r>
              <a:rPr lang="en-US" dirty="0"/>
              <a:t>Praise  and give prizes to outstanding cooperative or its members  </a:t>
            </a:r>
          </a:p>
          <a:p>
            <a:pPr lvl="1">
              <a:spcBef>
                <a:spcPts val="0"/>
              </a:spcBef>
            </a:pPr>
            <a:r>
              <a:rPr lang="en-US" dirty="0"/>
              <a:t>Ensure the equality before the law among the cooperatives in business operations. </a:t>
            </a:r>
          </a:p>
          <a:p>
            <a:pPr lvl="1">
              <a:spcBef>
                <a:spcPts val="0"/>
              </a:spcBef>
            </a:pPr>
            <a:r>
              <a:rPr lang="en-US" dirty="0"/>
              <a:t>Promote relation and cooperation of cooperative with foreign countries and International Organizations in exchanging mutual experiences and lessons and technology, and capacity building in cooperative management</a:t>
            </a:r>
          </a:p>
          <a:p>
            <a:pPr lvl="1">
              <a:spcBef>
                <a:spcPts val="0"/>
              </a:spcBef>
            </a:pPr>
            <a:r>
              <a:rPr lang="en-US" dirty="0"/>
              <a:t>Cooperative operates its business activities under management and assistance of authority concerned.   </a:t>
            </a:r>
          </a:p>
          <a:p>
            <a:pPr lvl="0">
              <a:spcBef>
                <a:spcPts val="0"/>
              </a:spcBef>
              <a:buFont typeface="Times New Roman" pitchFamily="18" charset="0"/>
              <a:buChar char="‒"/>
            </a:pPr>
            <a:r>
              <a:rPr lang="en-US" dirty="0"/>
              <a:t>DAEC reviews good CF farmer group and cooperative models in Laos and other countries such as Vietnam, Thailand, and China, and upscale in Laos’ conditions.     </a:t>
            </a:r>
          </a:p>
          <a:p>
            <a:pPr lvl="0">
              <a:spcBef>
                <a:spcPts val="0"/>
              </a:spcBef>
              <a:buFont typeface="Times New Roman" pitchFamily="18" charset="0"/>
              <a:buChar char="‒"/>
            </a:pPr>
            <a:r>
              <a:rPr lang="en-US" dirty="0"/>
              <a:t>DAEC supports capacity building for farmer groups and cooperatives in management, technical farming, and legal regulations for CF negotiation, signing, implementation and disputes mediation.</a:t>
            </a:r>
          </a:p>
          <a:p>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pPr/>
              <a:t>24</a:t>
            </a:fld>
            <a:endParaRPr lang="en-US" dirty="0"/>
          </a:p>
        </p:txBody>
      </p:sp>
    </p:spTree>
    <p:extLst>
      <p:ext uri="{BB962C8B-B14F-4D97-AF65-F5344CB8AC3E}">
        <p14:creationId xmlns:p14="http://schemas.microsoft.com/office/powerpoint/2010/main" val="3976983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20000"/>
              </a:lnSpc>
            </a:pPr>
            <a:r>
              <a:rPr lang="en-US" dirty="0"/>
              <a:t>MAF organizes regular awareness and communication campaign on CF and CF enforcement for farmers through training courses, central and local media, local officers and farmer organization leaders, etc.   </a:t>
            </a:r>
          </a:p>
          <a:p>
            <a:pPr lvl="0">
              <a:lnSpc>
                <a:spcPct val="120000"/>
              </a:lnSpc>
            </a:pPr>
            <a:r>
              <a:rPr lang="en-US" dirty="0"/>
              <a:t>MAF cooperates with MARD/Vietnam to consolidate the </a:t>
            </a:r>
            <a:r>
              <a:rPr lang="vi-VN" dirty="0"/>
              <a:t>Strategy on agriculture, farmers and rural areas</a:t>
            </a:r>
            <a:r>
              <a:rPr lang="en-US" dirty="0"/>
              <a:t> (so called Tam </a:t>
            </a:r>
            <a:r>
              <a:rPr lang="en-US" dirty="0" err="1"/>
              <a:t>Nong</a:t>
            </a:r>
            <a:r>
              <a:rPr lang="en-US" dirty="0"/>
              <a:t> strategy) submitted to Laos Government for approval. Rural development is one of the three crucial pillars of the strategy which should focus on preserving and promoting rural community, relationship, traditional values and norms; encouraging the self-autonomy spirit; and mobilizing internal social assets of farmers for development. </a:t>
            </a:r>
            <a:r>
              <a:rPr lang="vi-VN" dirty="0"/>
              <a:t> </a:t>
            </a:r>
            <a:endParaRPr lang="en-US" dirty="0"/>
          </a:p>
          <a:p>
            <a:pPr lvl="0">
              <a:lnSpc>
                <a:spcPct val="120000"/>
              </a:lnSpc>
            </a:pPr>
            <a:r>
              <a:rPr lang="en-US" dirty="0"/>
              <a:t>Once the Tam </a:t>
            </a:r>
            <a:r>
              <a:rPr lang="en-US" dirty="0" err="1"/>
              <a:t>Nong</a:t>
            </a:r>
            <a:r>
              <a:rPr lang="en-US" dirty="0"/>
              <a:t> Strategy is approved, MAF reviews and formulates a package of policies for rural development; develops M&amp;E framework and tools, where CF may be one of the criteria.     </a:t>
            </a:r>
          </a:p>
          <a:p>
            <a:pPr>
              <a:lnSpc>
                <a:spcPct val="120000"/>
              </a:lnSpc>
            </a:pPr>
            <a:r>
              <a:rPr lang="en-US" dirty="0"/>
              <a:t>Lao’s government finalizes moving the rural development mandate to MAF (currently belong to the National Committee on rural development and poverty reduction). MAF consolidates and builds capacity for this unit.  </a:t>
            </a:r>
          </a:p>
          <a:p>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pPr/>
              <a:t>27</a:t>
            </a:fld>
            <a:endParaRPr lang="en-US" dirty="0"/>
          </a:p>
        </p:txBody>
      </p:sp>
    </p:spTree>
    <p:extLst>
      <p:ext uri="{BB962C8B-B14F-4D97-AF65-F5344CB8AC3E}">
        <p14:creationId xmlns:p14="http://schemas.microsoft.com/office/powerpoint/2010/main" val="350697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solidFill>
                  <a:schemeClr val="tx1"/>
                </a:solidFill>
                <a:effectLst>
                  <a:outerShdw blurRad="469900" dist="342900" dir="5400000" sy="-20000" rotWithShape="0">
                    <a:prstClr val="black">
                      <a:alpha val="66000"/>
                    </a:prstClr>
                  </a:outerShdw>
                </a:effectLst>
                <a:latin typeface="+mj-lt"/>
              </a:defRPr>
            </a:lvl1pPr>
          </a:lstStyle>
          <a:p>
            <a:r>
              <a:rPr lang="en-US" dirty="0"/>
              <a:t>Click to edit Master title style</a:t>
            </a:r>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0909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16976-5D93-46E4-A98A-FAD63E4D0EA8}" type="datetimeFigureOut">
              <a:rPr lang="en-US" dirty="0"/>
              <a:pPr/>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dirty="0"/>
              <a:t>
  </a:t>
            </a:r>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2374757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6398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B712588-04B1-427B-82EE-E8DB90309F08}"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2228505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9035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1258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9653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2A54C80-263E-416B-A8E0-580EDEADCBDC}"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2787289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7141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945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9747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837168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3471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0069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0088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5C6B4A9-1611-4792-9094-5F34BCA07E0B}" type="datetimeFigureOut">
              <a:rPr lang="en-US" smtClean="0"/>
              <a:pPr/>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1547867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0235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258" y="178062"/>
            <a:ext cx="8901296" cy="68600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8479" y="1015068"/>
            <a:ext cx="8909686" cy="56961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032321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Lst>
  <p:txStyles>
    <p:titleStyle>
      <a:lvl1pPr algn="ctr" defTabSz="685800" rtl="0" eaLnBrk="1" latinLnBrk="0" hangingPunct="1">
        <a:lnSpc>
          <a:spcPct val="90000"/>
        </a:lnSpc>
        <a:spcBef>
          <a:spcPct val="0"/>
        </a:spcBef>
        <a:buNone/>
        <a:defRPr sz="4400" b="1" kern="1200">
          <a:solidFill>
            <a:schemeClr val="tx1"/>
          </a:solidFill>
          <a:latin typeface="Times New Roman" pitchFamily="18" charset="0"/>
          <a:ea typeface="+mj-ea"/>
          <a:cs typeface="Times New Roman" pitchFamily="18"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Times New Roman" pitchFamily="18" charset="0"/>
          <a:ea typeface="+mn-ea"/>
          <a:cs typeface="Times New Roman" pitchFamily="18" charset="0"/>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Times New Roman" pitchFamily="18" charset="0"/>
          <a:ea typeface="+mn-ea"/>
          <a:cs typeface="Times New Roman" pitchFamily="18" charset="0"/>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Times New Roman" pitchFamily="18" charset="0"/>
          <a:ea typeface="+mn-ea"/>
          <a:cs typeface="Times New Roman" pitchFamily="18"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Times New Roman" pitchFamily="18" charset="0"/>
          <a:ea typeface="+mn-ea"/>
          <a:cs typeface="Times New Roman" pitchFamily="18"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Times New Roman" pitchFamily="18" charset="0"/>
          <a:ea typeface="+mn-ea"/>
          <a:cs typeface="Times New Roman" pitchFamily="18"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1200x-1"/>
          <p:cNvPicPr>
            <a:picLocks noChangeAspect="1" noChangeArrowheads="1"/>
          </p:cNvPicPr>
          <p:nvPr/>
        </p:nvPicPr>
        <p:blipFill rotWithShape="1">
          <a:blip r:embed="rId2">
            <a:extLst>
              <a:ext uri="{28A0092B-C50C-407E-A947-70E740481C1C}">
                <a14:useLocalDpi xmlns:a14="http://schemas.microsoft.com/office/drawing/2010/main" val="0"/>
              </a:ext>
            </a:extLst>
          </a:blip>
          <a:srcRect l="32273" r="38539" b="11250"/>
          <a:stretch/>
        </p:blipFill>
        <p:spPr bwMode="auto">
          <a:xfrm>
            <a:off x="6364463" y="1843316"/>
            <a:ext cx="2779537" cy="50146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237" t="10691" r="40592"/>
          <a:stretch/>
        </p:blipFill>
        <p:spPr bwMode="auto">
          <a:xfrm>
            <a:off x="3012971" y="1843314"/>
            <a:ext cx="3316323" cy="50146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Photos\2016\2016-01-13 Lao\20160120_110447.jpg"/>
          <p:cNvPicPr>
            <a:picLocks noChangeArrowheads="1"/>
          </p:cNvPicPr>
          <p:nvPr/>
        </p:nvPicPr>
        <p:blipFill rotWithShape="1">
          <a:blip r:embed="rId4">
            <a:extLst>
              <a:ext uri="{28A0092B-C50C-407E-A947-70E740481C1C}">
                <a14:useLocalDpi xmlns:a14="http://schemas.microsoft.com/office/drawing/2010/main" val="0"/>
              </a:ext>
            </a:extLst>
          </a:blip>
          <a:srcRect r="67051"/>
          <a:stretch/>
        </p:blipFill>
        <p:spPr bwMode="auto">
          <a:xfrm>
            <a:off x="-23446" y="1843315"/>
            <a:ext cx="3012831" cy="50146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1402" y="1501557"/>
            <a:ext cx="9165402" cy="982335"/>
          </a:xfrm>
          <a:solidFill>
            <a:schemeClr val="bg1"/>
          </a:solidFill>
        </p:spPr>
        <p:txBody>
          <a:bodyPr anchor="ctr">
            <a:normAutofit/>
          </a:bodyPr>
          <a:lstStyle/>
          <a:p>
            <a:pPr algn="ctr"/>
            <a:r>
              <a:rPr lang="en-US" sz="3000" b="1" spc="0" dirty="0">
                <a:solidFill>
                  <a:schemeClr val="tx1"/>
                </a:solidFill>
                <a:effectLst/>
                <a:latin typeface="+mn-lt"/>
                <a:cs typeface="Arial" panose="020B0604020202020204" pitchFamily="34" charset="0"/>
              </a:rPr>
              <a:t>ANALYSIS OF CONTRACT FARMING IN LAOS</a:t>
            </a:r>
            <a:br>
              <a:rPr lang="en-US" sz="3000" b="1" spc="0" dirty="0">
                <a:solidFill>
                  <a:schemeClr val="tx1"/>
                </a:solidFill>
                <a:effectLst/>
                <a:latin typeface="+mn-lt"/>
                <a:cs typeface="Arial" panose="020B0604020202020204" pitchFamily="34" charset="0"/>
              </a:rPr>
            </a:br>
            <a:r>
              <a:rPr lang="en-US" sz="2800" b="1" spc="0" dirty="0">
                <a:effectLst/>
                <a:latin typeface="+mn-lt"/>
                <a:cs typeface="Arial" panose="020B0604020202020204" pitchFamily="34" charset="0"/>
              </a:rPr>
              <a:t>(green beans, rice &amp; pig farming)</a:t>
            </a:r>
            <a:endParaRPr lang="en-US" sz="2800" b="1" spc="0" dirty="0">
              <a:solidFill>
                <a:schemeClr val="tx1"/>
              </a:solidFill>
              <a:effectLst/>
              <a:latin typeface="+mn-lt"/>
              <a:cs typeface="Arial" panose="020B0604020202020204" pitchFamily="34" charset="0"/>
            </a:endParaRPr>
          </a:p>
        </p:txBody>
      </p:sp>
      <p:sp>
        <p:nvSpPr>
          <p:cNvPr id="3" name="Subtitle 2"/>
          <p:cNvSpPr>
            <a:spLocks noGrp="1"/>
          </p:cNvSpPr>
          <p:nvPr>
            <p:ph type="subTitle" idx="1"/>
          </p:nvPr>
        </p:nvSpPr>
        <p:spPr>
          <a:xfrm>
            <a:off x="0" y="5185686"/>
            <a:ext cx="9144000" cy="1024680"/>
          </a:xfrm>
          <a:solidFill>
            <a:srgbClr val="7DCBD5">
              <a:alpha val="74902"/>
            </a:srgbClr>
          </a:solidFill>
        </p:spPr>
        <p:txBody>
          <a:bodyPr>
            <a:normAutofit/>
          </a:bodyPr>
          <a:lstStyle/>
          <a:p>
            <a:pPr algn="ctr"/>
            <a:r>
              <a:rPr lang="en-US" sz="2000" b="1" dirty="0">
                <a:solidFill>
                  <a:schemeClr val="tx1">
                    <a:lumMod val="95000"/>
                  </a:schemeClr>
                </a:solidFill>
              </a:rPr>
              <a:t>SWG-ARD Meeting</a:t>
            </a:r>
          </a:p>
          <a:p>
            <a:pPr algn="ctr"/>
            <a:r>
              <a:rPr lang="en-US" sz="2000" b="1" dirty="0">
                <a:solidFill>
                  <a:schemeClr val="tx1">
                    <a:lumMod val="95000"/>
                  </a:schemeClr>
                </a:solidFill>
              </a:rPr>
              <a:t>27 September 2017</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2760" y="190707"/>
            <a:ext cx="978479" cy="978479"/>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745" y="140693"/>
            <a:ext cx="1500533" cy="1078508"/>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4721" y="210619"/>
            <a:ext cx="1418182" cy="938653"/>
          </a:xfrm>
          <a:prstGeom prst="rect">
            <a:avLst/>
          </a:prstGeom>
        </p:spPr>
      </p:pic>
    </p:spTree>
    <p:extLst>
      <p:ext uri="{BB962C8B-B14F-4D97-AF65-F5344CB8AC3E}">
        <p14:creationId xmlns:p14="http://schemas.microsoft.com/office/powerpoint/2010/main" val="146749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35384" y="176400"/>
            <a:ext cx="8901112" cy="685800"/>
          </a:xfrm>
        </p:spPr>
        <p:txBody>
          <a:bodyPr>
            <a:normAutofit/>
          </a:bodyPr>
          <a:lstStyle/>
          <a:p>
            <a:r>
              <a:rPr lang="en-US" altLang="fr-FR" sz="3600" b="1" dirty="0">
                <a:latin typeface="+mj-lt"/>
              </a:rPr>
              <a:t>Research team</a:t>
            </a:r>
          </a:p>
        </p:txBody>
      </p:sp>
      <p:graphicFrame>
        <p:nvGraphicFramePr>
          <p:cNvPr id="6" name="Diagram 5"/>
          <p:cNvGraphicFramePr/>
          <p:nvPr/>
        </p:nvGraphicFramePr>
        <p:xfrm>
          <a:off x="446004" y="1617685"/>
          <a:ext cx="8431296" cy="5240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ounded Rectangle 10"/>
          <p:cNvSpPr/>
          <p:nvPr/>
        </p:nvSpPr>
        <p:spPr>
          <a:xfrm>
            <a:off x="401638" y="2212975"/>
            <a:ext cx="8389937" cy="8286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AU" sz="2800" b="1" dirty="0">
                <a:latin typeface="+mj-lt"/>
              </a:rPr>
              <a:t>Joint study between</a:t>
            </a:r>
            <a:endParaRPr lang="en-US" sz="2800" b="1" dirty="0">
              <a:latin typeface="+mj-lt"/>
            </a:endParaRPr>
          </a:p>
          <a:p>
            <a:pPr algn="ctr" fontAlgn="auto">
              <a:spcBef>
                <a:spcPts val="0"/>
              </a:spcBef>
              <a:spcAft>
                <a:spcPts val="0"/>
              </a:spcAft>
              <a:defRPr/>
            </a:pPr>
            <a:r>
              <a:rPr lang="en-US" sz="2800" b="1" dirty="0">
                <a:latin typeface="+mj-lt"/>
              </a:rPr>
              <a:t>PRC/NAFRI and CAP/IPSARD</a:t>
            </a:r>
          </a:p>
        </p:txBody>
      </p:sp>
      <p:graphicFrame>
        <p:nvGraphicFramePr>
          <p:cNvPr id="3" name="Diagram 2"/>
          <p:cNvGraphicFramePr/>
          <p:nvPr>
            <p:extLst>
              <p:ext uri="{D42A27DB-BD31-4B8C-83A1-F6EECF244321}">
                <p14:modId xmlns:p14="http://schemas.microsoft.com/office/powerpoint/2010/main" val="3802323389"/>
              </p:ext>
            </p:extLst>
          </p:nvPr>
        </p:nvGraphicFramePr>
        <p:xfrm>
          <a:off x="397772" y="3377773"/>
          <a:ext cx="8393196" cy="114535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078" name="TextBox 3"/>
          <p:cNvSpPr txBox="1">
            <a:spLocks noChangeArrowheads="1"/>
          </p:cNvSpPr>
          <p:nvPr/>
        </p:nvSpPr>
        <p:spPr bwMode="auto">
          <a:xfrm>
            <a:off x="1579563" y="4851400"/>
            <a:ext cx="60293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fr-FR" sz="2800">
                <a:latin typeface="+mj-lt"/>
                <a:cs typeface="Times New Roman" pitchFamily="18" charset="0"/>
              </a:rPr>
              <a:t>Funded by IFAD</a:t>
            </a:r>
          </a:p>
        </p:txBody>
      </p:sp>
    </p:spTree>
    <p:extLst>
      <p:ext uri="{BB962C8B-B14F-4D97-AF65-F5344CB8AC3E}">
        <p14:creationId xmlns:p14="http://schemas.microsoft.com/office/powerpoint/2010/main" val="3749768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176400"/>
            <a:ext cx="8229600" cy="687600"/>
          </a:xfrm>
        </p:spPr>
        <p:txBody>
          <a:bodyPr vert="horz" lIns="91440" tIns="45720" rIns="91440" bIns="45720" rtlCol="0" anchor="ctr">
            <a:normAutofit/>
          </a:bodyPr>
          <a:lstStyle/>
          <a:p>
            <a:r>
              <a:rPr lang="en-US" altLang="fr-FR" sz="3600" dirty="0">
                <a:latin typeface="+mj-lt"/>
              </a:rPr>
              <a:t>Research Objectives</a:t>
            </a:r>
          </a:p>
        </p:txBody>
      </p:sp>
      <p:pic>
        <p:nvPicPr>
          <p:cNvPr id="40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1319091"/>
            <a:ext cx="8589963" cy="477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6734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176400"/>
            <a:ext cx="8229600" cy="687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altLang="fr-FR" sz="3600" b="1" dirty="0">
                <a:latin typeface="+mj-lt"/>
              </a:rPr>
              <a:t>Methodology</a:t>
            </a:r>
          </a:p>
        </p:txBody>
      </p:sp>
      <p:sp>
        <p:nvSpPr>
          <p:cNvPr id="3" name="Content Placeholder 2"/>
          <p:cNvSpPr>
            <a:spLocks noGrp="1"/>
          </p:cNvSpPr>
          <p:nvPr>
            <p:ph idx="1"/>
          </p:nvPr>
        </p:nvSpPr>
        <p:spPr>
          <a:xfrm>
            <a:off x="279400" y="1260475"/>
            <a:ext cx="8739188" cy="5695950"/>
          </a:xfrm>
        </p:spPr>
        <p:txBody>
          <a:bodyPr rtlCol="0">
            <a:normAutofit/>
          </a:bodyPr>
          <a:lstStyle/>
          <a:p>
            <a:pPr marL="514350" indent="-514350" fontAlgn="auto">
              <a:lnSpc>
                <a:spcPct val="100000"/>
              </a:lnSpc>
              <a:spcBef>
                <a:spcPts val="0"/>
              </a:spcBef>
              <a:spcAft>
                <a:spcPts val="600"/>
              </a:spcAft>
              <a:buFont typeface="+mj-lt"/>
              <a:buAutoNum type="arabicPeriod"/>
              <a:defRPr/>
            </a:pPr>
            <a:r>
              <a:rPr lang="en-US" sz="2400" b="1" dirty="0">
                <a:latin typeface="+mj-lt"/>
              </a:rPr>
              <a:t>Desk review </a:t>
            </a:r>
          </a:p>
          <a:p>
            <a:pPr marL="742950" indent="-336550" fontAlgn="auto">
              <a:lnSpc>
                <a:spcPct val="100000"/>
              </a:lnSpc>
              <a:spcBef>
                <a:spcPts val="0"/>
              </a:spcBef>
              <a:spcAft>
                <a:spcPts val="600"/>
              </a:spcAft>
              <a:buFont typeface="Arial" panose="020B0604020202020204" pitchFamily="34" charset="0"/>
              <a:buChar char="•"/>
              <a:defRPr/>
            </a:pPr>
            <a:r>
              <a:rPr lang="en-US" sz="2000" dirty="0">
                <a:latin typeface="+mj-lt"/>
              </a:rPr>
              <a:t>Literature review</a:t>
            </a:r>
          </a:p>
          <a:p>
            <a:pPr marL="742950" indent="-336550" fontAlgn="auto">
              <a:lnSpc>
                <a:spcPct val="100000"/>
              </a:lnSpc>
              <a:spcBef>
                <a:spcPts val="0"/>
              </a:spcBef>
              <a:spcAft>
                <a:spcPts val="600"/>
              </a:spcAft>
              <a:buFont typeface="Arial" panose="020B0604020202020204" pitchFamily="34" charset="0"/>
              <a:buChar char="•"/>
              <a:defRPr/>
            </a:pPr>
            <a:r>
              <a:rPr lang="en-US" sz="2000" dirty="0">
                <a:latin typeface="+mj-lt"/>
              </a:rPr>
              <a:t>Policy review</a:t>
            </a:r>
          </a:p>
          <a:p>
            <a:pPr marL="742950" indent="-336550" fontAlgn="auto">
              <a:lnSpc>
                <a:spcPct val="100000"/>
              </a:lnSpc>
              <a:spcBef>
                <a:spcPts val="0"/>
              </a:spcBef>
              <a:spcAft>
                <a:spcPts val="600"/>
              </a:spcAft>
              <a:buFont typeface="Arial" panose="020B0604020202020204" pitchFamily="34" charset="0"/>
              <a:buChar char="•"/>
              <a:defRPr/>
            </a:pPr>
            <a:r>
              <a:rPr lang="en-US" sz="2000" dirty="0">
                <a:latin typeface="+mj-lt"/>
              </a:rPr>
              <a:t>Expert consultation</a:t>
            </a:r>
          </a:p>
          <a:p>
            <a:pPr marL="514350" indent="-514350" fontAlgn="auto">
              <a:lnSpc>
                <a:spcPct val="100000"/>
              </a:lnSpc>
              <a:spcBef>
                <a:spcPts val="1200"/>
              </a:spcBef>
              <a:spcAft>
                <a:spcPts val="600"/>
              </a:spcAft>
              <a:buFont typeface="+mj-lt"/>
              <a:buAutoNum type="arabicPeriod" startAt="2"/>
              <a:defRPr/>
            </a:pPr>
            <a:r>
              <a:rPr lang="en-US" sz="2400" b="1" dirty="0">
                <a:latin typeface="+mj-lt"/>
              </a:rPr>
              <a:t>Data collection</a:t>
            </a:r>
          </a:p>
          <a:p>
            <a:pPr marL="742950" indent="-336550" fontAlgn="auto">
              <a:lnSpc>
                <a:spcPct val="100000"/>
              </a:lnSpc>
              <a:spcBef>
                <a:spcPts val="0"/>
              </a:spcBef>
              <a:spcAft>
                <a:spcPts val="600"/>
              </a:spcAft>
              <a:buFont typeface="Arial" panose="020B0604020202020204" pitchFamily="34" charset="0"/>
              <a:buChar char="•"/>
              <a:defRPr/>
            </a:pPr>
            <a:r>
              <a:rPr lang="en-US" sz="2000" dirty="0">
                <a:latin typeface="+mj-lt"/>
              </a:rPr>
              <a:t>Value chain survey</a:t>
            </a:r>
          </a:p>
          <a:p>
            <a:pPr marL="742950" indent="-336550" fontAlgn="auto">
              <a:lnSpc>
                <a:spcPct val="100000"/>
              </a:lnSpc>
              <a:spcBef>
                <a:spcPts val="0"/>
              </a:spcBef>
              <a:spcAft>
                <a:spcPts val="600"/>
              </a:spcAft>
              <a:buFont typeface="Arial" panose="020B0604020202020204" pitchFamily="34" charset="0"/>
              <a:buChar char="•"/>
              <a:defRPr/>
            </a:pPr>
            <a:r>
              <a:rPr lang="en-US" sz="2000" dirty="0">
                <a:latin typeface="+mj-lt"/>
              </a:rPr>
              <a:t>Household survey</a:t>
            </a:r>
          </a:p>
          <a:p>
            <a:pPr marL="514350" indent="-514350" fontAlgn="auto">
              <a:lnSpc>
                <a:spcPct val="100000"/>
              </a:lnSpc>
              <a:spcBef>
                <a:spcPts val="1200"/>
              </a:spcBef>
              <a:spcAft>
                <a:spcPts val="600"/>
              </a:spcAft>
              <a:buFont typeface="+mj-lt"/>
              <a:buAutoNum type="arabicPeriod" startAt="3"/>
              <a:defRPr/>
            </a:pPr>
            <a:r>
              <a:rPr lang="en-US" sz="2400" b="1" dirty="0">
                <a:latin typeface="+mj-lt"/>
              </a:rPr>
              <a:t>Data analysis</a:t>
            </a:r>
          </a:p>
          <a:p>
            <a:pPr marL="742950" indent="-336550" fontAlgn="auto">
              <a:lnSpc>
                <a:spcPct val="100000"/>
              </a:lnSpc>
              <a:spcBef>
                <a:spcPts val="0"/>
              </a:spcBef>
              <a:spcAft>
                <a:spcPts val="600"/>
              </a:spcAft>
              <a:buFont typeface="Arial" panose="020B0604020202020204" pitchFamily="34" charset="0"/>
              <a:buChar char="•"/>
              <a:defRPr/>
            </a:pPr>
            <a:r>
              <a:rPr lang="en-US" sz="2000" dirty="0">
                <a:latin typeface="+mj-lt"/>
              </a:rPr>
              <a:t>Descriptive analysis</a:t>
            </a:r>
          </a:p>
          <a:p>
            <a:pPr marL="742950" indent="-336550" fontAlgn="auto">
              <a:lnSpc>
                <a:spcPct val="100000"/>
              </a:lnSpc>
              <a:spcBef>
                <a:spcPts val="0"/>
              </a:spcBef>
              <a:spcAft>
                <a:spcPts val="600"/>
              </a:spcAft>
              <a:buFont typeface="Arial" panose="020B0604020202020204" pitchFamily="34" charset="0"/>
              <a:buChar char="•"/>
              <a:defRPr/>
            </a:pPr>
            <a:r>
              <a:rPr lang="en-US" sz="2000" dirty="0">
                <a:latin typeface="+mj-lt"/>
              </a:rPr>
              <a:t>Empirical analysis</a:t>
            </a:r>
          </a:p>
          <a:p>
            <a:pPr marL="514350" indent="-514350">
              <a:lnSpc>
                <a:spcPct val="100000"/>
              </a:lnSpc>
              <a:spcBef>
                <a:spcPts val="1200"/>
              </a:spcBef>
              <a:spcAft>
                <a:spcPts val="600"/>
              </a:spcAft>
              <a:buFont typeface="+mj-lt"/>
              <a:buAutoNum type="arabicPeriod" startAt="4"/>
              <a:defRPr/>
            </a:pPr>
            <a:r>
              <a:rPr lang="en-US" sz="2400" b="1" dirty="0">
                <a:latin typeface="+mj-lt"/>
              </a:rPr>
              <a:t>Writing of recommendations</a:t>
            </a:r>
          </a:p>
          <a:p>
            <a:pPr marL="0" indent="0" fontAlgn="auto">
              <a:lnSpc>
                <a:spcPct val="100000"/>
              </a:lnSpc>
              <a:spcBef>
                <a:spcPts val="0"/>
              </a:spcBef>
              <a:spcAft>
                <a:spcPts val="600"/>
              </a:spcAft>
              <a:buFont typeface="Arial" panose="020B0604020202020204" pitchFamily="34" charset="0"/>
              <a:buNone/>
              <a:defRPr/>
            </a:pPr>
            <a:endParaRPr lang="en-US" sz="2400" dirty="0">
              <a:latin typeface="+mj-lt"/>
            </a:endParaRPr>
          </a:p>
        </p:txBody>
      </p:sp>
    </p:spTree>
    <p:extLst>
      <p:ext uri="{BB962C8B-B14F-4D97-AF65-F5344CB8AC3E}">
        <p14:creationId xmlns:p14="http://schemas.microsoft.com/office/powerpoint/2010/main" val="3862870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mn-lt"/>
              </a:rPr>
              <a:t>Household survey</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5131385" y="3979178"/>
            <a:ext cx="3714166" cy="2743200"/>
          </a:xfrm>
        </p:spPr>
      </p:pic>
      <p:graphicFrame>
        <p:nvGraphicFramePr>
          <p:cNvPr id="3" name="Chart 2"/>
          <p:cNvGraphicFramePr/>
          <p:nvPr>
            <p:extLst>
              <p:ext uri="{D42A27DB-BD31-4B8C-83A1-F6EECF244321}">
                <p14:modId xmlns:p14="http://schemas.microsoft.com/office/powerpoint/2010/main" val="2464259797"/>
              </p:ext>
            </p:extLst>
          </p:nvPr>
        </p:nvGraphicFramePr>
        <p:xfrm>
          <a:off x="139700" y="1509028"/>
          <a:ext cx="4711700" cy="52705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33400" y="1168972"/>
            <a:ext cx="3759200" cy="430887"/>
          </a:xfrm>
          <a:prstGeom prst="rect">
            <a:avLst/>
          </a:prstGeom>
          <a:noFill/>
        </p:spPr>
        <p:txBody>
          <a:bodyPr wrap="square" rtlCol="0">
            <a:spAutoFit/>
          </a:bodyPr>
          <a:lstStyle/>
          <a:p>
            <a:pPr algn="ctr"/>
            <a:r>
              <a:rPr lang="en-US" sz="2200" b="1" dirty="0">
                <a:cs typeface="Times New Roman" pitchFamily="18" charset="0"/>
              </a:rPr>
              <a:t>Sample size of survey</a:t>
            </a:r>
          </a:p>
        </p:txBody>
      </p:sp>
      <p:sp>
        <p:nvSpPr>
          <p:cNvPr id="6" name="Content Placeholder 2"/>
          <p:cNvSpPr txBox="1">
            <a:spLocks/>
          </p:cNvSpPr>
          <p:nvPr/>
        </p:nvSpPr>
        <p:spPr>
          <a:xfrm>
            <a:off x="5131385" y="1611194"/>
            <a:ext cx="3886780" cy="2367984"/>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1pPr>
            <a:lvl2pPr marL="5143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2pPr>
            <a:lvl3pPr marL="8572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3pPr>
            <a:lvl4pPr marL="12001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4pPr>
            <a:lvl5pPr marL="15430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lvl="1"/>
            <a:r>
              <a:rPr lang="vi-VN" sz="2000" dirty="0">
                <a:latin typeface="Corbel" panose="020B0503020204020204" pitchFamily="34" charset="0"/>
              </a:rPr>
              <a:t>CF and non-CF</a:t>
            </a:r>
            <a:r>
              <a:rPr lang="fr-FR" sz="2000" dirty="0">
                <a:latin typeface="Corbel" panose="020B0503020204020204" pitchFamily="34" charset="0"/>
              </a:rPr>
              <a:t>,</a:t>
            </a:r>
            <a:endParaRPr lang="vi-VN" sz="2000" dirty="0">
              <a:latin typeface="Corbel" panose="020B0503020204020204" pitchFamily="34" charset="0"/>
            </a:endParaRPr>
          </a:p>
          <a:p>
            <a:pPr marL="228600" lvl="1"/>
            <a:r>
              <a:rPr lang="vi-VN" sz="2000" dirty="0">
                <a:latin typeface="Corbel" panose="020B0503020204020204" pitchFamily="34" charset="0"/>
              </a:rPr>
              <a:t>Production scale</a:t>
            </a:r>
            <a:r>
              <a:rPr lang="fr-FR" sz="2000" dirty="0">
                <a:latin typeface="Corbel" panose="020B0503020204020204" pitchFamily="34" charset="0"/>
              </a:rPr>
              <a:t>,</a:t>
            </a:r>
          </a:p>
          <a:p>
            <a:pPr marL="228600" lvl="1"/>
            <a:r>
              <a:rPr lang="vi-VN" sz="2000" dirty="0">
                <a:latin typeface="Corbel" panose="020B0503020204020204" pitchFamily="34" charset="0"/>
              </a:rPr>
              <a:t>Economic status</a:t>
            </a:r>
            <a:r>
              <a:rPr lang="fr-FR" sz="2000" dirty="0">
                <a:latin typeface="Corbel" panose="020B0503020204020204" pitchFamily="34" charset="0"/>
              </a:rPr>
              <a:t>,</a:t>
            </a:r>
            <a:endParaRPr lang="vi-VN" sz="2000" dirty="0">
              <a:latin typeface="Corbel" panose="020B0503020204020204" pitchFamily="34" charset="0"/>
            </a:endParaRPr>
          </a:p>
          <a:p>
            <a:pPr marL="228600" lvl="1"/>
            <a:r>
              <a:rPr lang="vi-VN" sz="2000" dirty="0">
                <a:latin typeface="Corbel" panose="020B0503020204020204" pitchFamily="34" charset="0"/>
              </a:rPr>
              <a:t>Geographical location</a:t>
            </a:r>
            <a:r>
              <a:rPr lang="fr-FR" sz="2000" dirty="0">
                <a:latin typeface="Corbel" panose="020B0503020204020204" pitchFamily="34" charset="0"/>
              </a:rPr>
              <a:t>,</a:t>
            </a:r>
            <a:endParaRPr lang="vi-VN" sz="2000" dirty="0">
              <a:latin typeface="Corbel" panose="020B0503020204020204" pitchFamily="34" charset="0"/>
            </a:endParaRPr>
          </a:p>
          <a:p>
            <a:pPr marL="228600" lvl="1"/>
            <a:r>
              <a:rPr lang="vi-VN" sz="2000" dirty="0">
                <a:latin typeface="Corbel" panose="020B0503020204020204" pitchFamily="34" charset="0"/>
              </a:rPr>
              <a:t>Educational level</a:t>
            </a:r>
            <a:r>
              <a:rPr lang="fr-FR" sz="2000" dirty="0">
                <a:latin typeface="Corbel" panose="020B0503020204020204" pitchFamily="34" charset="0"/>
              </a:rPr>
              <a:t>,</a:t>
            </a:r>
            <a:endParaRPr lang="vi-VN" sz="2000" dirty="0">
              <a:latin typeface="Corbel" panose="020B0503020204020204" pitchFamily="34" charset="0"/>
            </a:endParaRPr>
          </a:p>
          <a:p>
            <a:pPr marL="228600" lvl="1"/>
            <a:r>
              <a:rPr lang="vi-VN" sz="2000" dirty="0">
                <a:latin typeface="Corbel" panose="020B0503020204020204" pitchFamily="34" charset="0"/>
              </a:rPr>
              <a:t>Male and Female</a:t>
            </a:r>
            <a:r>
              <a:rPr lang="fr-FR" sz="2000" dirty="0">
                <a:latin typeface="Corbel" panose="020B0503020204020204" pitchFamily="34" charset="0"/>
              </a:rPr>
              <a:t>.</a:t>
            </a:r>
            <a:endParaRPr lang="vi-VN" sz="2000" dirty="0">
              <a:latin typeface="Corbel" panose="020B0503020204020204" pitchFamily="34" charset="0"/>
            </a:endParaRPr>
          </a:p>
        </p:txBody>
      </p:sp>
      <p:sp>
        <p:nvSpPr>
          <p:cNvPr id="7" name="TextBox 6"/>
          <p:cNvSpPr txBox="1"/>
          <p:nvPr/>
        </p:nvSpPr>
        <p:spPr>
          <a:xfrm>
            <a:off x="4575906" y="1185694"/>
            <a:ext cx="3759200" cy="430887"/>
          </a:xfrm>
          <a:prstGeom prst="rect">
            <a:avLst/>
          </a:prstGeom>
          <a:noFill/>
        </p:spPr>
        <p:txBody>
          <a:bodyPr wrap="square" rtlCol="0">
            <a:spAutoFit/>
          </a:bodyPr>
          <a:lstStyle/>
          <a:p>
            <a:pPr algn="ctr"/>
            <a:r>
              <a:rPr lang="en-US" sz="2200" b="1" dirty="0">
                <a:cs typeface="Times New Roman" pitchFamily="18" charset="0"/>
              </a:rPr>
              <a:t>Household selection criteria</a:t>
            </a:r>
          </a:p>
        </p:txBody>
      </p:sp>
    </p:spTree>
    <p:extLst>
      <p:ext uri="{BB962C8B-B14F-4D97-AF65-F5344CB8AC3E}">
        <p14:creationId xmlns:p14="http://schemas.microsoft.com/office/powerpoint/2010/main" val="1165622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785" y="4544704"/>
            <a:ext cx="7976351" cy="769441"/>
          </a:xfrm>
          <a:prstGeom prst="rect">
            <a:avLst/>
          </a:prstGeom>
          <a:noFill/>
        </p:spPr>
        <p:txBody>
          <a:bodyPr wrap="none" rtlCol="0">
            <a:spAutoFit/>
          </a:bodyPr>
          <a:lstStyle/>
          <a:p>
            <a:r>
              <a:rPr lang="fr-FR" sz="4400" b="1" dirty="0">
                <a:latin typeface="+mj-lt"/>
              </a:rPr>
              <a:t>Key </a:t>
            </a:r>
            <a:r>
              <a:rPr lang="fr-FR" sz="4400" b="1" dirty="0" err="1">
                <a:latin typeface="+mj-lt"/>
              </a:rPr>
              <a:t>Findings</a:t>
            </a:r>
            <a:r>
              <a:rPr lang="fr-FR" sz="4400" b="1" dirty="0">
                <a:latin typeface="+mj-lt"/>
              </a:rPr>
              <a:t>: </a:t>
            </a:r>
            <a:r>
              <a:rPr lang="fr-FR" sz="4400" b="1" dirty="0" err="1">
                <a:latin typeface="+mj-lt"/>
              </a:rPr>
              <a:t>Institutional</a:t>
            </a:r>
            <a:r>
              <a:rPr lang="fr-FR" sz="4400" b="1" dirty="0">
                <a:latin typeface="+mj-lt"/>
              </a:rPr>
              <a:t> </a:t>
            </a:r>
            <a:r>
              <a:rPr lang="fr-FR" sz="4400" b="1" dirty="0" err="1">
                <a:latin typeface="+mj-lt"/>
              </a:rPr>
              <a:t>Level</a:t>
            </a:r>
            <a:endParaRPr lang="fr-FR" sz="4400" b="1" dirty="0">
              <a:latin typeface="+mj-lt"/>
            </a:endParaRPr>
          </a:p>
        </p:txBody>
      </p:sp>
    </p:spTree>
    <p:extLst>
      <p:ext uri="{BB962C8B-B14F-4D97-AF65-F5344CB8AC3E}">
        <p14:creationId xmlns:p14="http://schemas.microsoft.com/office/powerpoint/2010/main" val="3105848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3"/>
          <p:cNvGrpSpPr>
            <a:grpSpLocks/>
          </p:cNvGrpSpPr>
          <p:nvPr/>
        </p:nvGrpSpPr>
        <p:grpSpPr bwMode="auto">
          <a:xfrm>
            <a:off x="941388" y="1015653"/>
            <a:ext cx="7458075" cy="5751512"/>
            <a:chOff x="-1" y="0"/>
            <a:chExt cx="6082030" cy="4405438"/>
          </a:xfrm>
        </p:grpSpPr>
        <p:grpSp>
          <p:nvGrpSpPr>
            <p:cNvPr id="8198" name="Group 4"/>
            <p:cNvGrpSpPr>
              <a:grpSpLocks/>
            </p:cNvGrpSpPr>
            <p:nvPr/>
          </p:nvGrpSpPr>
          <p:grpSpPr bwMode="auto">
            <a:xfrm>
              <a:off x="-1" y="0"/>
              <a:ext cx="6082030" cy="4340898"/>
              <a:chOff x="0" y="0"/>
              <a:chExt cx="6082306" cy="4341384"/>
            </a:xfrm>
          </p:grpSpPr>
          <p:cxnSp>
            <p:nvCxnSpPr>
              <p:cNvPr id="12" name="Straight Connector 11"/>
              <p:cNvCxnSpPr/>
              <p:nvPr/>
            </p:nvCxnSpPr>
            <p:spPr>
              <a:xfrm>
                <a:off x="1033138" y="119178"/>
                <a:ext cx="0" cy="42223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977467" y="0"/>
                <a:ext cx="111341" cy="119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300"/>
              </a:p>
            </p:txBody>
          </p:sp>
          <p:sp>
            <p:nvSpPr>
              <p:cNvPr id="14" name="Oval 13"/>
              <p:cNvSpPr/>
              <p:nvPr/>
            </p:nvSpPr>
            <p:spPr>
              <a:xfrm>
                <a:off x="977467" y="921804"/>
                <a:ext cx="111341" cy="119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300"/>
              </a:p>
            </p:txBody>
          </p:sp>
          <p:sp>
            <p:nvSpPr>
              <p:cNvPr id="15" name="Text Box 94"/>
              <p:cNvSpPr txBox="1"/>
              <p:nvPr/>
            </p:nvSpPr>
            <p:spPr>
              <a:xfrm>
                <a:off x="0" y="262678"/>
                <a:ext cx="906261" cy="44509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fontAlgn="auto">
                  <a:lnSpc>
                    <a:spcPct val="130000"/>
                  </a:lnSpc>
                  <a:spcBef>
                    <a:spcPts val="600"/>
                  </a:spcBef>
                  <a:spcAft>
                    <a:spcPts val="600"/>
                  </a:spcAft>
                  <a:defRPr/>
                </a:pPr>
                <a:r>
                  <a:rPr lang="en-US" sz="1500" b="1">
                    <a:ea typeface="Calibri" panose="020F0502020204030204" pitchFamily="34" charset="0"/>
                    <a:cs typeface="Cordia New" panose="020B0304020202020204" pitchFamily="34" charset="-34"/>
                  </a:rPr>
                  <a:t>1990-2000</a:t>
                </a:r>
              </a:p>
            </p:txBody>
          </p:sp>
          <p:sp>
            <p:nvSpPr>
              <p:cNvPr id="16" name="Oval 15"/>
              <p:cNvSpPr/>
              <p:nvPr/>
            </p:nvSpPr>
            <p:spPr>
              <a:xfrm>
                <a:off x="977467" y="2711904"/>
                <a:ext cx="111341" cy="1179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300"/>
              </a:p>
            </p:txBody>
          </p:sp>
          <p:sp>
            <p:nvSpPr>
              <p:cNvPr id="17" name="Text Box 96"/>
              <p:cNvSpPr txBox="1"/>
              <p:nvPr/>
            </p:nvSpPr>
            <p:spPr>
              <a:xfrm>
                <a:off x="15536" y="1590659"/>
                <a:ext cx="906261" cy="44509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fontAlgn="auto">
                  <a:lnSpc>
                    <a:spcPct val="130000"/>
                  </a:lnSpc>
                  <a:spcBef>
                    <a:spcPts val="600"/>
                  </a:spcBef>
                  <a:spcAft>
                    <a:spcPts val="600"/>
                  </a:spcAft>
                  <a:defRPr/>
                </a:pPr>
                <a:r>
                  <a:rPr lang="en-US" sz="1500" b="1">
                    <a:ea typeface="Calibri" panose="020F0502020204030204" pitchFamily="34" charset="0"/>
                    <a:cs typeface="Cordia New" panose="020B0304020202020204" pitchFamily="34" charset="-34"/>
                  </a:rPr>
                  <a:t>2000-2005</a:t>
                </a:r>
              </a:p>
            </p:txBody>
          </p:sp>
          <p:sp>
            <p:nvSpPr>
              <p:cNvPr id="18" name="Text Box 97"/>
              <p:cNvSpPr txBox="1"/>
              <p:nvPr/>
            </p:nvSpPr>
            <p:spPr>
              <a:xfrm>
                <a:off x="47902" y="2973365"/>
                <a:ext cx="858359" cy="44509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fontAlgn="auto">
                  <a:lnSpc>
                    <a:spcPct val="130000"/>
                  </a:lnSpc>
                  <a:spcBef>
                    <a:spcPts val="600"/>
                  </a:spcBef>
                  <a:spcAft>
                    <a:spcPts val="600"/>
                  </a:spcAft>
                  <a:defRPr/>
                </a:pPr>
                <a:r>
                  <a:rPr lang="en-US" sz="1500" b="1">
                    <a:ea typeface="Calibri" panose="020F0502020204030204" pitchFamily="34" charset="0"/>
                    <a:cs typeface="Cordia New" panose="020B0304020202020204" pitchFamily="34" charset="-34"/>
                  </a:rPr>
                  <a:t>2005-2010</a:t>
                </a:r>
              </a:p>
            </p:txBody>
          </p:sp>
          <p:sp>
            <p:nvSpPr>
              <p:cNvPr id="19" name="Text Box 98"/>
              <p:cNvSpPr txBox="1"/>
              <p:nvPr/>
            </p:nvSpPr>
            <p:spPr>
              <a:xfrm>
                <a:off x="55670" y="3768695"/>
                <a:ext cx="890725" cy="44509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fontAlgn="auto">
                  <a:lnSpc>
                    <a:spcPct val="130000"/>
                  </a:lnSpc>
                  <a:spcBef>
                    <a:spcPts val="600"/>
                  </a:spcBef>
                  <a:spcAft>
                    <a:spcPts val="600"/>
                  </a:spcAft>
                  <a:defRPr/>
                </a:pPr>
                <a:r>
                  <a:rPr lang="en-US" sz="1500" b="1" dirty="0">
                    <a:ea typeface="Calibri" panose="020F0502020204030204" pitchFamily="34" charset="0"/>
                    <a:cs typeface="Cordia New" panose="020B0304020202020204" pitchFamily="34" charset="-34"/>
                  </a:rPr>
                  <a:t>2010-2015</a:t>
                </a:r>
              </a:p>
            </p:txBody>
          </p:sp>
          <p:cxnSp>
            <p:nvCxnSpPr>
              <p:cNvPr id="20" name="Straight Connector 19"/>
              <p:cNvCxnSpPr/>
              <p:nvPr/>
            </p:nvCxnSpPr>
            <p:spPr>
              <a:xfrm>
                <a:off x="119109" y="1104219"/>
                <a:ext cx="5924358"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43707" y="2775141"/>
                <a:ext cx="5923063"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59243" y="3641004"/>
                <a:ext cx="5923063"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grpSp>
        <p:sp>
          <p:nvSpPr>
            <p:cNvPr id="6" name="Oval 5"/>
            <p:cNvSpPr/>
            <p:nvPr/>
          </p:nvSpPr>
          <p:spPr>
            <a:xfrm>
              <a:off x="983895" y="3596822"/>
              <a:ext cx="110041" cy="1179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300"/>
            </a:p>
          </p:txBody>
        </p:sp>
        <p:sp>
          <p:nvSpPr>
            <p:cNvPr id="7" name="Oval 6"/>
            <p:cNvSpPr/>
            <p:nvPr/>
          </p:nvSpPr>
          <p:spPr>
            <a:xfrm>
              <a:off x="991662" y="4287490"/>
              <a:ext cx="111336" cy="1179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300"/>
            </a:p>
          </p:txBody>
        </p:sp>
      </p:grpSp>
      <p:sp>
        <p:nvSpPr>
          <p:cNvPr id="8195" name="Title 1"/>
          <p:cNvSpPr>
            <a:spLocks noGrp="1"/>
          </p:cNvSpPr>
          <p:nvPr>
            <p:ph type="title"/>
          </p:nvPr>
        </p:nvSpPr>
        <p:spPr>
          <a:xfrm>
            <a:off x="125413" y="116632"/>
            <a:ext cx="8901112" cy="687388"/>
          </a:xfrm>
        </p:spPr>
        <p:txBody>
          <a:bodyPr>
            <a:normAutofit/>
          </a:bodyPr>
          <a:lstStyle/>
          <a:p>
            <a:r>
              <a:rPr lang="en-US" altLang="fr-FR" sz="3600" b="1" dirty="0">
                <a:latin typeface="+mj-lt"/>
              </a:rPr>
              <a:t>Policies related to contract farming</a:t>
            </a:r>
          </a:p>
        </p:txBody>
      </p:sp>
      <p:sp>
        <p:nvSpPr>
          <p:cNvPr id="27" name="Text Box 13"/>
          <p:cNvSpPr txBox="1"/>
          <p:nvPr/>
        </p:nvSpPr>
        <p:spPr>
          <a:xfrm>
            <a:off x="2416175" y="980728"/>
            <a:ext cx="5802313" cy="6056312"/>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lIns="0" tIns="0" rIns="0" bIns="0"/>
          <a:lstStyle/>
          <a:p>
            <a:pPr algn="just" fontAlgn="auto">
              <a:lnSpc>
                <a:spcPct val="120000"/>
              </a:lnSpc>
              <a:spcBef>
                <a:spcPts val="0"/>
              </a:spcBef>
              <a:spcAft>
                <a:spcPts val="0"/>
              </a:spcAft>
              <a:defRPr/>
            </a:pPr>
            <a:r>
              <a:rPr lang="en-US" sz="1300" b="1" dirty="0">
                <a:ea typeface="Calibri" panose="020F0502020204030204" pitchFamily="34" charset="0"/>
                <a:cs typeface="Cordia New" panose="020B0304020202020204" pitchFamily="34" charset="-34"/>
              </a:rPr>
              <a:t>Contract Law (90)</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Law on Property (90)</a:t>
            </a:r>
          </a:p>
          <a:p>
            <a:pPr algn="just" fontAlgn="auto">
              <a:lnSpc>
                <a:spcPct val="120000"/>
              </a:lnSpc>
              <a:spcBef>
                <a:spcPts val="0"/>
              </a:spcBef>
              <a:spcAft>
                <a:spcPts val="0"/>
              </a:spcAft>
              <a:defRPr/>
            </a:pPr>
            <a:r>
              <a:rPr lang="en-US" sz="1300" b="1" dirty="0">
                <a:ea typeface="Calibri" panose="020F0502020204030204" pitchFamily="34" charset="0"/>
                <a:cs typeface="Cordia New" panose="020B0304020202020204" pitchFamily="34" charset="-34"/>
              </a:rPr>
              <a:t>Law on Notary Offices (91)</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Law on Agriculture (98)</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Law on Environmental Protection (99)</a:t>
            </a:r>
          </a:p>
          <a:p>
            <a:pPr algn="just" fontAlgn="auto">
              <a:lnSpc>
                <a:spcPct val="120000"/>
              </a:lnSpc>
              <a:spcBef>
                <a:spcPts val="0"/>
              </a:spcBef>
              <a:spcAft>
                <a:spcPts val="600"/>
              </a:spcAft>
              <a:defRPr/>
            </a:pPr>
            <a:r>
              <a:rPr lang="en-US" sz="1300" dirty="0">
                <a:ea typeface="Calibri" panose="020F0502020204030204" pitchFamily="34" charset="0"/>
                <a:cs typeface="Cordia New" panose="020B0304020202020204" pitchFamily="34" charset="-34"/>
              </a:rPr>
              <a:t>Law on Processing Industry (99)</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Amended Law on the Promotion of Foreign Investment (2004)</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Law on the Promotion of Domestic Investment (2004)</a:t>
            </a:r>
          </a:p>
          <a:p>
            <a:pPr algn="just" fontAlgn="auto">
              <a:lnSpc>
                <a:spcPct val="120000"/>
              </a:lnSpc>
              <a:spcBef>
                <a:spcPts val="0"/>
              </a:spcBef>
              <a:spcAft>
                <a:spcPts val="0"/>
              </a:spcAft>
              <a:defRPr/>
            </a:pPr>
            <a:r>
              <a:rPr lang="en-US" sz="1300" b="1" dirty="0">
                <a:ea typeface="Calibri" panose="020F0502020204030204" pitchFamily="34" charset="0"/>
                <a:cs typeface="Cordia New" panose="020B0304020202020204" pitchFamily="34" charset="-34"/>
              </a:rPr>
              <a:t>Law on Judgment Enforcement (2004)</a:t>
            </a:r>
          </a:p>
          <a:p>
            <a:pPr algn="just" fontAlgn="auto">
              <a:lnSpc>
                <a:spcPct val="120000"/>
              </a:lnSpc>
              <a:spcBef>
                <a:spcPts val="0"/>
              </a:spcBef>
              <a:spcAft>
                <a:spcPts val="0"/>
              </a:spcAft>
              <a:defRPr/>
            </a:pPr>
            <a:r>
              <a:rPr lang="en-US" sz="1300" b="1" dirty="0">
                <a:ea typeface="Calibri" panose="020F0502020204030204" pitchFamily="34" charset="0"/>
                <a:cs typeface="Cordia New" panose="020B0304020202020204" pitchFamily="34" charset="-34"/>
              </a:rPr>
              <a:t>Law on Civil Procedure (2004)</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Law on Enterprise (2005)</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Law on Customs (2005)</a:t>
            </a:r>
          </a:p>
          <a:p>
            <a:pPr algn="just" fontAlgn="auto">
              <a:lnSpc>
                <a:spcPct val="120000"/>
              </a:lnSpc>
              <a:spcBef>
                <a:spcPts val="0"/>
              </a:spcBef>
              <a:spcAft>
                <a:spcPts val="0"/>
              </a:spcAft>
              <a:defRPr/>
            </a:pPr>
            <a:r>
              <a:rPr lang="en-US" sz="1300" b="1" dirty="0">
                <a:ea typeface="Calibri" panose="020F0502020204030204" pitchFamily="34" charset="0"/>
                <a:cs typeface="Cordia New" panose="020B0304020202020204" pitchFamily="34" charset="-34"/>
              </a:rPr>
              <a:t>Law on Secured Transactions (2005)</a:t>
            </a:r>
          </a:p>
          <a:p>
            <a:pPr algn="just" fontAlgn="auto">
              <a:lnSpc>
                <a:spcPct val="120000"/>
              </a:lnSpc>
              <a:spcBef>
                <a:spcPts val="0"/>
              </a:spcBef>
              <a:spcAft>
                <a:spcPts val="0"/>
              </a:spcAft>
              <a:defRPr/>
            </a:pPr>
            <a:r>
              <a:rPr lang="en-US" sz="1300" b="1" dirty="0">
                <a:ea typeface="Calibri" panose="020F0502020204030204" pitchFamily="34" charset="0"/>
                <a:cs typeface="Cordia New" panose="020B0304020202020204" pitchFamily="34" charset="-34"/>
              </a:rPr>
              <a:t>Law on Resolution of Economic Disputes (2005)</a:t>
            </a:r>
          </a:p>
          <a:p>
            <a:pPr algn="just" fontAlgn="auto">
              <a:lnSpc>
                <a:spcPct val="120000"/>
              </a:lnSpc>
              <a:spcBef>
                <a:spcPts val="0"/>
              </a:spcBef>
              <a:spcAft>
                <a:spcPts val="600"/>
              </a:spcAft>
              <a:defRPr/>
            </a:pPr>
            <a:r>
              <a:rPr lang="en-US" sz="1300" dirty="0">
                <a:ea typeface="Calibri" panose="020F0502020204030204" pitchFamily="34" charset="0"/>
                <a:cs typeface="Cordia New" panose="020B0304020202020204" pitchFamily="34" charset="-34"/>
              </a:rPr>
              <a:t>Law on Commercial Banks (2006)</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Law on </a:t>
            </a:r>
            <a:r>
              <a:rPr lang="en-US" sz="1300" dirty="0" err="1">
                <a:ea typeface="Calibri" panose="020F0502020204030204" pitchFamily="34" charset="0"/>
                <a:cs typeface="Cordia New" panose="020B0304020202020204" pitchFamily="34" charset="-34"/>
              </a:rPr>
              <a:t>Labour</a:t>
            </a:r>
            <a:r>
              <a:rPr lang="en-US" sz="1300" dirty="0">
                <a:ea typeface="Calibri" panose="020F0502020204030204" pitchFamily="34" charset="0"/>
                <a:cs typeface="Cordia New" panose="020B0304020202020204" pitchFamily="34" charset="-34"/>
              </a:rPr>
              <a:t> (2006)</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Decree on State Land Lease or Concession (2009)</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Decree on Associations (2009)</a:t>
            </a:r>
          </a:p>
          <a:p>
            <a:pPr algn="just" fontAlgn="auto">
              <a:lnSpc>
                <a:spcPct val="120000"/>
              </a:lnSpc>
              <a:spcBef>
                <a:spcPts val="0"/>
              </a:spcBef>
              <a:spcAft>
                <a:spcPts val="1000"/>
              </a:spcAft>
              <a:defRPr/>
            </a:pPr>
            <a:r>
              <a:rPr lang="en-US" sz="1300" dirty="0">
                <a:ea typeface="Calibri" panose="020F0502020204030204" pitchFamily="34" charset="0"/>
                <a:cs typeface="Cordia New" panose="020B0304020202020204" pitchFamily="34" charset="-34"/>
              </a:rPr>
              <a:t>Decree on Cooperatives (2010)</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Agreement on establishment of Agriculture production group (2014)</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Agreement on establishment of Agricultural Cooperative (2014)</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The 5 year National Socio-Economic Development Plan VIII 2016-2020 (2015)</a:t>
            </a:r>
          </a:p>
          <a:p>
            <a:pPr algn="just" fontAlgn="auto">
              <a:lnSpc>
                <a:spcPct val="120000"/>
              </a:lnSpc>
              <a:spcBef>
                <a:spcPts val="0"/>
              </a:spcBef>
              <a:spcAft>
                <a:spcPts val="0"/>
              </a:spcAft>
              <a:defRPr/>
            </a:pPr>
            <a:r>
              <a:rPr lang="en-US" sz="1300" dirty="0">
                <a:ea typeface="Calibri" panose="020F0502020204030204" pitchFamily="34" charset="0"/>
                <a:cs typeface="Cordia New" panose="020B0304020202020204" pitchFamily="34" charset="-34"/>
              </a:rPr>
              <a:t>Agriculture Development Strategy 2016-2025 and vision 2030 (2015)</a:t>
            </a:r>
          </a:p>
        </p:txBody>
      </p:sp>
      <p:sp>
        <p:nvSpPr>
          <p:cNvPr id="3" name="ZoneTexte 2"/>
          <p:cNvSpPr txBox="1"/>
          <p:nvPr/>
        </p:nvSpPr>
        <p:spPr>
          <a:xfrm>
            <a:off x="5316538" y="1077218"/>
            <a:ext cx="3587750" cy="1208842"/>
          </a:xfrm>
          <a:prstGeom prst="round2DiagRect">
            <a:avLst/>
          </a:prstGeom>
        </p:spPr>
        <p:style>
          <a:lnRef idx="3">
            <a:schemeClr val="lt1"/>
          </a:lnRef>
          <a:fillRef idx="1">
            <a:schemeClr val="accent1"/>
          </a:fillRef>
          <a:effectRef idx="1">
            <a:schemeClr val="accent1"/>
          </a:effectRef>
          <a:fontRef idx="minor">
            <a:schemeClr val="lt1"/>
          </a:fontRef>
        </p:style>
        <p:txBody>
          <a:bodyPr>
            <a:spAutoFit/>
          </a:bodyPr>
          <a:lstStyle/>
          <a:p>
            <a:pPr algn="ctr" fontAlgn="auto">
              <a:spcBef>
                <a:spcPts val="0"/>
              </a:spcBef>
              <a:spcAft>
                <a:spcPts val="600"/>
              </a:spcAft>
              <a:defRPr/>
            </a:pPr>
            <a:r>
              <a:rPr lang="fr-FR" sz="2000" b="1" dirty="0" err="1"/>
              <a:t>Policies</a:t>
            </a:r>
            <a:r>
              <a:rPr lang="fr-FR" sz="2000" b="1" dirty="0"/>
              <a:t> are </a:t>
            </a:r>
            <a:r>
              <a:rPr lang="fr-FR" sz="2000" b="1" dirty="0" err="1"/>
              <a:t>outdated</a:t>
            </a:r>
            <a:r>
              <a:rPr lang="fr-FR" sz="2000" b="1" dirty="0"/>
              <a:t> and not </a:t>
            </a:r>
            <a:r>
              <a:rPr lang="fr-FR" sz="2000" b="1" dirty="0" err="1"/>
              <a:t>specifically</a:t>
            </a:r>
            <a:r>
              <a:rPr lang="fr-FR" sz="2000" b="1" dirty="0"/>
              <a:t> </a:t>
            </a:r>
            <a:r>
              <a:rPr lang="fr-FR" sz="2000" b="1" dirty="0" err="1"/>
              <a:t>adapted</a:t>
            </a:r>
            <a:r>
              <a:rPr lang="fr-FR" sz="2000" b="1" dirty="0"/>
              <a:t> to CF.</a:t>
            </a:r>
          </a:p>
          <a:p>
            <a:pPr algn="ctr" fontAlgn="auto">
              <a:spcBef>
                <a:spcPts val="0"/>
              </a:spcBef>
              <a:spcAft>
                <a:spcPts val="0"/>
              </a:spcAft>
              <a:defRPr/>
            </a:pPr>
            <a:r>
              <a:rPr lang="fr-FR" sz="2000" b="1" dirty="0" err="1"/>
              <a:t>Lack</a:t>
            </a:r>
            <a:r>
              <a:rPr lang="fr-FR" sz="2000" b="1" dirty="0"/>
              <a:t> of </a:t>
            </a:r>
            <a:r>
              <a:rPr lang="fr-FR" sz="2000" b="1" dirty="0" err="1"/>
              <a:t>legal</a:t>
            </a:r>
            <a:r>
              <a:rPr lang="fr-FR" sz="2000" b="1" dirty="0"/>
              <a:t> </a:t>
            </a:r>
            <a:r>
              <a:rPr lang="fr-FR" sz="2000" b="1" dirty="0" err="1"/>
              <a:t>enforcement</a:t>
            </a:r>
            <a:r>
              <a:rPr lang="fr-FR" sz="2000" b="1" dirty="0"/>
              <a:t> </a:t>
            </a:r>
          </a:p>
        </p:txBody>
      </p:sp>
    </p:spTree>
    <p:extLst>
      <p:ext uri="{BB962C8B-B14F-4D97-AF65-F5344CB8AC3E}">
        <p14:creationId xmlns:p14="http://schemas.microsoft.com/office/powerpoint/2010/main" val="959943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34938" y="176400"/>
            <a:ext cx="8901112" cy="685800"/>
          </a:xfrm>
        </p:spPr>
        <p:txBody>
          <a:bodyPr rtlCol="0">
            <a:normAutofit/>
          </a:bodyPr>
          <a:lstStyle/>
          <a:p>
            <a:pPr fontAlgn="auto">
              <a:spcAft>
                <a:spcPts val="0"/>
              </a:spcAft>
              <a:defRPr/>
            </a:pPr>
            <a:r>
              <a:rPr lang="en-US" sz="3600" b="1" dirty="0">
                <a:latin typeface="+mn-lt"/>
              </a:rPr>
              <a:t>Institutionalization of contract farming</a:t>
            </a:r>
          </a:p>
        </p:txBody>
      </p:sp>
      <p:sp>
        <p:nvSpPr>
          <p:cNvPr id="6" name="TextBox 5"/>
          <p:cNvSpPr txBox="1"/>
          <p:nvPr/>
        </p:nvSpPr>
        <p:spPr>
          <a:xfrm>
            <a:off x="251520" y="1628800"/>
            <a:ext cx="8640959" cy="4585871"/>
          </a:xfrm>
          <a:prstGeom prst="rect">
            <a:avLst/>
          </a:prstGeom>
          <a:noFill/>
        </p:spPr>
        <p:txBody>
          <a:bodyPr wrap="square">
            <a:spAutoFit/>
          </a:bodyPr>
          <a:lstStyle/>
          <a:p>
            <a:pPr marL="357188" indent="-357188" algn="just" fontAlgn="auto">
              <a:spcBef>
                <a:spcPts val="0"/>
              </a:spcBef>
              <a:spcAft>
                <a:spcPts val="600"/>
              </a:spcAft>
              <a:buFont typeface="Arial" panose="020B0604020202020204" pitchFamily="34" charset="0"/>
              <a:buChar char="•"/>
              <a:defRPr/>
            </a:pPr>
            <a:r>
              <a:rPr lang="en-US" sz="2400" b="1" dirty="0"/>
              <a:t>6</a:t>
            </a:r>
            <a:r>
              <a:rPr lang="en-US" sz="2400" b="1" baseline="30000" dirty="0"/>
              <a:t>th</a:t>
            </a:r>
            <a:r>
              <a:rPr lang="en-US" sz="2400" b="1" dirty="0"/>
              <a:t> National Economic-Social Development Plan </a:t>
            </a:r>
            <a:r>
              <a:rPr lang="en-US" sz="2400" dirty="0"/>
              <a:t>(2006-2010)</a:t>
            </a:r>
          </a:p>
          <a:p>
            <a:pPr marL="622300" lvl="1" indent="-357188" algn="just" fontAlgn="auto">
              <a:spcBef>
                <a:spcPts val="0"/>
              </a:spcBef>
              <a:spcAft>
                <a:spcPts val="600"/>
              </a:spcAft>
              <a:buSzPct val="70000"/>
              <a:buFont typeface="Wingdings" panose="05000000000000000000" pitchFamily="2" charset="2"/>
              <a:buChar char="Ø"/>
              <a:defRPr/>
            </a:pPr>
            <a:r>
              <a:rPr lang="en-US" sz="2000" dirty="0"/>
              <a:t>Focuses on the development of agriculture and the rural economy through the “promotion of commercial agriculture” </a:t>
            </a:r>
          </a:p>
          <a:p>
            <a:pPr marL="622300" lvl="1" indent="-357188" algn="just" fontAlgn="auto">
              <a:spcBef>
                <a:spcPts val="0"/>
              </a:spcBef>
              <a:spcAft>
                <a:spcPts val="600"/>
              </a:spcAft>
              <a:buSzPct val="70000"/>
              <a:buFont typeface="Wingdings" panose="05000000000000000000" pitchFamily="2" charset="2"/>
              <a:buChar char="Ø"/>
              <a:defRPr/>
            </a:pPr>
            <a:r>
              <a:rPr lang="en-US" sz="2000" dirty="0"/>
              <a:t>Encourages FDI and land concessions, especially in horticulture and tree crops. </a:t>
            </a:r>
          </a:p>
          <a:p>
            <a:pPr marL="357188" lvl="1" indent="-357188" algn="just" fontAlgn="auto">
              <a:spcBef>
                <a:spcPts val="1200"/>
              </a:spcBef>
              <a:spcAft>
                <a:spcPts val="600"/>
              </a:spcAft>
              <a:buSzPct val="70000"/>
              <a:buFont typeface="Arial" panose="020B0604020202020204" pitchFamily="34" charset="0"/>
              <a:buChar char="•"/>
              <a:defRPr/>
            </a:pPr>
            <a:r>
              <a:rPr lang="en-US" sz="2400" b="1" dirty="0"/>
              <a:t>Increasing Government concerns </a:t>
            </a:r>
            <a:r>
              <a:rPr lang="en-US" sz="2400" dirty="0"/>
              <a:t>over the impacts of land concessions:</a:t>
            </a:r>
          </a:p>
          <a:p>
            <a:pPr marL="622300" lvl="1" indent="-357188" algn="just" fontAlgn="auto">
              <a:spcBef>
                <a:spcPts val="0"/>
              </a:spcBef>
              <a:spcAft>
                <a:spcPts val="600"/>
              </a:spcAft>
              <a:buSzPct val="70000"/>
              <a:buFont typeface="Wingdings" panose="05000000000000000000" pitchFamily="2" charset="2"/>
              <a:buChar char="Ø"/>
              <a:defRPr/>
            </a:pPr>
            <a:r>
              <a:rPr lang="en-US" sz="2000" u="sng" dirty="0"/>
              <a:t>2007</a:t>
            </a:r>
            <a:r>
              <a:rPr lang="en-US" sz="2000" dirty="0"/>
              <a:t>: Prime Minister </a:t>
            </a:r>
            <a:r>
              <a:rPr lang="en-US" sz="2000" dirty="0" err="1"/>
              <a:t>Bouasone</a:t>
            </a:r>
            <a:r>
              <a:rPr lang="en-US" sz="2000" dirty="0"/>
              <a:t> </a:t>
            </a:r>
            <a:r>
              <a:rPr lang="en-US" sz="2000" dirty="0" err="1"/>
              <a:t>Bouphavanh</a:t>
            </a:r>
            <a:r>
              <a:rPr lang="en-US" sz="2000" dirty="0"/>
              <a:t> mentioned contract farming as the preferred alternative to concessions,</a:t>
            </a:r>
          </a:p>
          <a:p>
            <a:pPr marL="622300" lvl="1" indent="-357188" algn="just" fontAlgn="auto">
              <a:spcBef>
                <a:spcPts val="0"/>
              </a:spcBef>
              <a:spcAft>
                <a:spcPts val="600"/>
              </a:spcAft>
              <a:buSzPct val="70000"/>
              <a:buFont typeface="Wingdings" panose="05000000000000000000" pitchFamily="2" charset="2"/>
              <a:buChar char="Ø"/>
              <a:defRPr/>
            </a:pPr>
            <a:r>
              <a:rPr lang="en-US" sz="2000" dirty="0"/>
              <a:t>Agriculture Development Strategy (ADS) 2016-2025 and vision to 2030 stresses “promoting CF” as one of its key policies.</a:t>
            </a:r>
          </a:p>
          <a:p>
            <a:pPr marL="622300" lvl="1" indent="-357188" algn="just" fontAlgn="auto">
              <a:spcBef>
                <a:spcPts val="0"/>
              </a:spcBef>
              <a:spcAft>
                <a:spcPts val="600"/>
              </a:spcAft>
              <a:buSzPct val="70000"/>
              <a:buFont typeface="Wingdings" panose="05000000000000000000" pitchFamily="2" charset="2"/>
              <a:buChar char="Ø"/>
              <a:defRPr/>
            </a:pPr>
            <a:endParaRPr lang="en-US" sz="2000" dirty="0"/>
          </a:p>
        </p:txBody>
      </p:sp>
    </p:spTree>
    <p:extLst>
      <p:ext uri="{BB962C8B-B14F-4D97-AF65-F5344CB8AC3E}">
        <p14:creationId xmlns:p14="http://schemas.microsoft.com/office/powerpoint/2010/main" val="2888217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938" y="176400"/>
            <a:ext cx="8901112" cy="685800"/>
          </a:xfrm>
        </p:spPr>
        <p:txBody>
          <a:bodyPr rtlCol="0">
            <a:normAutofit/>
          </a:bodyPr>
          <a:lstStyle/>
          <a:p>
            <a:pPr fontAlgn="auto">
              <a:spcAft>
                <a:spcPts val="0"/>
              </a:spcAft>
              <a:defRPr/>
            </a:pPr>
            <a:r>
              <a:rPr lang="en-US" sz="3600" b="1" dirty="0">
                <a:latin typeface="+mj-lt"/>
              </a:rPr>
              <a:t>CF Institutional Mapping</a:t>
            </a:r>
          </a:p>
        </p:txBody>
      </p:sp>
      <p:grpSp>
        <p:nvGrpSpPr>
          <p:cNvPr id="10243" name="Canvas 143"/>
          <p:cNvGrpSpPr>
            <a:grpSpLocks/>
          </p:cNvGrpSpPr>
          <p:nvPr/>
        </p:nvGrpSpPr>
        <p:grpSpPr bwMode="auto">
          <a:xfrm>
            <a:off x="0" y="1084263"/>
            <a:ext cx="9144000" cy="6037262"/>
            <a:chOff x="0" y="0"/>
            <a:chExt cx="5572126" cy="4724400"/>
          </a:xfrm>
        </p:grpSpPr>
        <p:sp>
          <p:nvSpPr>
            <p:cNvPr id="10244" name="Rectangle 95"/>
            <p:cNvSpPr>
              <a:spLocks noChangeArrowheads="1"/>
            </p:cNvSpPr>
            <p:nvPr/>
          </p:nvSpPr>
          <p:spPr bwMode="auto">
            <a:xfrm>
              <a:off x="0" y="0"/>
              <a:ext cx="5486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z="2000"/>
            </a:p>
          </p:txBody>
        </p:sp>
        <p:sp>
          <p:nvSpPr>
            <p:cNvPr id="97" name="Text Box 6"/>
            <p:cNvSpPr txBox="1"/>
            <p:nvPr/>
          </p:nvSpPr>
          <p:spPr>
            <a:xfrm rot="2083305">
              <a:off x="2975678" y="2578596"/>
              <a:ext cx="521621" cy="1267901"/>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vert="vert270"/>
            <a:lstStyle/>
            <a:p>
              <a:pPr algn="ctr" fontAlgn="auto">
                <a:spcBef>
                  <a:spcPts val="0"/>
                </a:spcBef>
                <a:spcAft>
                  <a:spcPts val="0"/>
                </a:spcAft>
                <a:defRPr/>
              </a:pPr>
              <a:r>
                <a:rPr lang="en-US" sz="1400" dirty="0">
                  <a:ea typeface="Calibri"/>
                </a:rPr>
                <a:t>Land concession</a:t>
              </a:r>
              <a:endParaRPr lang="en-US" sz="1400" dirty="0">
                <a:ea typeface="Times New Roman"/>
              </a:endParaRPr>
            </a:p>
            <a:p>
              <a:pPr algn="ctr" fontAlgn="auto">
                <a:spcBef>
                  <a:spcPts val="0"/>
                </a:spcBef>
                <a:spcAft>
                  <a:spcPts val="0"/>
                </a:spcAft>
                <a:defRPr/>
              </a:pPr>
              <a:r>
                <a:rPr lang="en-US" sz="1400" dirty="0">
                  <a:ea typeface="Calibri"/>
                </a:rPr>
                <a:t>Investment incentives</a:t>
              </a:r>
              <a:endParaRPr lang="en-US" sz="1400" dirty="0">
                <a:ea typeface="Times New Roman"/>
              </a:endParaRPr>
            </a:p>
          </p:txBody>
        </p:sp>
        <p:sp>
          <p:nvSpPr>
            <p:cNvPr id="98" name="Text Box 47"/>
            <p:cNvSpPr txBox="1"/>
            <p:nvPr/>
          </p:nvSpPr>
          <p:spPr>
            <a:xfrm>
              <a:off x="2591525" y="2482809"/>
              <a:ext cx="305372" cy="86712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vert="vert270"/>
            <a:lstStyle/>
            <a:p>
              <a:pPr algn="ctr" fontAlgn="auto">
                <a:spcBef>
                  <a:spcPts val="0"/>
                </a:spcBef>
                <a:spcAft>
                  <a:spcPts val="0"/>
                </a:spcAft>
                <a:defRPr/>
              </a:pPr>
              <a:r>
                <a:rPr lang="en-US" sz="1400" dirty="0">
                  <a:ea typeface="Calibri"/>
                </a:rPr>
                <a:t>Business registration</a:t>
              </a:r>
              <a:endParaRPr lang="en-US" sz="1400" dirty="0">
                <a:ea typeface="Times New Roman"/>
              </a:endParaRPr>
            </a:p>
          </p:txBody>
        </p:sp>
        <p:sp>
          <p:nvSpPr>
            <p:cNvPr id="99" name="Text Box 16"/>
            <p:cNvSpPr txBox="1"/>
            <p:nvPr/>
          </p:nvSpPr>
          <p:spPr>
            <a:xfrm>
              <a:off x="2590042" y="1053620"/>
              <a:ext cx="439711" cy="1102518"/>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vert="vert270"/>
            <a:lstStyle/>
            <a:p>
              <a:pPr algn="just" fontAlgn="auto">
                <a:spcBef>
                  <a:spcPts val="0"/>
                </a:spcBef>
                <a:spcAft>
                  <a:spcPts val="0"/>
                </a:spcAft>
                <a:defRPr/>
              </a:pPr>
              <a:r>
                <a:rPr lang="en-US" sz="1400" dirty="0">
                  <a:ea typeface="Calibri"/>
                  <a:cs typeface="Cordia New"/>
                </a:rPr>
                <a:t>Business registration</a:t>
              </a:r>
            </a:p>
          </p:txBody>
        </p:sp>
        <p:sp>
          <p:nvSpPr>
            <p:cNvPr id="100" name="Text Box 19"/>
            <p:cNvSpPr txBox="1"/>
            <p:nvPr/>
          </p:nvSpPr>
          <p:spPr>
            <a:xfrm>
              <a:off x="3267014" y="900587"/>
              <a:ext cx="425299" cy="1251307"/>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vert="vert270"/>
            <a:lstStyle/>
            <a:p>
              <a:pPr algn="just" fontAlgn="auto">
                <a:spcBef>
                  <a:spcPts val="0"/>
                </a:spcBef>
                <a:spcAft>
                  <a:spcPts val="0"/>
                </a:spcAft>
                <a:defRPr/>
              </a:pPr>
              <a:r>
                <a:rPr lang="en-US" sz="1400">
                  <a:ea typeface="Calibri"/>
                  <a:cs typeface="Cordia New"/>
                </a:rPr>
                <a:t>Land concession</a:t>
              </a:r>
            </a:p>
            <a:p>
              <a:pPr algn="just" fontAlgn="auto">
                <a:spcBef>
                  <a:spcPts val="0"/>
                </a:spcBef>
                <a:spcAft>
                  <a:spcPts val="0"/>
                </a:spcAft>
                <a:defRPr/>
              </a:pPr>
              <a:r>
                <a:rPr lang="en-US" sz="1400">
                  <a:ea typeface="Calibri"/>
                  <a:cs typeface="Cordia New"/>
                </a:rPr>
                <a:t>Investment incentives</a:t>
              </a:r>
            </a:p>
          </p:txBody>
        </p:sp>
        <p:sp>
          <p:nvSpPr>
            <p:cNvPr id="101" name="Text Box 8"/>
            <p:cNvSpPr txBox="1"/>
            <p:nvPr/>
          </p:nvSpPr>
          <p:spPr>
            <a:xfrm>
              <a:off x="4828018" y="1247820"/>
              <a:ext cx="281620" cy="88628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vert="vert270"/>
            <a:lstStyle/>
            <a:p>
              <a:pPr fontAlgn="auto">
                <a:spcBef>
                  <a:spcPts val="0"/>
                </a:spcBef>
                <a:spcAft>
                  <a:spcPts val="0"/>
                </a:spcAft>
                <a:defRPr/>
              </a:pPr>
              <a:r>
                <a:rPr lang="en-US" sz="1400" dirty="0">
                  <a:ea typeface="Calibri"/>
                </a:rPr>
                <a:t>Dispute resolution</a:t>
              </a:r>
              <a:endParaRPr lang="en-US" sz="1400" dirty="0">
                <a:ea typeface="Times New Roman"/>
              </a:endParaRPr>
            </a:p>
          </p:txBody>
        </p:sp>
        <p:sp>
          <p:nvSpPr>
            <p:cNvPr id="102" name="Text Box 22"/>
            <p:cNvSpPr txBox="1"/>
            <p:nvPr/>
          </p:nvSpPr>
          <p:spPr>
            <a:xfrm>
              <a:off x="4298213" y="1196984"/>
              <a:ext cx="397612" cy="95559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vert="vert270"/>
            <a:lstStyle/>
            <a:p>
              <a:pPr algn="just" fontAlgn="auto">
                <a:spcBef>
                  <a:spcPts val="0"/>
                </a:spcBef>
                <a:spcAft>
                  <a:spcPts val="0"/>
                </a:spcAft>
                <a:defRPr/>
              </a:pPr>
              <a:r>
                <a:rPr lang="en-US" sz="1400" dirty="0">
                  <a:ea typeface="Calibri"/>
                  <a:cs typeface="Cordia New"/>
                </a:rPr>
                <a:t>Dispute resolution</a:t>
              </a:r>
            </a:p>
          </p:txBody>
        </p:sp>
        <p:sp>
          <p:nvSpPr>
            <p:cNvPr id="103" name="Text Box 23"/>
            <p:cNvSpPr txBox="1"/>
            <p:nvPr/>
          </p:nvSpPr>
          <p:spPr>
            <a:xfrm>
              <a:off x="3753912" y="1126005"/>
              <a:ext cx="446613" cy="1025771"/>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vert="vert270"/>
            <a:lstStyle/>
            <a:p>
              <a:pPr algn="just" fontAlgn="auto">
                <a:spcBef>
                  <a:spcPts val="0"/>
                </a:spcBef>
                <a:spcAft>
                  <a:spcPts val="0"/>
                </a:spcAft>
                <a:defRPr/>
              </a:pPr>
              <a:r>
                <a:rPr lang="en-US" sz="1400" dirty="0">
                  <a:ea typeface="Calibri"/>
                  <a:cs typeface="Cordia New"/>
                </a:rPr>
                <a:t>Contract notification</a:t>
              </a:r>
            </a:p>
          </p:txBody>
        </p:sp>
        <p:cxnSp>
          <p:nvCxnSpPr>
            <p:cNvPr id="104" name="Straight Connector 103"/>
            <p:cNvCxnSpPr/>
            <p:nvPr/>
          </p:nvCxnSpPr>
          <p:spPr>
            <a:xfrm>
              <a:off x="5109717" y="1234829"/>
              <a:ext cx="0" cy="27789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4574754" y="1283277"/>
              <a:ext cx="14510" cy="27305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047530" y="1283277"/>
              <a:ext cx="9674" cy="2849796"/>
            </a:xfrm>
            <a:prstGeom prst="line">
              <a:avLst/>
            </a:prstGeom>
          </p:spPr>
          <p:style>
            <a:lnRef idx="1">
              <a:schemeClr val="accent1"/>
            </a:lnRef>
            <a:fillRef idx="0">
              <a:schemeClr val="accent1"/>
            </a:fillRef>
            <a:effectRef idx="0">
              <a:schemeClr val="accent1"/>
            </a:effectRef>
            <a:fontRef idx="minor">
              <a:schemeClr val="tx1"/>
            </a:fontRef>
          </p:style>
        </p:cxnSp>
        <p:sp>
          <p:nvSpPr>
            <p:cNvPr id="107" name="Text Box 46"/>
            <p:cNvSpPr txBox="1"/>
            <p:nvPr/>
          </p:nvSpPr>
          <p:spPr>
            <a:xfrm>
              <a:off x="688777" y="3206331"/>
              <a:ext cx="1794496" cy="43728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fontAlgn="auto">
                <a:spcBef>
                  <a:spcPts val="0"/>
                </a:spcBef>
                <a:spcAft>
                  <a:spcPts val="0"/>
                </a:spcAft>
                <a:defRPr/>
              </a:pPr>
              <a:r>
                <a:rPr lang="en-US" sz="1400" dirty="0">
                  <a:ea typeface="Calibri"/>
                  <a:cs typeface="Cordia New"/>
                </a:rPr>
                <a:t>Farmer connection, monitoring, contract notification and dispute arrangement</a:t>
              </a:r>
            </a:p>
          </p:txBody>
        </p:sp>
        <p:sp>
          <p:nvSpPr>
            <p:cNvPr id="108" name="Text Box 54"/>
            <p:cNvSpPr txBox="1"/>
            <p:nvPr/>
          </p:nvSpPr>
          <p:spPr>
            <a:xfrm>
              <a:off x="1021933" y="2610518"/>
              <a:ext cx="1194718" cy="26957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fontAlgn="auto">
                <a:spcBef>
                  <a:spcPts val="0"/>
                </a:spcBef>
                <a:spcAft>
                  <a:spcPts val="0"/>
                </a:spcAft>
                <a:defRPr/>
              </a:pPr>
              <a:r>
                <a:rPr lang="en-US" sz="1400" dirty="0">
                  <a:ea typeface="Calibri"/>
                  <a:cs typeface="Cordia New"/>
                </a:rPr>
                <a:t>Guidelines, Promotion</a:t>
              </a:r>
            </a:p>
          </p:txBody>
        </p:sp>
        <p:sp>
          <p:nvSpPr>
            <p:cNvPr id="109" name="Text Box 55"/>
            <p:cNvSpPr txBox="1"/>
            <p:nvPr/>
          </p:nvSpPr>
          <p:spPr>
            <a:xfrm>
              <a:off x="1056382" y="1325515"/>
              <a:ext cx="1206327" cy="30932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fontAlgn="auto">
                <a:spcBef>
                  <a:spcPts val="0"/>
                </a:spcBef>
                <a:spcAft>
                  <a:spcPts val="0"/>
                </a:spcAft>
                <a:defRPr/>
              </a:pPr>
              <a:r>
                <a:rPr lang="en-US" sz="1400" dirty="0">
                  <a:solidFill>
                    <a:schemeClr val="tx1"/>
                  </a:solidFill>
                  <a:ea typeface="Calibri"/>
                  <a:cs typeface="Cordia New"/>
                </a:rPr>
                <a:t>Policy Formulation</a:t>
              </a:r>
            </a:p>
          </p:txBody>
        </p:sp>
        <p:cxnSp>
          <p:nvCxnSpPr>
            <p:cNvPr id="110" name="Straight Arrow Connector 109"/>
            <p:cNvCxnSpPr/>
            <p:nvPr/>
          </p:nvCxnSpPr>
          <p:spPr>
            <a:xfrm flipH="1">
              <a:off x="1589411" y="412438"/>
              <a:ext cx="4837" cy="33603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3564807" y="206219"/>
              <a:ext cx="0" cy="2006286"/>
            </a:xfrm>
            <a:prstGeom prst="line">
              <a:avLst/>
            </a:prstGeom>
          </p:spPr>
          <p:style>
            <a:lnRef idx="1">
              <a:schemeClr val="accent1"/>
            </a:lnRef>
            <a:fillRef idx="0">
              <a:schemeClr val="accent1"/>
            </a:fillRef>
            <a:effectRef idx="0">
              <a:schemeClr val="accent1"/>
            </a:effectRef>
            <a:fontRef idx="minor">
              <a:schemeClr val="tx1"/>
            </a:fontRef>
          </p:style>
        </p:cxnSp>
        <p:sp>
          <p:nvSpPr>
            <p:cNvPr id="112" name="Oval 111"/>
            <p:cNvSpPr/>
            <p:nvPr/>
          </p:nvSpPr>
          <p:spPr>
            <a:xfrm>
              <a:off x="602680" y="3774054"/>
              <a:ext cx="2692227" cy="688225"/>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fontAlgn="auto">
                <a:spcBef>
                  <a:spcPts val="0"/>
                </a:spcBef>
                <a:spcAft>
                  <a:spcPts val="0"/>
                </a:spcAft>
                <a:defRPr/>
              </a:pPr>
              <a:endParaRPr lang="en-US" sz="1400"/>
            </a:p>
          </p:txBody>
        </p:sp>
        <p:cxnSp>
          <p:nvCxnSpPr>
            <p:cNvPr id="113" name="Straight Arrow Connector 112"/>
            <p:cNvCxnSpPr/>
            <p:nvPr/>
          </p:nvCxnSpPr>
          <p:spPr>
            <a:xfrm>
              <a:off x="2780259" y="206219"/>
              <a:ext cx="0" cy="3757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4" name="Rounded Rectangle 113"/>
            <p:cNvSpPr/>
            <p:nvPr/>
          </p:nvSpPr>
          <p:spPr>
            <a:xfrm>
              <a:off x="872579" y="0"/>
              <a:ext cx="1443335" cy="412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ea typeface="Calibri"/>
                  <a:cs typeface="Cordia New"/>
                </a:rPr>
                <a:t>STATE</a:t>
              </a:r>
            </a:p>
            <a:p>
              <a:pPr algn="ctr" fontAlgn="auto">
                <a:spcBef>
                  <a:spcPts val="0"/>
                </a:spcBef>
                <a:spcAft>
                  <a:spcPts val="0"/>
                </a:spcAft>
                <a:defRPr/>
              </a:pPr>
              <a:r>
                <a:rPr lang="en-US" sz="1400" b="1" dirty="0">
                  <a:ea typeface="Calibri"/>
                  <a:cs typeface="Cordia New"/>
                </a:rPr>
                <a:t>(Government, Parliament)</a:t>
              </a:r>
            </a:p>
          </p:txBody>
        </p:sp>
        <p:sp>
          <p:nvSpPr>
            <p:cNvPr id="115" name="Rounded Rectangle 114"/>
            <p:cNvSpPr/>
            <p:nvPr/>
          </p:nvSpPr>
          <p:spPr>
            <a:xfrm>
              <a:off x="904503" y="484490"/>
              <a:ext cx="1379488" cy="3031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ea typeface="Calibri"/>
                  <a:cs typeface="Cordia New"/>
                </a:rPr>
                <a:t>MAF</a:t>
              </a:r>
            </a:p>
          </p:txBody>
        </p:sp>
        <p:sp>
          <p:nvSpPr>
            <p:cNvPr id="116" name="Rounded Rectangle 115"/>
            <p:cNvSpPr/>
            <p:nvPr/>
          </p:nvSpPr>
          <p:spPr>
            <a:xfrm>
              <a:off x="917079" y="862144"/>
              <a:ext cx="1366912" cy="4186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a:ea typeface="Calibri"/>
                  <a:cs typeface="Cordia New"/>
                </a:rPr>
                <a:t>DAEC</a:t>
              </a:r>
            </a:p>
            <a:p>
              <a:pPr algn="ctr" fontAlgn="auto">
                <a:spcBef>
                  <a:spcPts val="0"/>
                </a:spcBef>
                <a:spcAft>
                  <a:spcPts val="0"/>
                </a:spcAft>
                <a:defRPr/>
              </a:pPr>
              <a:r>
                <a:rPr lang="en-US" sz="1400" b="1">
                  <a:ea typeface="Calibri"/>
                  <a:cs typeface="Cordia New"/>
                </a:rPr>
                <a:t>Contract farming Unit</a:t>
              </a:r>
            </a:p>
          </p:txBody>
        </p:sp>
        <p:sp>
          <p:nvSpPr>
            <p:cNvPr id="117" name="Rounded Rectangle 116"/>
            <p:cNvSpPr/>
            <p:nvPr/>
          </p:nvSpPr>
          <p:spPr>
            <a:xfrm>
              <a:off x="2390404" y="484490"/>
              <a:ext cx="808732" cy="3031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dirty="0">
                <a:ea typeface="Calibri"/>
                <a:cs typeface="Cordia New"/>
              </a:endParaRPr>
            </a:p>
            <a:p>
              <a:pPr algn="ctr" fontAlgn="auto">
                <a:spcBef>
                  <a:spcPts val="0"/>
                </a:spcBef>
                <a:spcAft>
                  <a:spcPts val="0"/>
                </a:spcAft>
                <a:defRPr/>
              </a:pPr>
              <a:r>
                <a:rPr lang="en-US" sz="1400" b="1" dirty="0" err="1">
                  <a:ea typeface="Calibri"/>
                  <a:cs typeface="Cordia New"/>
                </a:rPr>
                <a:t>MoIC</a:t>
              </a:r>
              <a:endParaRPr lang="en-US" sz="1400" b="1" dirty="0">
                <a:ea typeface="Calibri"/>
                <a:cs typeface="Cordia New"/>
              </a:endParaRPr>
            </a:p>
            <a:p>
              <a:pPr algn="just" fontAlgn="auto">
                <a:spcBef>
                  <a:spcPts val="0"/>
                </a:spcBef>
                <a:spcAft>
                  <a:spcPts val="0"/>
                </a:spcAft>
                <a:defRPr/>
              </a:pPr>
              <a:r>
                <a:rPr lang="en-US" sz="1400" b="1" dirty="0">
                  <a:ea typeface="Calibri"/>
                  <a:cs typeface="Cordia New"/>
                </a:rPr>
                <a:t> </a:t>
              </a:r>
            </a:p>
          </p:txBody>
        </p:sp>
        <p:sp>
          <p:nvSpPr>
            <p:cNvPr id="118" name="Rounded Rectangle 117"/>
            <p:cNvSpPr/>
            <p:nvPr/>
          </p:nvSpPr>
          <p:spPr>
            <a:xfrm>
              <a:off x="3248472" y="484490"/>
              <a:ext cx="808732" cy="3031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dirty="0">
                <a:ea typeface="Calibri"/>
              </a:endParaRPr>
            </a:p>
            <a:p>
              <a:pPr algn="ctr" fontAlgn="auto">
                <a:spcBef>
                  <a:spcPts val="0"/>
                </a:spcBef>
                <a:spcAft>
                  <a:spcPts val="0"/>
                </a:spcAft>
                <a:defRPr/>
              </a:pPr>
              <a:r>
                <a:rPr lang="en-US" sz="1400" b="1" dirty="0">
                  <a:ea typeface="Calibri"/>
                </a:rPr>
                <a:t>MPI</a:t>
              </a:r>
              <a:endParaRPr lang="en-US" sz="1400" b="1" dirty="0">
                <a:ea typeface="Times New Roman"/>
              </a:endParaRPr>
            </a:p>
            <a:p>
              <a:pPr algn="ctr" fontAlgn="auto">
                <a:spcBef>
                  <a:spcPts val="0"/>
                </a:spcBef>
                <a:spcAft>
                  <a:spcPts val="0"/>
                </a:spcAft>
                <a:defRPr/>
              </a:pPr>
              <a:r>
                <a:rPr lang="en-US" sz="1400" b="1" dirty="0">
                  <a:ea typeface="Calibri"/>
                </a:rPr>
                <a:t> </a:t>
              </a:r>
              <a:endParaRPr lang="en-US" sz="1400" b="1" dirty="0">
                <a:ea typeface="Times New Roman"/>
              </a:endParaRPr>
            </a:p>
          </p:txBody>
        </p:sp>
        <p:sp>
          <p:nvSpPr>
            <p:cNvPr id="119" name="Rounded Rectangle 118"/>
            <p:cNvSpPr/>
            <p:nvPr/>
          </p:nvSpPr>
          <p:spPr>
            <a:xfrm>
              <a:off x="4147171" y="484490"/>
              <a:ext cx="808732" cy="3031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dirty="0">
                <a:solidFill>
                  <a:schemeClr val="bg1"/>
                </a:solidFill>
                <a:ea typeface="Calibri"/>
              </a:endParaRPr>
            </a:p>
            <a:p>
              <a:pPr algn="ctr" fontAlgn="auto">
                <a:spcBef>
                  <a:spcPts val="0"/>
                </a:spcBef>
                <a:spcAft>
                  <a:spcPts val="0"/>
                </a:spcAft>
                <a:defRPr/>
              </a:pPr>
              <a:r>
                <a:rPr lang="en-US" sz="1400" b="1" dirty="0" err="1">
                  <a:solidFill>
                    <a:schemeClr val="bg1"/>
                  </a:solidFill>
                  <a:ea typeface="Calibri"/>
                </a:rPr>
                <a:t>MoJ</a:t>
              </a:r>
              <a:endParaRPr lang="en-US" sz="1400" b="1" dirty="0">
                <a:ea typeface="Times New Roman"/>
              </a:endParaRPr>
            </a:p>
            <a:p>
              <a:pPr algn="ctr" fontAlgn="auto">
                <a:spcBef>
                  <a:spcPts val="0"/>
                </a:spcBef>
                <a:spcAft>
                  <a:spcPts val="0"/>
                </a:spcAft>
                <a:defRPr/>
              </a:pPr>
              <a:r>
                <a:rPr lang="en-US" sz="1400" b="1" dirty="0">
                  <a:ea typeface="Calibri"/>
                </a:rPr>
                <a:t> </a:t>
              </a:r>
              <a:endParaRPr lang="en-US" sz="1400" b="1" dirty="0">
                <a:ea typeface="Times New Roman"/>
              </a:endParaRPr>
            </a:p>
          </p:txBody>
        </p:sp>
        <p:sp>
          <p:nvSpPr>
            <p:cNvPr id="120" name="Text Box 114"/>
            <p:cNvSpPr txBox="1"/>
            <p:nvPr/>
          </p:nvSpPr>
          <p:spPr>
            <a:xfrm>
              <a:off x="77391" y="484490"/>
              <a:ext cx="798091" cy="273302"/>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fontAlgn="auto">
                <a:spcBef>
                  <a:spcPts val="0"/>
                </a:spcBef>
                <a:spcAft>
                  <a:spcPts val="0"/>
                </a:spcAft>
                <a:defRPr/>
              </a:pPr>
              <a:r>
                <a:rPr lang="en-US" sz="1400" b="1" dirty="0">
                  <a:ea typeface="Calibri"/>
                  <a:cs typeface="Cordia New"/>
                </a:rPr>
                <a:t>Central level</a:t>
              </a:r>
              <a:endParaRPr lang="en-US" sz="1400" dirty="0">
                <a:ea typeface="Calibri"/>
                <a:cs typeface="Cordia New"/>
              </a:endParaRPr>
            </a:p>
          </p:txBody>
        </p:sp>
        <p:sp>
          <p:nvSpPr>
            <p:cNvPr id="121" name="Rectangle 120"/>
            <p:cNvSpPr/>
            <p:nvPr/>
          </p:nvSpPr>
          <p:spPr>
            <a:xfrm>
              <a:off x="3785370" y="913077"/>
              <a:ext cx="533995" cy="31554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sz="1400" dirty="0">
                  <a:ea typeface="Calibri"/>
                  <a:cs typeface="Cordia New"/>
                </a:rPr>
                <a:t>Notary Office</a:t>
              </a:r>
            </a:p>
          </p:txBody>
        </p:sp>
        <p:sp>
          <p:nvSpPr>
            <p:cNvPr id="122" name="Rectangle 121"/>
            <p:cNvSpPr/>
            <p:nvPr/>
          </p:nvSpPr>
          <p:spPr>
            <a:xfrm>
              <a:off x="4347419" y="909351"/>
              <a:ext cx="453703" cy="3254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sz="1400">
                  <a:ea typeface="Calibri"/>
                </a:rPr>
                <a:t>Court</a:t>
              </a:r>
              <a:endParaRPr lang="en-US" sz="1400">
                <a:ea typeface="Times New Roman"/>
              </a:endParaRPr>
            </a:p>
          </p:txBody>
        </p:sp>
        <p:sp>
          <p:nvSpPr>
            <p:cNvPr id="123" name="Rectangle 122"/>
            <p:cNvSpPr/>
            <p:nvPr/>
          </p:nvSpPr>
          <p:spPr>
            <a:xfrm>
              <a:off x="4834013" y="909351"/>
              <a:ext cx="652016" cy="3254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sz="1400">
                  <a:ea typeface="Calibri"/>
                </a:rPr>
                <a:t>Mediator Arbitrator</a:t>
              </a:r>
              <a:endParaRPr lang="en-US" sz="1400">
                <a:ea typeface="Times New Roman"/>
              </a:endParaRPr>
            </a:p>
          </p:txBody>
        </p:sp>
        <p:sp>
          <p:nvSpPr>
            <p:cNvPr id="124" name="Rounded Rectangle 123"/>
            <p:cNvSpPr/>
            <p:nvPr/>
          </p:nvSpPr>
          <p:spPr>
            <a:xfrm>
              <a:off x="1045352" y="2281813"/>
              <a:ext cx="1099915" cy="3093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a:ea typeface="Calibri"/>
                  <a:cs typeface="Cordia New"/>
                </a:rPr>
                <a:t>PAFO</a:t>
              </a:r>
            </a:p>
          </p:txBody>
        </p:sp>
        <p:sp>
          <p:nvSpPr>
            <p:cNvPr id="125" name="Rounded Rectangle 124"/>
            <p:cNvSpPr/>
            <p:nvPr/>
          </p:nvSpPr>
          <p:spPr>
            <a:xfrm>
              <a:off x="1011293" y="2852763"/>
              <a:ext cx="1147316" cy="318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a:ea typeface="Calibri"/>
                  <a:cs typeface="Cordia New"/>
                </a:rPr>
                <a:t>DAFO</a:t>
              </a:r>
            </a:p>
          </p:txBody>
        </p:sp>
        <p:sp>
          <p:nvSpPr>
            <p:cNvPr id="126" name="Text Box 129"/>
            <p:cNvSpPr txBox="1"/>
            <p:nvPr/>
          </p:nvSpPr>
          <p:spPr>
            <a:xfrm>
              <a:off x="86097" y="2212505"/>
              <a:ext cx="818406" cy="30932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fontAlgn="auto">
                <a:spcBef>
                  <a:spcPts val="0"/>
                </a:spcBef>
                <a:spcAft>
                  <a:spcPts val="0"/>
                </a:spcAft>
                <a:defRPr/>
              </a:pPr>
              <a:r>
                <a:rPr lang="en-US" sz="1400" b="1" dirty="0">
                  <a:ea typeface="Calibri"/>
                  <a:cs typeface="Cordia New"/>
                </a:rPr>
                <a:t>Provincial level</a:t>
              </a:r>
              <a:endParaRPr lang="en-US" sz="1400" dirty="0">
                <a:ea typeface="Calibri"/>
                <a:cs typeface="Cordia New"/>
              </a:endParaRPr>
            </a:p>
          </p:txBody>
        </p:sp>
        <p:sp>
          <p:nvSpPr>
            <p:cNvPr id="127" name="Rounded Rectangle 126"/>
            <p:cNvSpPr/>
            <p:nvPr/>
          </p:nvSpPr>
          <p:spPr>
            <a:xfrm>
              <a:off x="2398721" y="2283056"/>
              <a:ext cx="2817986" cy="308086"/>
            </a:xfrm>
            <a:prstGeom prst="roundRect">
              <a:avLst/>
            </a:prstGeom>
            <a:ln>
              <a:solidFill>
                <a:schemeClr val="tx2">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sz="1400" dirty="0">
                  <a:ea typeface="Calibri"/>
                  <a:cs typeface="Cordia New"/>
                </a:rPr>
                <a:t>Local Offices</a:t>
              </a:r>
            </a:p>
          </p:txBody>
        </p:sp>
        <p:sp>
          <p:nvSpPr>
            <p:cNvPr id="128" name="Rounded Rectangle 127"/>
            <p:cNvSpPr/>
            <p:nvPr/>
          </p:nvSpPr>
          <p:spPr>
            <a:xfrm>
              <a:off x="800026" y="3975304"/>
              <a:ext cx="719733" cy="3031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a:ea typeface="Calibri"/>
                  <a:cs typeface="Cordia New"/>
                </a:rPr>
                <a:t>Farmer</a:t>
              </a:r>
            </a:p>
          </p:txBody>
        </p:sp>
        <p:sp>
          <p:nvSpPr>
            <p:cNvPr id="129" name="Rounded Rectangle 128"/>
            <p:cNvSpPr/>
            <p:nvPr/>
          </p:nvSpPr>
          <p:spPr>
            <a:xfrm>
              <a:off x="1942505" y="3981515"/>
              <a:ext cx="1132806" cy="3031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ea typeface="Calibri"/>
                  <a:cs typeface="Cordia New"/>
                </a:rPr>
                <a:t>Enterprises</a:t>
              </a:r>
            </a:p>
          </p:txBody>
        </p:sp>
        <p:sp>
          <p:nvSpPr>
            <p:cNvPr id="130" name="Rounded Rectangle 129"/>
            <p:cNvSpPr/>
            <p:nvPr/>
          </p:nvSpPr>
          <p:spPr>
            <a:xfrm>
              <a:off x="4147171" y="3975304"/>
              <a:ext cx="1125066" cy="3093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a:ea typeface="Calibri"/>
                  <a:cs typeface="Cordia New"/>
                </a:rPr>
                <a:t>Village Head</a:t>
              </a:r>
            </a:p>
          </p:txBody>
        </p:sp>
        <p:sp>
          <p:nvSpPr>
            <p:cNvPr id="131" name="Left-Right Arrow 130"/>
            <p:cNvSpPr/>
            <p:nvPr/>
          </p:nvSpPr>
          <p:spPr>
            <a:xfrm>
              <a:off x="1590378" y="4087109"/>
              <a:ext cx="291183" cy="6708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400"/>
            </a:p>
          </p:txBody>
        </p:sp>
        <p:cxnSp>
          <p:nvCxnSpPr>
            <p:cNvPr id="132" name="Straight Connector 131"/>
            <p:cNvCxnSpPr/>
            <p:nvPr/>
          </p:nvCxnSpPr>
          <p:spPr>
            <a:xfrm flipV="1">
              <a:off x="2315915" y="206219"/>
              <a:ext cx="22346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a:off x="2781226" y="2521833"/>
              <a:ext cx="783580" cy="14422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549602" y="206219"/>
              <a:ext cx="1935" cy="2782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047530" y="732947"/>
              <a:ext cx="504007" cy="1764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551537" y="732947"/>
              <a:ext cx="23217" cy="1764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4551537" y="732947"/>
              <a:ext cx="610418" cy="1764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flipH="1">
              <a:off x="3294906" y="4133074"/>
              <a:ext cx="85226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170259" y="2193871"/>
              <a:ext cx="5401867" cy="12423"/>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8470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07950" y="176400"/>
            <a:ext cx="8901113" cy="687387"/>
          </a:xfrm>
        </p:spPr>
        <p:txBody>
          <a:bodyPr/>
          <a:lstStyle/>
          <a:p>
            <a:r>
              <a:rPr lang="en-US" altLang="fr-FR" sz="3800" b="1" dirty="0">
                <a:latin typeface="+mn-lt"/>
              </a:rPr>
              <a:t>Many ministries are involved </a:t>
            </a:r>
            <a:r>
              <a:rPr lang="en-US" altLang="fr-FR" sz="3800" dirty="0">
                <a:latin typeface="+mn-lt"/>
              </a:rPr>
              <a:t>with </a:t>
            </a:r>
            <a:r>
              <a:rPr lang="en-US" altLang="fr-FR" sz="3800" b="1" dirty="0">
                <a:latin typeface="+mn-lt"/>
              </a:rPr>
              <a:t>CF</a:t>
            </a:r>
          </a:p>
        </p:txBody>
      </p:sp>
      <p:sp>
        <p:nvSpPr>
          <p:cNvPr id="3" name="Content Placeholder 2"/>
          <p:cNvSpPr>
            <a:spLocks noGrp="1"/>
          </p:cNvSpPr>
          <p:nvPr>
            <p:ph idx="1"/>
          </p:nvPr>
        </p:nvSpPr>
        <p:spPr>
          <a:xfrm>
            <a:off x="251520" y="1440000"/>
            <a:ext cx="8633173" cy="4954340"/>
          </a:xfrm>
        </p:spPr>
        <p:txBody>
          <a:bodyPr rtlCol="0">
            <a:noAutofit/>
          </a:bodyPr>
          <a:lstStyle/>
          <a:p>
            <a:pPr marL="357188" indent="-357188" algn="just" fontAlgn="auto">
              <a:lnSpc>
                <a:spcPct val="100000"/>
              </a:lnSpc>
              <a:spcBef>
                <a:spcPts val="0"/>
              </a:spcBef>
              <a:spcAft>
                <a:spcPts val="600"/>
              </a:spcAft>
              <a:buSzPct val="70000"/>
              <a:buFont typeface="Arial" panose="020B0604020202020204" pitchFamily="34" charset="0"/>
              <a:buChar char="•"/>
              <a:defRPr/>
            </a:pPr>
            <a:r>
              <a:rPr lang="en-US" sz="2400" dirty="0">
                <a:latin typeface="+mn-lt"/>
              </a:rPr>
              <a:t>Many ministries are concerned by CF, yet </a:t>
            </a:r>
            <a:r>
              <a:rPr lang="en-US" sz="2400" b="1" dirty="0">
                <a:latin typeface="+mn-lt"/>
              </a:rPr>
              <a:t>no specific ministry was assigned to manage CF </a:t>
            </a:r>
            <a:r>
              <a:rPr lang="en-US" sz="2400" dirty="0">
                <a:latin typeface="+mn-lt"/>
              </a:rPr>
              <a:t>(MAF, </a:t>
            </a:r>
            <a:r>
              <a:rPr lang="en-US" sz="2400" dirty="0" err="1">
                <a:latin typeface="+mn-lt"/>
              </a:rPr>
              <a:t>MoJ</a:t>
            </a:r>
            <a:r>
              <a:rPr lang="en-US" sz="2400" dirty="0">
                <a:latin typeface="+mn-lt"/>
              </a:rPr>
              <a:t>,  MIC) </a:t>
            </a:r>
          </a:p>
          <a:p>
            <a:pPr marL="981075" lvl="1" indent="-357188" algn="just" fontAlgn="auto">
              <a:lnSpc>
                <a:spcPct val="100000"/>
              </a:lnSpc>
              <a:spcBef>
                <a:spcPts val="0"/>
              </a:spcBef>
              <a:spcAft>
                <a:spcPts val="600"/>
              </a:spcAft>
              <a:buSzPct val="70000"/>
              <a:buFont typeface="Wingdings" panose="05000000000000000000" pitchFamily="2" charset="2"/>
              <a:buChar char="Ø"/>
              <a:defRPr/>
            </a:pPr>
            <a:r>
              <a:rPr lang="en-US" sz="2000" dirty="0">
                <a:latin typeface="+mn-lt"/>
              </a:rPr>
              <a:t>Overlaps and gaps in regulating and promoting CF</a:t>
            </a:r>
          </a:p>
          <a:p>
            <a:pPr marL="357188" indent="-357188" algn="just" fontAlgn="auto">
              <a:lnSpc>
                <a:spcPct val="100000"/>
              </a:lnSpc>
              <a:spcBef>
                <a:spcPts val="1200"/>
              </a:spcBef>
              <a:spcAft>
                <a:spcPts val="600"/>
              </a:spcAft>
              <a:buSzPct val="70000"/>
              <a:buFont typeface="Arial" panose="020B0604020202020204" pitchFamily="34" charset="0"/>
              <a:buChar char="•"/>
              <a:defRPr/>
            </a:pPr>
            <a:r>
              <a:rPr lang="en-US" sz="2400" dirty="0">
                <a:latin typeface="+mn-lt"/>
              </a:rPr>
              <a:t>DAFOs have </a:t>
            </a:r>
            <a:r>
              <a:rPr lang="en-US" sz="2400" b="1" dirty="0">
                <a:latin typeface="+mn-lt"/>
              </a:rPr>
              <a:t>no clear mandate </a:t>
            </a:r>
            <a:r>
              <a:rPr lang="en-US" sz="2400" dirty="0">
                <a:latin typeface="+mn-lt"/>
              </a:rPr>
              <a:t>to develop CF or to oversee production agreements. </a:t>
            </a:r>
          </a:p>
          <a:p>
            <a:pPr marL="357188" indent="-357188" algn="just" fontAlgn="auto">
              <a:lnSpc>
                <a:spcPct val="100000"/>
              </a:lnSpc>
              <a:spcBef>
                <a:spcPts val="1200"/>
              </a:spcBef>
              <a:spcAft>
                <a:spcPts val="600"/>
              </a:spcAft>
              <a:buSzPct val="70000"/>
              <a:buFont typeface="Arial" panose="020B0604020202020204" pitchFamily="34" charset="0"/>
              <a:buChar char="•"/>
              <a:defRPr/>
            </a:pPr>
            <a:r>
              <a:rPr lang="en-US" sz="2400" b="1" dirty="0">
                <a:latin typeface="+mn-lt"/>
              </a:rPr>
              <a:t>Weak public service provision </a:t>
            </a:r>
            <a:r>
              <a:rPr lang="en-US" sz="2400" dirty="0">
                <a:latin typeface="+mn-lt"/>
              </a:rPr>
              <a:t>(</a:t>
            </a:r>
            <a:r>
              <a:rPr lang="en-US" sz="2400" i="1" dirty="0">
                <a:latin typeface="+mn-lt"/>
              </a:rPr>
              <a:t>e.g</a:t>
            </a:r>
            <a:r>
              <a:rPr lang="en-US" sz="2400" dirty="0">
                <a:latin typeface="+mn-lt"/>
              </a:rPr>
              <a:t>., agricultural extension, CF guidance, market research and information) leads to an excessive dependence of farmers towards the private companies with which they are engaged in CF agreements. This makes them vulnerable to rent-seeking behavior. </a:t>
            </a:r>
          </a:p>
        </p:txBody>
      </p:sp>
    </p:spTree>
    <p:extLst>
      <p:ext uri="{BB962C8B-B14F-4D97-AF65-F5344CB8AC3E}">
        <p14:creationId xmlns:p14="http://schemas.microsoft.com/office/powerpoint/2010/main" val="2073300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785" y="4544704"/>
            <a:ext cx="6185796" cy="707886"/>
          </a:xfrm>
          <a:prstGeom prst="rect">
            <a:avLst/>
          </a:prstGeom>
          <a:noFill/>
        </p:spPr>
        <p:txBody>
          <a:bodyPr wrap="none" rtlCol="0">
            <a:spAutoFit/>
          </a:bodyPr>
          <a:lstStyle/>
          <a:p>
            <a:r>
              <a:rPr lang="fr-FR" sz="4000" b="1" dirty="0">
                <a:latin typeface="+mj-lt"/>
              </a:rPr>
              <a:t>Key </a:t>
            </a:r>
            <a:r>
              <a:rPr lang="fr-FR" sz="4000" b="1" dirty="0" err="1">
                <a:latin typeface="+mj-lt"/>
              </a:rPr>
              <a:t>Findings</a:t>
            </a:r>
            <a:r>
              <a:rPr lang="fr-FR" sz="4000" b="1" dirty="0">
                <a:latin typeface="+mj-lt"/>
              </a:rPr>
              <a:t> – Case </a:t>
            </a:r>
            <a:r>
              <a:rPr lang="fr-FR" sz="4000" b="1" dirty="0" err="1">
                <a:latin typeface="+mj-lt"/>
              </a:rPr>
              <a:t>studies</a:t>
            </a:r>
            <a:endParaRPr lang="fr-FR" sz="4000" b="1" dirty="0">
              <a:latin typeface="+mj-lt"/>
            </a:endParaRPr>
          </a:p>
        </p:txBody>
      </p:sp>
    </p:spTree>
    <p:extLst>
      <p:ext uri="{BB962C8B-B14F-4D97-AF65-F5344CB8AC3E}">
        <p14:creationId xmlns:p14="http://schemas.microsoft.com/office/powerpoint/2010/main" val="35210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6" y="390713"/>
            <a:ext cx="8901296" cy="687600"/>
          </a:xfrm>
        </p:spPr>
        <p:txBody>
          <a:bodyPr>
            <a:noAutofit/>
          </a:bodyPr>
          <a:lstStyle/>
          <a:p>
            <a:r>
              <a:rPr lang="en-US" sz="3600" dirty="0">
                <a:latin typeface="+mj-lt"/>
              </a:rPr>
              <a:t>Determinants of CF participation</a:t>
            </a:r>
          </a:p>
        </p:txBody>
      </p:sp>
      <p:graphicFrame>
        <p:nvGraphicFramePr>
          <p:cNvPr id="3" name="Table 2"/>
          <p:cNvGraphicFramePr>
            <a:graphicFrameLocks noGrp="1"/>
          </p:cNvGraphicFramePr>
          <p:nvPr>
            <p:extLst>
              <p:ext uri="{D42A27DB-BD31-4B8C-83A1-F6EECF244321}">
                <p14:modId xmlns:p14="http://schemas.microsoft.com/office/powerpoint/2010/main" val="9173402"/>
              </p:ext>
            </p:extLst>
          </p:nvPr>
        </p:nvGraphicFramePr>
        <p:xfrm>
          <a:off x="400150" y="1440000"/>
          <a:ext cx="8351509" cy="5233754"/>
        </p:xfrm>
        <a:graphic>
          <a:graphicData uri="http://schemas.openxmlformats.org/drawingml/2006/table">
            <a:tbl>
              <a:tblPr firstRow="1" bandRow="1">
                <a:tableStyleId>{5C22544A-7EE6-4342-B048-85BDC9FD1C3A}</a:tableStyleId>
              </a:tblPr>
              <a:tblGrid>
                <a:gridCol w="1292172">
                  <a:extLst>
                    <a:ext uri="{9D8B030D-6E8A-4147-A177-3AD203B41FA5}">
                      <a16:colId xmlns:a16="http://schemas.microsoft.com/office/drawing/2014/main" val="20000"/>
                    </a:ext>
                  </a:extLst>
                </a:gridCol>
                <a:gridCol w="7059337">
                  <a:extLst>
                    <a:ext uri="{9D8B030D-6E8A-4147-A177-3AD203B41FA5}">
                      <a16:colId xmlns:a16="http://schemas.microsoft.com/office/drawing/2014/main" val="20001"/>
                    </a:ext>
                  </a:extLst>
                </a:gridCol>
              </a:tblGrid>
              <a:tr h="695992">
                <a:tc>
                  <a:txBody>
                    <a:bodyPr/>
                    <a:lstStyle/>
                    <a:p>
                      <a:pPr algn="ctr">
                        <a:lnSpc>
                          <a:spcPct val="110000"/>
                        </a:lnSpc>
                      </a:pPr>
                      <a:r>
                        <a:rPr lang="en-US" sz="2000" dirty="0">
                          <a:latin typeface="+mn-lt"/>
                          <a:cs typeface="Times New Roman" panose="02020603050405020304" pitchFamily="18" charset="0"/>
                        </a:rPr>
                        <a:t>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0000"/>
                        </a:lnSpc>
                      </a:pPr>
                      <a:r>
                        <a:rPr lang="en-US" sz="2000" dirty="0">
                          <a:latin typeface="+mn-lt"/>
                          <a:cs typeface="Times New Roman" panose="02020603050405020304" pitchFamily="18" charset="0"/>
                        </a:rPr>
                        <a:t>Determinants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838921">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2000" b="1" dirty="0">
                          <a:latin typeface="+mn-lt"/>
                          <a:cs typeface="Times New Roman" panose="02020603050405020304" pitchFamily="18" charset="0"/>
                        </a:rPr>
                        <a:t>Green Bean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nSpc>
                          <a:spcPct val="110000"/>
                        </a:lnSpc>
                        <a:buFont typeface="+mj-lt"/>
                        <a:buAutoNum type="arabicParenR"/>
                      </a:pPr>
                      <a:r>
                        <a:rPr lang="en-US" sz="2000" dirty="0">
                          <a:latin typeface="+mn-lt"/>
                          <a:cs typeface="Times New Roman" panose="02020603050405020304" pitchFamily="18" charset="0"/>
                        </a:rPr>
                        <a:t>Farmers must be located</a:t>
                      </a:r>
                      <a:r>
                        <a:rPr lang="en-US" sz="2000" baseline="0" dirty="0">
                          <a:latin typeface="+mn-lt"/>
                          <a:cs typeface="Times New Roman" panose="02020603050405020304" pitchFamily="18" charset="0"/>
                        </a:rPr>
                        <a:t> </a:t>
                      </a:r>
                      <a:r>
                        <a:rPr lang="en-US" sz="2000" dirty="0">
                          <a:latin typeface="+mn-lt"/>
                          <a:cs typeface="Times New Roman" panose="02020603050405020304" pitchFamily="18" charset="0"/>
                        </a:rPr>
                        <a:t>in the company’s </a:t>
                      </a:r>
                      <a:r>
                        <a:rPr lang="en-US" sz="2000" i="1" dirty="0">
                          <a:latin typeface="+mn-lt"/>
                          <a:cs typeface="Times New Roman" panose="02020603050405020304" pitchFamily="18" charset="0"/>
                        </a:rPr>
                        <a:t>contracted area</a:t>
                      </a:r>
                      <a:r>
                        <a:rPr lang="en-US" sz="2000" dirty="0">
                          <a:latin typeface="+mn-lt"/>
                          <a:cs typeface="Times New Roman" panose="02020603050405020304" pitchFamily="18" charset="0"/>
                        </a:rPr>
                        <a:t>;</a:t>
                      </a:r>
                    </a:p>
                    <a:p>
                      <a:pPr marL="342900" lvl="1" indent="-342900">
                        <a:lnSpc>
                          <a:spcPct val="110000"/>
                        </a:lnSpc>
                        <a:buFont typeface="+mj-lt"/>
                        <a:buAutoNum type="arabicParenR"/>
                      </a:pPr>
                      <a:r>
                        <a:rPr lang="en-US" sz="2000" dirty="0">
                          <a:latin typeface="+mn-lt"/>
                          <a:cs typeface="Times New Roman" panose="02020603050405020304" pitchFamily="18" charset="0"/>
                        </a:rPr>
                        <a:t>Farmers must have </a:t>
                      </a:r>
                      <a:r>
                        <a:rPr lang="en-US" sz="2000" i="1" dirty="0">
                          <a:latin typeface="+mn-lt"/>
                          <a:cs typeface="Times New Roman" panose="02020603050405020304" pitchFamily="18" charset="0"/>
                        </a:rPr>
                        <a:t>land and stable irrigation source</a:t>
                      </a:r>
                      <a:r>
                        <a:rPr lang="en-US" sz="2000" dirty="0">
                          <a:latin typeface="+mn-lt"/>
                          <a:cs typeface="Times New Roman" panose="02020603050405020304" pitchFamily="18" charset="0"/>
                        </a:rPr>
                        <a:t>.</a:t>
                      </a:r>
                    </a:p>
                    <a:p>
                      <a:pPr marL="342900" lvl="1" indent="-342900">
                        <a:lnSpc>
                          <a:spcPct val="110000"/>
                        </a:lnSpc>
                        <a:buFont typeface="+mj-lt"/>
                        <a:buAutoNum type="arabicParenR"/>
                      </a:pPr>
                      <a:r>
                        <a:rPr lang="en-US" sz="2000" dirty="0">
                          <a:latin typeface="+mn-lt"/>
                          <a:cs typeface="Times New Roman" panose="02020603050405020304" pitchFamily="18" charset="0"/>
                        </a:rPr>
                        <a:t>Farmers are required to have enough labor (about 600m</a:t>
                      </a:r>
                      <a:r>
                        <a:rPr lang="en-US" sz="2000" baseline="30000" dirty="0">
                          <a:latin typeface="+mn-lt"/>
                          <a:cs typeface="Times New Roman" panose="02020603050405020304" pitchFamily="18" charset="0"/>
                        </a:rPr>
                        <a:t>2</a:t>
                      </a:r>
                      <a:r>
                        <a:rPr lang="en-US" sz="2000" dirty="0">
                          <a:latin typeface="+mn-lt"/>
                          <a:cs typeface="Times New Roman" panose="02020603050405020304" pitchFamily="18" charset="0"/>
                        </a:rPr>
                        <a:t> of green beans require 2 workers)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39033">
                <a:tc>
                  <a:txBody>
                    <a:bodyPr/>
                    <a:lstStyle/>
                    <a:p>
                      <a:pPr>
                        <a:lnSpc>
                          <a:spcPct val="110000"/>
                        </a:lnSpc>
                      </a:pPr>
                      <a:r>
                        <a:rPr lang="en-US" sz="2000" b="1" dirty="0">
                          <a:latin typeface="+mn-lt"/>
                          <a:cs typeface="Times New Roman" panose="02020603050405020304" pitchFamily="18" charset="0"/>
                        </a:rPr>
                        <a:t>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indent="-342900">
                        <a:lnSpc>
                          <a:spcPct val="110000"/>
                        </a:lnSpc>
                        <a:buAutoNum type="arabicParenR"/>
                      </a:pPr>
                      <a:r>
                        <a:rPr lang="en-US" sz="2000" kern="1200" dirty="0">
                          <a:solidFill>
                            <a:schemeClr val="dk1"/>
                          </a:solidFill>
                          <a:latin typeface="+mn-lt"/>
                          <a:ea typeface="+mn-ea"/>
                          <a:cs typeface="Times New Roman" panose="02020603050405020304" pitchFamily="18" charset="0"/>
                        </a:rPr>
                        <a:t>Farmers with a good relationship with local authorities at commune or higher level</a:t>
                      </a:r>
                    </a:p>
                    <a:p>
                      <a:pPr marL="342900" indent="-342900">
                        <a:lnSpc>
                          <a:spcPct val="110000"/>
                        </a:lnSpc>
                        <a:buAutoNum type="arabicParenR"/>
                      </a:pPr>
                      <a:r>
                        <a:rPr lang="en-US" sz="2000" kern="1200" dirty="0">
                          <a:solidFill>
                            <a:schemeClr val="dk1"/>
                          </a:solidFill>
                          <a:latin typeface="+mn-lt"/>
                          <a:ea typeface="+mn-ea"/>
                          <a:cs typeface="Times New Roman" panose="02020603050405020304" pitchFamily="18" charset="0"/>
                        </a:rPr>
                        <a:t>High proportion of rice income in total income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59808">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2000" b="1" dirty="0">
                          <a:latin typeface="+mn-lt"/>
                          <a:cs typeface="Times New Roman" panose="02020603050405020304" pitchFamily="18" charset="0"/>
                        </a:rPr>
                        <a:t>Pig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indent="-342900">
                        <a:lnSpc>
                          <a:spcPct val="110000"/>
                        </a:lnSpc>
                        <a:buAutoNum type="arabicParenR"/>
                      </a:pPr>
                      <a:r>
                        <a:rPr lang="en-US" sz="2000" kern="1200" dirty="0">
                          <a:solidFill>
                            <a:schemeClr val="dk1"/>
                          </a:solidFill>
                          <a:latin typeface="+mn-lt"/>
                          <a:ea typeface="+mn-ea"/>
                          <a:cs typeface="Times New Roman" panose="02020603050405020304" pitchFamily="18" charset="0"/>
                        </a:rPr>
                        <a:t>Farmers with a good relationship with local authorities at commune or higher level</a:t>
                      </a:r>
                    </a:p>
                    <a:p>
                      <a:pPr marL="342900" marR="0" lvl="0" indent="-342900" algn="l" defTabSz="685800" rtl="0" eaLnBrk="1" fontAlgn="ctr" latinLnBrk="0" hangingPunct="1">
                        <a:lnSpc>
                          <a:spcPct val="110000"/>
                        </a:lnSpc>
                        <a:spcBef>
                          <a:spcPts val="0"/>
                        </a:spcBef>
                        <a:spcAft>
                          <a:spcPts val="0"/>
                        </a:spcAft>
                        <a:buClrTx/>
                        <a:buSzTx/>
                        <a:buFont typeface="+mj-lt"/>
                        <a:buAutoNum type="arabicParenR"/>
                        <a:tabLst/>
                        <a:defRPr/>
                      </a:pPr>
                      <a:r>
                        <a:rPr lang="en-US" sz="2000" kern="1200" dirty="0">
                          <a:solidFill>
                            <a:schemeClr val="dk1"/>
                          </a:solidFill>
                          <a:latin typeface="+mn-lt"/>
                          <a:ea typeface="+mn-ea"/>
                          <a:cs typeface="Times New Roman" panose="02020603050405020304" pitchFamily="18" charset="0"/>
                        </a:rPr>
                        <a:t>Household witnessed reduction of pork price in the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98950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92493379"/>
              </p:ext>
            </p:extLst>
          </p:nvPr>
        </p:nvGraphicFramePr>
        <p:xfrm>
          <a:off x="300251" y="1062386"/>
          <a:ext cx="8570793" cy="5509260"/>
        </p:xfrm>
        <a:graphic>
          <a:graphicData uri="http://schemas.openxmlformats.org/drawingml/2006/table">
            <a:tbl>
              <a:tblPr firstRow="1" bandRow="1">
                <a:tableStyleId>{5C22544A-7EE6-4342-B048-85BDC9FD1C3A}</a:tableStyleId>
              </a:tblPr>
              <a:tblGrid>
                <a:gridCol w="464024">
                  <a:extLst>
                    <a:ext uri="{9D8B030D-6E8A-4147-A177-3AD203B41FA5}">
                      <a16:colId xmlns:a16="http://schemas.microsoft.com/office/drawing/2014/main" val="20000"/>
                    </a:ext>
                  </a:extLst>
                </a:gridCol>
                <a:gridCol w="3903260">
                  <a:extLst>
                    <a:ext uri="{9D8B030D-6E8A-4147-A177-3AD203B41FA5}">
                      <a16:colId xmlns:a16="http://schemas.microsoft.com/office/drawing/2014/main" val="20001"/>
                    </a:ext>
                  </a:extLst>
                </a:gridCol>
                <a:gridCol w="4203509">
                  <a:extLst>
                    <a:ext uri="{9D8B030D-6E8A-4147-A177-3AD203B41FA5}">
                      <a16:colId xmlns:a16="http://schemas.microsoft.com/office/drawing/2014/main" val="20002"/>
                    </a:ext>
                  </a:extLst>
                </a:gridCol>
              </a:tblGrid>
              <a:tr h="173531">
                <a:tc>
                  <a:txBody>
                    <a:bodyPr/>
                    <a:lstStyle/>
                    <a:p>
                      <a:pPr algn="ctr"/>
                      <a:r>
                        <a:rPr lang="en-US" sz="1600" dirty="0">
                          <a:latin typeface="+mn-lt"/>
                          <a:cs typeface="Times New Roman" panose="020206030504050203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altLang="fr-FR" sz="1600" b="1" dirty="0">
                          <a:latin typeface="+mn-lt"/>
                        </a:rPr>
                        <a:t>Internal factors</a:t>
                      </a:r>
                      <a:r>
                        <a:rPr lang="en-US" sz="1600" dirty="0">
                          <a:latin typeface="+mn-lt"/>
                          <a:cs typeface="Times New Roman" panose="020206030504050203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latin typeface="+mn-lt"/>
                          <a:cs typeface="Times New Roman" panose="02020603050405020304" pitchFamily="18" charset="0"/>
                        </a:rPr>
                        <a:t>External factors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00720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rgbClr val="00B050"/>
                          </a:solidFill>
                          <a:latin typeface="+mn-lt"/>
                          <a:cs typeface="Times New Roman" panose="02020603050405020304" pitchFamily="18" charset="0"/>
                        </a:rPr>
                        <a:t>Green</a:t>
                      </a:r>
                      <a:r>
                        <a:rPr lang="en-US" sz="1600" b="1" baseline="0" dirty="0">
                          <a:solidFill>
                            <a:srgbClr val="00B050"/>
                          </a:solidFill>
                          <a:latin typeface="+mn-lt"/>
                          <a:cs typeface="Times New Roman" panose="02020603050405020304" pitchFamily="18" charset="0"/>
                        </a:rPr>
                        <a:t> Bean</a:t>
                      </a:r>
                      <a:endParaRPr lang="en-US" sz="1600" b="1" dirty="0">
                        <a:solidFill>
                          <a:srgbClr val="00B050"/>
                        </a:solidFill>
                        <a:latin typeface="+mn-lt"/>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b="1" i="0" kern="1200" dirty="0">
                          <a:solidFill>
                            <a:schemeClr val="dk1"/>
                          </a:solidFill>
                          <a:latin typeface="+mn-lt"/>
                          <a:ea typeface="+mn-ea"/>
                          <a:cs typeface="+mn-cs"/>
                        </a:rPr>
                        <a:t>Trust</a:t>
                      </a:r>
                      <a:r>
                        <a:rPr lang="en-US" altLang="fr-FR" sz="1600" b="1" i="0" kern="1200" baseline="0" dirty="0">
                          <a:solidFill>
                            <a:schemeClr val="dk1"/>
                          </a:solidFill>
                          <a:latin typeface="+mn-lt"/>
                          <a:ea typeface="+mn-ea"/>
                          <a:cs typeface="+mn-cs"/>
                        </a:rPr>
                        <a:t> </a:t>
                      </a:r>
                      <a:r>
                        <a:rPr lang="en-US" altLang="fr-FR" sz="1600" b="1" i="0" kern="1200" dirty="0">
                          <a:solidFill>
                            <a:schemeClr val="dk1"/>
                          </a:solidFill>
                          <a:latin typeface="+mn-lt"/>
                          <a:ea typeface="+mn-ea"/>
                          <a:cs typeface="+mn-cs"/>
                        </a:rPr>
                        <a:t>/ close </a:t>
                      </a:r>
                      <a:r>
                        <a:rPr lang="en-US" altLang="fr-FR" sz="1600" i="0" kern="1200" dirty="0">
                          <a:solidFill>
                            <a:schemeClr val="dk1"/>
                          </a:solidFill>
                          <a:latin typeface="+mn-lt"/>
                          <a:ea typeface="+mn-ea"/>
                          <a:cs typeface="+mn-cs"/>
                        </a:rPr>
                        <a:t>relationships between companies and farmers. </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Open, transparent and precise contract arrangements </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Clear risk sharing mechanisms </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Clear contract enforcement</a:t>
                      </a:r>
                      <a:r>
                        <a:rPr lang="en-US" altLang="fr-FR" sz="1600" i="0" kern="1200" baseline="0" dirty="0">
                          <a:solidFill>
                            <a:schemeClr val="dk1"/>
                          </a:solidFill>
                          <a:latin typeface="+mn-lt"/>
                          <a:ea typeface="+mn-ea"/>
                          <a:cs typeface="+mn-cs"/>
                        </a:rPr>
                        <a:t> (</a:t>
                      </a:r>
                      <a:r>
                        <a:rPr lang="en-US" altLang="fr-FR" sz="1600" b="1" i="0" kern="1200" baseline="0" dirty="0">
                          <a:solidFill>
                            <a:schemeClr val="dk1"/>
                          </a:solidFill>
                          <a:latin typeface="+mn-lt"/>
                          <a:ea typeface="+mn-ea"/>
                          <a:cs typeface="+mn-cs"/>
                        </a:rPr>
                        <a:t>written contract)</a:t>
                      </a:r>
                      <a:endParaRPr lang="en-US" altLang="fr-FR" sz="1600" b="1" i="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Profitable market</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True farmer organization representatives </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Support from 3</a:t>
                      </a:r>
                      <a:r>
                        <a:rPr lang="en-US" altLang="fr-FR" sz="1600" i="0" kern="1200" baseline="30000" dirty="0">
                          <a:solidFill>
                            <a:schemeClr val="dk1"/>
                          </a:solidFill>
                          <a:latin typeface="+mn-lt"/>
                          <a:ea typeface="+mn-ea"/>
                          <a:cs typeface="+mn-cs"/>
                        </a:rPr>
                        <a:t>rd</a:t>
                      </a:r>
                      <a:r>
                        <a:rPr lang="en-US" altLang="fr-FR" sz="1600" i="0" kern="1200" dirty="0">
                          <a:solidFill>
                            <a:schemeClr val="dk1"/>
                          </a:solidFill>
                          <a:latin typeface="+mn-lt"/>
                          <a:ea typeface="+mn-ea"/>
                          <a:cs typeface="+mn-cs"/>
                        </a:rPr>
                        <a:t> parties (e.g. local authorities)</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endParaRPr lang="en-US" altLang="fr-FR" sz="1600" i="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0720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kern="1200" dirty="0">
                          <a:solidFill>
                            <a:schemeClr val="accent1"/>
                          </a:solidFill>
                          <a:latin typeface="+mn-lt"/>
                          <a:ea typeface="+mn-ea"/>
                          <a:cs typeface="Times New Roman" panose="02020603050405020304" pitchFamily="18" charset="0"/>
                        </a:rPr>
                        <a:t>Rice</a:t>
                      </a: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b="1" i="0" kern="1200" dirty="0">
                          <a:solidFill>
                            <a:schemeClr val="dk1"/>
                          </a:solidFill>
                          <a:latin typeface="+mn-lt"/>
                          <a:ea typeface="+mn-ea"/>
                          <a:cs typeface="+mn-cs"/>
                        </a:rPr>
                        <a:t>Trust</a:t>
                      </a:r>
                      <a:r>
                        <a:rPr lang="en-US" altLang="fr-FR" sz="1600" i="0" kern="1200" dirty="0">
                          <a:solidFill>
                            <a:schemeClr val="dk1"/>
                          </a:solidFill>
                          <a:latin typeface="+mn-lt"/>
                          <a:ea typeface="+mn-ea"/>
                          <a:cs typeface="+mn-cs"/>
                        </a:rPr>
                        <a:t> and openness in negotiation (EMRIP).</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Favorable CF arrangement for farmers: (guaranteed price)</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err="1">
                          <a:solidFill>
                            <a:schemeClr val="dk1"/>
                          </a:solidFill>
                          <a:latin typeface="+mn-lt"/>
                          <a:ea typeface="+mn-ea"/>
                          <a:cs typeface="+mn-cs"/>
                        </a:rPr>
                        <a:t>Slective</a:t>
                      </a:r>
                      <a:r>
                        <a:rPr lang="en-US" altLang="fr-FR" sz="1600" i="0" kern="1200" dirty="0">
                          <a:solidFill>
                            <a:schemeClr val="dk1"/>
                          </a:solidFill>
                          <a:latin typeface="+mn-lt"/>
                          <a:ea typeface="+mn-ea"/>
                          <a:cs typeface="+mn-cs"/>
                        </a:rPr>
                        <a:t> participation by millers favoring farmer group members.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farmer groups helped raise the bargaining power of the farmers and protect farmers’ interests,</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the establishment of miller groups helped promote a ‘standard practice’ to ensure good feed to mills.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43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kern="1200" dirty="0">
                          <a:solidFill>
                            <a:srgbClr val="C00000"/>
                          </a:solidFill>
                          <a:latin typeface="+mn-lt"/>
                          <a:ea typeface="+mn-ea"/>
                          <a:cs typeface="Times New Roman" panose="02020603050405020304" pitchFamily="18" charset="0"/>
                        </a:rPr>
                        <a:t>Pig</a:t>
                      </a: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CF arrangement allows a fair sharing of risk for the farmers,</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clear selection process by CP,</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contract enforcement is stronger when </a:t>
                      </a:r>
                      <a:r>
                        <a:rPr lang="en-US" altLang="fr-FR" sz="1600" b="1" i="0" kern="1200" dirty="0">
                          <a:solidFill>
                            <a:schemeClr val="dk1"/>
                          </a:solidFill>
                          <a:latin typeface="+mn-lt"/>
                          <a:ea typeface="+mn-ea"/>
                          <a:cs typeface="+mn-cs"/>
                        </a:rPr>
                        <a:t>written contracts </a:t>
                      </a:r>
                      <a:r>
                        <a:rPr lang="en-US" altLang="fr-FR" sz="1600" i="0" kern="1200" dirty="0">
                          <a:solidFill>
                            <a:schemeClr val="dk1"/>
                          </a:solidFill>
                          <a:latin typeface="+mn-lt"/>
                          <a:ea typeface="+mn-ea"/>
                          <a:cs typeface="+mn-cs"/>
                        </a:rPr>
                        <a:t>are signed directly between the company and the farmers.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CP Group closely manages and controls the adoption of appropriate technology and innovation to ensure compliance with quality standards for the export market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itle 1"/>
          <p:cNvSpPr>
            <a:spLocks noGrp="1"/>
          </p:cNvSpPr>
          <p:nvPr>
            <p:ph type="title"/>
          </p:nvPr>
        </p:nvSpPr>
        <p:spPr>
          <a:xfrm>
            <a:off x="125257" y="176400"/>
            <a:ext cx="8901296" cy="686004"/>
          </a:xfrm>
        </p:spPr>
        <p:txBody>
          <a:bodyPr>
            <a:normAutofit/>
          </a:bodyPr>
          <a:lstStyle/>
          <a:p>
            <a:r>
              <a:rPr lang="en-US" sz="3600" dirty="0">
                <a:latin typeface="+mn-lt"/>
              </a:rPr>
              <a:t>Success factors of CF </a:t>
            </a:r>
          </a:p>
        </p:txBody>
      </p:sp>
    </p:spTree>
    <p:extLst>
      <p:ext uri="{BB962C8B-B14F-4D97-AF65-F5344CB8AC3E}">
        <p14:creationId xmlns:p14="http://schemas.microsoft.com/office/powerpoint/2010/main" val="54708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785" y="4544704"/>
            <a:ext cx="2735044" cy="707886"/>
          </a:xfrm>
          <a:prstGeom prst="rect">
            <a:avLst/>
          </a:prstGeom>
          <a:noFill/>
        </p:spPr>
        <p:txBody>
          <a:bodyPr wrap="none" rtlCol="0">
            <a:spAutoFit/>
          </a:bodyPr>
          <a:lstStyle/>
          <a:p>
            <a:r>
              <a:rPr lang="fr-FR" sz="4000" b="1" dirty="0" err="1">
                <a:latin typeface="+mj-lt"/>
              </a:rPr>
              <a:t>Constraints</a:t>
            </a:r>
            <a:endParaRPr lang="fr-FR" sz="4000" b="1" dirty="0">
              <a:latin typeface="+mj-lt"/>
            </a:endParaRPr>
          </a:p>
        </p:txBody>
      </p:sp>
    </p:spTree>
    <p:extLst>
      <p:ext uri="{BB962C8B-B14F-4D97-AF65-F5344CB8AC3E}">
        <p14:creationId xmlns:p14="http://schemas.microsoft.com/office/powerpoint/2010/main" val="2655338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25413" y="176400"/>
            <a:ext cx="8901112" cy="685800"/>
          </a:xfrm>
        </p:spPr>
        <p:txBody>
          <a:bodyPr>
            <a:normAutofit/>
          </a:bodyPr>
          <a:lstStyle/>
          <a:p>
            <a:r>
              <a:rPr lang="en-US" altLang="fr-FR" sz="3600" b="1" dirty="0">
                <a:latin typeface="+mn-lt"/>
              </a:rPr>
              <a:t>Lack of strong farmer groups</a:t>
            </a:r>
          </a:p>
        </p:txBody>
      </p:sp>
      <p:sp>
        <p:nvSpPr>
          <p:cNvPr id="3" name="Content Placeholder 2"/>
          <p:cNvSpPr>
            <a:spLocks noGrp="1"/>
          </p:cNvSpPr>
          <p:nvPr>
            <p:ph idx="1"/>
          </p:nvPr>
        </p:nvSpPr>
        <p:spPr>
          <a:xfrm>
            <a:off x="232012" y="1584213"/>
            <a:ext cx="8652681" cy="5186362"/>
          </a:xfrm>
        </p:spPr>
        <p:txBody>
          <a:bodyPr rtlCol="0">
            <a:normAutofit lnSpcReduction="10000"/>
          </a:bodyPr>
          <a:lstStyle/>
          <a:p>
            <a:pPr fontAlgn="auto">
              <a:lnSpc>
                <a:spcPct val="110000"/>
              </a:lnSpc>
              <a:spcBef>
                <a:spcPts val="0"/>
              </a:spcBef>
              <a:spcAft>
                <a:spcPts val="0"/>
              </a:spcAft>
              <a:buFont typeface="Arial" panose="020B0604020202020204" pitchFamily="34" charset="0"/>
              <a:buChar char="•"/>
              <a:defRPr/>
            </a:pPr>
            <a:r>
              <a:rPr lang="en-US" sz="2400" b="1" dirty="0">
                <a:latin typeface="+mn-lt"/>
              </a:rPr>
              <a:t>Rice and green bean sectors</a:t>
            </a:r>
            <a:r>
              <a:rPr lang="en-US" sz="2400" dirty="0">
                <a:latin typeface="+mn-lt"/>
              </a:rPr>
              <a:t>: the presence of farmer groups contributes a lot to the success of CF, by raising the bargaining power of the farmers and by protecting farmers’ interests. </a:t>
            </a:r>
            <a:r>
              <a:rPr lang="en-US" sz="2400" i="1" u="sng" dirty="0">
                <a:latin typeface="+mn-lt"/>
              </a:rPr>
              <a:t>However, this is mainly true if the group leader is selected by the farmer themselves.</a:t>
            </a:r>
          </a:p>
          <a:p>
            <a:pPr fontAlgn="auto">
              <a:lnSpc>
                <a:spcPct val="110000"/>
              </a:lnSpc>
              <a:spcBef>
                <a:spcPts val="1200"/>
              </a:spcBef>
              <a:spcAft>
                <a:spcPts val="0"/>
              </a:spcAft>
              <a:buFont typeface="Arial" panose="020B0604020202020204" pitchFamily="34" charset="0"/>
              <a:buChar char="•"/>
              <a:defRPr/>
            </a:pPr>
            <a:r>
              <a:rPr lang="en-US" sz="2400" b="1" dirty="0">
                <a:latin typeface="+mn-lt"/>
              </a:rPr>
              <a:t>In 2016</a:t>
            </a:r>
            <a:r>
              <a:rPr lang="en-US" sz="2400" b="1" i="1" u="sng" dirty="0">
                <a:latin typeface="+mn-lt"/>
              </a:rPr>
              <a:t>, only three cooperatives were registered</a:t>
            </a:r>
            <a:r>
              <a:rPr lang="en-US" sz="2400" b="1" dirty="0">
                <a:latin typeface="+mn-lt"/>
              </a:rPr>
              <a:t> </a:t>
            </a:r>
            <a:r>
              <a:rPr lang="en-US" sz="2400" dirty="0">
                <a:latin typeface="+mn-lt"/>
              </a:rPr>
              <a:t>in the whole country, which can be attributed to the relative newness of the laws, to the lack of uniﬁed implementation, and to the lack of information, skills, and practical experience among both farmers and the government.</a:t>
            </a:r>
            <a:endParaRPr lang="en-US" sz="600" dirty="0">
              <a:latin typeface="+mn-lt"/>
            </a:endParaRPr>
          </a:p>
          <a:p>
            <a:pPr fontAlgn="auto">
              <a:lnSpc>
                <a:spcPct val="110000"/>
              </a:lnSpc>
              <a:spcBef>
                <a:spcPts val="1200"/>
              </a:spcBef>
              <a:spcAft>
                <a:spcPts val="0"/>
              </a:spcAft>
              <a:buFont typeface="Arial" panose="020B0604020202020204" pitchFamily="34" charset="0"/>
              <a:buChar char="•"/>
              <a:defRPr/>
            </a:pPr>
            <a:r>
              <a:rPr lang="en-US" sz="2400" b="1" i="1" u="sng" dirty="0">
                <a:latin typeface="+mn-lt"/>
              </a:rPr>
              <a:t>No clear incentive policies</a:t>
            </a:r>
            <a:r>
              <a:rPr lang="en-US" sz="2400" b="1" dirty="0">
                <a:latin typeface="+mn-lt"/>
              </a:rPr>
              <a:t> </a:t>
            </a:r>
            <a:r>
              <a:rPr lang="en-US" sz="2400" dirty="0">
                <a:latin typeface="+mn-lt"/>
              </a:rPr>
              <a:t>for farmers and farmer groups to participate in CF in Laos. </a:t>
            </a:r>
          </a:p>
        </p:txBody>
      </p:sp>
    </p:spTree>
    <p:extLst>
      <p:ext uri="{BB962C8B-B14F-4D97-AF65-F5344CB8AC3E}">
        <p14:creationId xmlns:p14="http://schemas.microsoft.com/office/powerpoint/2010/main" val="1256637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25413" y="176400"/>
            <a:ext cx="8901112" cy="687600"/>
          </a:xfrm>
        </p:spPr>
        <p:txBody>
          <a:bodyPr>
            <a:normAutofit/>
          </a:bodyPr>
          <a:lstStyle/>
          <a:p>
            <a:r>
              <a:rPr lang="en-US" altLang="fr-FR" sz="3600" b="1" dirty="0">
                <a:latin typeface="+mn-lt"/>
              </a:rPr>
              <a:t>Lack of domestic enterprises</a:t>
            </a:r>
          </a:p>
        </p:txBody>
      </p:sp>
      <p:sp>
        <p:nvSpPr>
          <p:cNvPr id="20483" name="Content Placeholder 2"/>
          <p:cNvSpPr>
            <a:spLocks noGrp="1"/>
          </p:cNvSpPr>
          <p:nvPr>
            <p:ph idx="1"/>
          </p:nvPr>
        </p:nvSpPr>
        <p:spPr>
          <a:xfrm>
            <a:off x="218364" y="1584000"/>
            <a:ext cx="8666329" cy="4800600"/>
          </a:xfrm>
        </p:spPr>
        <p:txBody>
          <a:bodyPr>
            <a:normAutofit lnSpcReduction="10000"/>
          </a:bodyPr>
          <a:lstStyle/>
          <a:p>
            <a:pPr marL="357188" indent="-357188" algn="just">
              <a:lnSpc>
                <a:spcPct val="100000"/>
              </a:lnSpc>
              <a:spcBef>
                <a:spcPct val="0"/>
              </a:spcBef>
              <a:spcAft>
                <a:spcPts val="1200"/>
              </a:spcAft>
            </a:pPr>
            <a:r>
              <a:rPr lang="en-US" altLang="fr-FR" sz="2600" dirty="0">
                <a:latin typeface="+mn-lt"/>
              </a:rPr>
              <a:t>Domestic agribusinesses </a:t>
            </a:r>
            <a:r>
              <a:rPr lang="vi-VN" altLang="fr-FR" sz="2600" dirty="0">
                <a:latin typeface="Corbel" panose="020B0503020204020204" pitchFamily="34" charset="0"/>
              </a:rPr>
              <a:t>are </a:t>
            </a:r>
            <a:r>
              <a:rPr lang="vi-VN" altLang="fr-FR" sz="2600" b="1" dirty="0">
                <a:latin typeface="Corbel" panose="020B0503020204020204" pitchFamily="34" charset="0"/>
              </a:rPr>
              <a:t>few, small and weak</a:t>
            </a:r>
            <a:r>
              <a:rPr lang="fr-FR" altLang="fr-FR" sz="2600" dirty="0">
                <a:latin typeface="Corbel" panose="020B0503020204020204" pitchFamily="34" charset="0"/>
              </a:rPr>
              <a:t>,</a:t>
            </a:r>
            <a:r>
              <a:rPr lang="vi-VN" altLang="fr-FR" sz="2600" dirty="0">
                <a:latin typeface="Corbel" panose="020B0503020204020204" pitchFamily="34" charset="0"/>
              </a:rPr>
              <a:t> leading </a:t>
            </a:r>
            <a:r>
              <a:rPr lang="fr-FR" altLang="fr-FR" sz="2600" dirty="0">
                <a:latin typeface="Corbel" panose="020B0503020204020204" pitchFamily="34" charset="0"/>
              </a:rPr>
              <a:t>to </a:t>
            </a:r>
            <a:r>
              <a:rPr lang="vi-VN" altLang="fr-FR" sz="2600" dirty="0">
                <a:latin typeface="Corbel" panose="020B0503020204020204" pitchFamily="34" charset="0"/>
              </a:rPr>
              <a:t>the domination of foreign investors </a:t>
            </a:r>
            <a:r>
              <a:rPr lang="fr-FR" altLang="fr-FR" sz="2600" dirty="0">
                <a:latin typeface="+mn-lt"/>
              </a:rPr>
              <a:t>on the </a:t>
            </a:r>
            <a:r>
              <a:rPr lang="vi-VN" altLang="fr-FR" sz="2600" dirty="0">
                <a:latin typeface="Corbel" panose="020B0503020204020204" pitchFamily="34" charset="0"/>
              </a:rPr>
              <a:t>market</a:t>
            </a:r>
            <a:r>
              <a:rPr lang="vi-VN" altLang="fr-FR" sz="2600" dirty="0">
                <a:latin typeface="+mn-lt"/>
              </a:rPr>
              <a:t>. </a:t>
            </a:r>
            <a:endParaRPr lang="fr-FR" altLang="fr-FR" sz="2600" dirty="0">
              <a:latin typeface="+mn-lt"/>
            </a:endParaRPr>
          </a:p>
          <a:p>
            <a:pPr marL="357188" indent="-357188" algn="just">
              <a:lnSpc>
                <a:spcPct val="100000"/>
              </a:lnSpc>
              <a:spcBef>
                <a:spcPct val="0"/>
              </a:spcBef>
              <a:spcAft>
                <a:spcPts val="1200"/>
              </a:spcAft>
            </a:pPr>
            <a:r>
              <a:rPr lang="en-US" altLang="fr-FR" sz="2600" dirty="0">
                <a:latin typeface="+mn-lt"/>
              </a:rPr>
              <a:t>This may lead to a situation where a small number of domestic and foreign enterprises enjoy a </a:t>
            </a:r>
            <a:r>
              <a:rPr lang="en-US" altLang="fr-FR" sz="2600" b="1" dirty="0">
                <a:latin typeface="+mn-lt"/>
              </a:rPr>
              <a:t>near-monopoly position</a:t>
            </a:r>
            <a:r>
              <a:rPr lang="en-US" altLang="fr-FR" sz="2600" dirty="0">
                <a:latin typeface="+mn-lt"/>
              </a:rPr>
              <a:t>. </a:t>
            </a:r>
          </a:p>
          <a:p>
            <a:pPr marL="357188" indent="-357188" algn="just">
              <a:lnSpc>
                <a:spcPct val="100000"/>
              </a:lnSpc>
              <a:spcBef>
                <a:spcPct val="0"/>
              </a:spcBef>
              <a:spcAft>
                <a:spcPts val="1200"/>
              </a:spcAft>
            </a:pPr>
            <a:r>
              <a:rPr lang="en-US" altLang="fr-FR" sz="2600" dirty="0">
                <a:latin typeface="+mn-lt"/>
              </a:rPr>
              <a:t>This might be dangerous for smallholder farmers, especially if they are not organized in groups. </a:t>
            </a:r>
          </a:p>
          <a:p>
            <a:pPr marL="357188" indent="-357188" algn="just">
              <a:lnSpc>
                <a:spcPct val="100000"/>
              </a:lnSpc>
              <a:spcBef>
                <a:spcPct val="0"/>
              </a:spcBef>
              <a:spcAft>
                <a:spcPts val="1200"/>
              </a:spcAft>
            </a:pPr>
            <a:r>
              <a:rPr lang="en-US" altLang="fr-FR" sz="2600" dirty="0">
                <a:latin typeface="+mn-lt"/>
              </a:rPr>
              <a:t>Private companies are </a:t>
            </a:r>
            <a:r>
              <a:rPr lang="en-US" altLang="fr-FR" sz="2600" b="1" dirty="0">
                <a:latin typeface="+mn-lt"/>
              </a:rPr>
              <a:t>not aware of the benefits </a:t>
            </a:r>
            <a:r>
              <a:rPr lang="en-US" altLang="fr-FR" sz="2600" dirty="0">
                <a:latin typeface="+mn-lt"/>
              </a:rPr>
              <a:t>they may get from engaging in CF (tax exemption to import inputs).  There are no clear and comprehensive incentive policies for CF enterprises. </a:t>
            </a:r>
          </a:p>
        </p:txBody>
      </p:sp>
    </p:spTree>
    <p:extLst>
      <p:ext uri="{BB962C8B-B14F-4D97-AF65-F5344CB8AC3E}">
        <p14:creationId xmlns:p14="http://schemas.microsoft.com/office/powerpoint/2010/main" val="3546850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76400"/>
            <a:ext cx="8229600" cy="687600"/>
          </a:xfrm>
        </p:spPr>
        <p:txBody>
          <a:bodyPr>
            <a:normAutofit/>
          </a:bodyPr>
          <a:lstStyle/>
          <a:p>
            <a:r>
              <a:rPr lang="en-US" altLang="fr-FR" sz="3600" b="1" dirty="0">
                <a:latin typeface="+mn-lt"/>
              </a:rPr>
              <a:t>Weak control of agricultural markets</a:t>
            </a:r>
          </a:p>
        </p:txBody>
      </p:sp>
      <p:sp>
        <p:nvSpPr>
          <p:cNvPr id="3" name="Content Placeholder 2"/>
          <p:cNvSpPr>
            <a:spLocks noGrp="1"/>
          </p:cNvSpPr>
          <p:nvPr>
            <p:ph idx="1"/>
          </p:nvPr>
        </p:nvSpPr>
        <p:spPr>
          <a:xfrm>
            <a:off x="457200" y="1600200"/>
            <a:ext cx="8229600" cy="5069160"/>
          </a:xfrm>
        </p:spPr>
        <p:txBody>
          <a:bodyPr rtlCol="0">
            <a:normAutofit fontScale="70000" lnSpcReduction="20000"/>
          </a:bodyPr>
          <a:lstStyle/>
          <a:p>
            <a:pPr fontAlgn="auto">
              <a:lnSpc>
                <a:spcPct val="120000"/>
              </a:lnSpc>
              <a:spcBef>
                <a:spcPts val="0"/>
              </a:spcBef>
              <a:spcAft>
                <a:spcPts val="600"/>
              </a:spcAft>
              <a:buFont typeface="Arial" panose="020B0604020202020204" pitchFamily="34" charset="0"/>
              <a:buChar char="•"/>
              <a:defRPr/>
            </a:pPr>
            <a:r>
              <a:rPr lang="en-US" sz="3400" b="1" dirty="0">
                <a:latin typeface="+mn-lt"/>
              </a:rPr>
              <a:t>No prospective analysis </a:t>
            </a:r>
            <a:r>
              <a:rPr lang="en-US" sz="3400" dirty="0">
                <a:latin typeface="+mn-lt"/>
              </a:rPr>
              <a:t>about agricultural markets and market trends. </a:t>
            </a:r>
          </a:p>
          <a:p>
            <a:pPr marL="622300" lvl="1" indent="-357188" algn="just" fontAlgn="auto">
              <a:lnSpc>
                <a:spcPct val="120000"/>
              </a:lnSpc>
              <a:spcBef>
                <a:spcPts val="0"/>
              </a:spcBef>
              <a:spcAft>
                <a:spcPts val="600"/>
              </a:spcAft>
              <a:buSzPct val="70000"/>
              <a:buFont typeface="Wingdings" panose="05000000000000000000" pitchFamily="2" charset="2"/>
              <a:buChar char="Ø"/>
              <a:defRPr/>
            </a:pPr>
            <a:r>
              <a:rPr lang="en-US" sz="2900" dirty="0">
                <a:latin typeface="+mn-lt"/>
              </a:rPr>
              <a:t>Laos has trouble meeting the demanding market for commercial production.</a:t>
            </a:r>
          </a:p>
          <a:p>
            <a:pPr marL="622300" lvl="1" indent="-357188" algn="just" fontAlgn="auto">
              <a:lnSpc>
                <a:spcPct val="120000"/>
              </a:lnSpc>
              <a:spcBef>
                <a:spcPts val="0"/>
              </a:spcBef>
              <a:spcAft>
                <a:spcPts val="600"/>
              </a:spcAft>
              <a:buSzPct val="70000"/>
              <a:buFont typeface="Wingdings" panose="05000000000000000000" pitchFamily="2" charset="2"/>
              <a:buChar char="Ø"/>
              <a:defRPr/>
            </a:pPr>
            <a:r>
              <a:rPr lang="en-US" sz="2900" dirty="0">
                <a:latin typeface="+mn-lt"/>
              </a:rPr>
              <a:t>Fierce competition from neighboring countries (China, Thailand, Vietnam) on export markets. However, CF rice was exported to China.     </a:t>
            </a:r>
          </a:p>
          <a:p>
            <a:pPr marL="342900" lvl="1" indent="-342900" fontAlgn="auto">
              <a:lnSpc>
                <a:spcPct val="120000"/>
              </a:lnSpc>
              <a:spcBef>
                <a:spcPts val="1200"/>
              </a:spcBef>
              <a:spcAft>
                <a:spcPts val="600"/>
              </a:spcAft>
              <a:buFont typeface="Arial" panose="020B0604020202020204" pitchFamily="34" charset="0"/>
              <a:buChar char="•"/>
              <a:defRPr/>
            </a:pPr>
            <a:r>
              <a:rPr lang="en-US" sz="3400" b="1" dirty="0">
                <a:latin typeface="+mn-lt"/>
              </a:rPr>
              <a:t>Limited management capacity </a:t>
            </a:r>
            <a:r>
              <a:rPr lang="en-US" sz="3400" dirty="0">
                <a:latin typeface="+mn-lt"/>
              </a:rPr>
              <a:t>of agricultural markets reduces the ability of farmers to supply the market.</a:t>
            </a:r>
          </a:p>
          <a:p>
            <a:pPr marL="622300" lvl="1" indent="-357188" algn="just" fontAlgn="auto">
              <a:lnSpc>
                <a:spcPct val="120000"/>
              </a:lnSpc>
              <a:spcBef>
                <a:spcPts val="0"/>
              </a:spcBef>
              <a:spcAft>
                <a:spcPts val="600"/>
              </a:spcAft>
              <a:buSzPct val="70000"/>
              <a:buFont typeface="Wingdings" panose="05000000000000000000" pitchFamily="2" charset="2"/>
              <a:buChar char="Ø"/>
              <a:defRPr/>
            </a:pPr>
            <a:r>
              <a:rPr lang="en-US" sz="2900" dirty="0">
                <a:latin typeface="+mn-lt"/>
              </a:rPr>
              <a:t>lack of proper documentation for border crossing</a:t>
            </a:r>
            <a:r>
              <a:rPr lang="en-US" sz="2900" dirty="0">
                <a:sym typeface="Wingdings"/>
              </a:rPr>
              <a:t> </a:t>
            </a:r>
            <a:r>
              <a:rPr lang="en-US" sz="2900" dirty="0">
                <a:latin typeface="+mj-lt"/>
                <a:sym typeface="Wingdings"/>
              </a:rPr>
              <a:t> no exports</a:t>
            </a:r>
            <a:r>
              <a:rPr lang="en-US" sz="2900" dirty="0">
                <a:latin typeface="+mj-lt"/>
              </a:rPr>
              <a:t>,</a:t>
            </a:r>
          </a:p>
          <a:p>
            <a:pPr marL="622300" lvl="1" indent="-357188" algn="just" fontAlgn="auto">
              <a:lnSpc>
                <a:spcPct val="120000"/>
              </a:lnSpc>
              <a:spcBef>
                <a:spcPts val="0"/>
              </a:spcBef>
              <a:spcAft>
                <a:spcPts val="600"/>
              </a:spcAft>
              <a:buSzPct val="70000"/>
              <a:buFont typeface="Wingdings" panose="05000000000000000000" pitchFamily="2" charset="2"/>
              <a:buChar char="Ø"/>
              <a:defRPr/>
            </a:pPr>
            <a:r>
              <a:rPr lang="en-US" sz="2900" dirty="0">
                <a:latin typeface="+mj-lt"/>
              </a:rPr>
              <a:t>poor market information provision </a:t>
            </a:r>
            <a:r>
              <a:rPr lang="en-US" sz="2900" dirty="0">
                <a:latin typeface="+mj-lt"/>
                <a:sym typeface="Wingdings"/>
              </a:rPr>
              <a:t> wrong choice </a:t>
            </a:r>
            <a:r>
              <a:rPr lang="en-US" sz="2900" dirty="0">
                <a:latin typeface="+mn-lt"/>
                <a:sym typeface="Wingdings"/>
              </a:rPr>
              <a:t>of crop</a:t>
            </a:r>
          </a:p>
          <a:p>
            <a:pPr marL="622300" lvl="1" indent="-357188" algn="just" fontAlgn="auto">
              <a:lnSpc>
                <a:spcPct val="120000"/>
              </a:lnSpc>
              <a:spcBef>
                <a:spcPts val="0"/>
              </a:spcBef>
              <a:spcAft>
                <a:spcPts val="600"/>
              </a:spcAft>
              <a:buSzPct val="70000"/>
              <a:buFont typeface="Wingdings" panose="05000000000000000000" pitchFamily="2" charset="2"/>
              <a:buChar char="Ø"/>
              <a:defRPr/>
            </a:pPr>
            <a:r>
              <a:rPr lang="en-US" sz="2900" dirty="0">
                <a:latin typeface="+mn-lt"/>
              </a:rPr>
              <a:t>infrastructure facilities to link farmers to market (e.g., wholesaler markets, transportation, storage</a:t>
            </a:r>
            <a:r>
              <a:rPr lang="en-US" sz="2900" dirty="0">
                <a:latin typeface="+mj-lt"/>
              </a:rPr>
              <a:t>) </a:t>
            </a:r>
            <a:r>
              <a:rPr lang="en-US" sz="2900" dirty="0">
                <a:latin typeface="+mj-lt"/>
                <a:sym typeface="Wingdings"/>
              </a:rPr>
              <a:t> higher costs</a:t>
            </a:r>
            <a:r>
              <a:rPr lang="en-US" sz="2900" dirty="0">
                <a:latin typeface="+mn-lt"/>
              </a:rPr>
              <a:t>. </a:t>
            </a:r>
          </a:p>
        </p:txBody>
      </p:sp>
    </p:spTree>
    <p:extLst>
      <p:ext uri="{BB962C8B-B14F-4D97-AF65-F5344CB8AC3E}">
        <p14:creationId xmlns:p14="http://schemas.microsoft.com/office/powerpoint/2010/main" val="2766265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07950" y="176400"/>
            <a:ext cx="8901113" cy="687387"/>
          </a:xfrm>
        </p:spPr>
        <p:txBody>
          <a:bodyPr>
            <a:normAutofit/>
          </a:bodyPr>
          <a:lstStyle/>
          <a:p>
            <a:r>
              <a:rPr lang="en-US" altLang="fr-FR" sz="3600" b="1" dirty="0">
                <a:latin typeface="+mn-lt"/>
              </a:rPr>
              <a:t>Positive impacts </a:t>
            </a:r>
            <a:r>
              <a:rPr lang="en-US" altLang="fr-FR" sz="3600" dirty="0">
                <a:latin typeface="+mn-lt"/>
              </a:rPr>
              <a:t>on</a:t>
            </a:r>
            <a:r>
              <a:rPr lang="en-US" altLang="fr-FR" sz="3600" b="1" dirty="0">
                <a:latin typeface="+mn-lt"/>
              </a:rPr>
              <a:t> incomes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1311688"/>
              </p:ext>
            </p:extLst>
          </p:nvPr>
        </p:nvGraphicFramePr>
        <p:xfrm>
          <a:off x="107950" y="1120775"/>
          <a:ext cx="8888414" cy="5668979"/>
        </p:xfrm>
        <a:graphic>
          <a:graphicData uri="http://schemas.openxmlformats.org/drawingml/2006/table">
            <a:tbl>
              <a:tblPr firstRow="1" bandRow="1">
                <a:tableStyleId>{5C22544A-7EE6-4342-B048-85BDC9FD1C3A}</a:tableStyleId>
              </a:tblPr>
              <a:tblGrid>
                <a:gridCol w="2766151">
                  <a:extLst>
                    <a:ext uri="{9D8B030D-6E8A-4147-A177-3AD203B41FA5}">
                      <a16:colId xmlns:a16="http://schemas.microsoft.com/office/drawing/2014/main" val="20000"/>
                    </a:ext>
                  </a:extLst>
                </a:gridCol>
                <a:gridCol w="2571356">
                  <a:extLst>
                    <a:ext uri="{9D8B030D-6E8A-4147-A177-3AD203B41FA5}">
                      <a16:colId xmlns:a16="http://schemas.microsoft.com/office/drawing/2014/main" val="20001"/>
                    </a:ext>
                  </a:extLst>
                </a:gridCol>
                <a:gridCol w="3550907">
                  <a:extLst>
                    <a:ext uri="{9D8B030D-6E8A-4147-A177-3AD203B41FA5}">
                      <a16:colId xmlns:a16="http://schemas.microsoft.com/office/drawing/2014/main" val="20002"/>
                    </a:ext>
                  </a:extLst>
                </a:gridCol>
              </a:tblGrid>
              <a:tr h="396218">
                <a:tc>
                  <a:txBody>
                    <a:bodyPr/>
                    <a:lstStyle/>
                    <a:p>
                      <a:pPr algn="ctr">
                        <a:lnSpc>
                          <a:spcPct val="100000"/>
                        </a:lnSpc>
                      </a:pPr>
                      <a:r>
                        <a:rPr lang="en-US" sz="2000" dirty="0">
                          <a:latin typeface="+mn-lt"/>
                          <a:cs typeface="Times New Roman"/>
                        </a:rPr>
                        <a:t>Green Bean</a:t>
                      </a:r>
                    </a:p>
                  </a:txBody>
                  <a:tcPr marL="91441" marR="91441" marT="45717" marB="45717"/>
                </a:tc>
                <a:tc>
                  <a:txBody>
                    <a:bodyPr/>
                    <a:lstStyle/>
                    <a:p>
                      <a:pPr algn="ctr">
                        <a:lnSpc>
                          <a:spcPct val="100000"/>
                        </a:lnSpc>
                      </a:pPr>
                      <a:r>
                        <a:rPr lang="en-US" sz="2000" dirty="0">
                          <a:latin typeface="+mn-lt"/>
                          <a:cs typeface="Times New Roman"/>
                        </a:rPr>
                        <a:t>Rice</a:t>
                      </a:r>
                    </a:p>
                  </a:txBody>
                  <a:tcPr marL="91441" marR="91441" marT="45717" marB="45717"/>
                </a:tc>
                <a:tc>
                  <a:txBody>
                    <a:bodyPr/>
                    <a:lstStyle/>
                    <a:p>
                      <a:pPr algn="ctr">
                        <a:lnSpc>
                          <a:spcPct val="100000"/>
                        </a:lnSpc>
                      </a:pPr>
                      <a:r>
                        <a:rPr lang="en-US" sz="2000" dirty="0">
                          <a:latin typeface="+mn-lt"/>
                          <a:cs typeface="Times New Roman"/>
                        </a:rPr>
                        <a:t>Pig</a:t>
                      </a:r>
                    </a:p>
                  </a:txBody>
                  <a:tcPr marL="91441" marR="91441" marT="45717" marB="45717"/>
                </a:tc>
                <a:extLst>
                  <a:ext uri="{0D108BD9-81ED-4DB2-BD59-A6C34878D82A}">
                    <a16:rowId xmlns:a16="http://schemas.microsoft.com/office/drawing/2014/main" val="10000"/>
                  </a:ext>
                </a:extLst>
              </a:tr>
              <a:tr h="5272745">
                <a:tc>
                  <a:txBody>
                    <a:bodyPr/>
                    <a:lstStyle/>
                    <a:p>
                      <a:pPr marL="0" marR="0" indent="0" algn="l" defTabSz="685800" rtl="0" eaLnBrk="1" fontAlgn="auto" latinLnBrk="0" hangingPunct="1">
                        <a:lnSpc>
                          <a:spcPct val="100000"/>
                        </a:lnSpc>
                        <a:spcBef>
                          <a:spcPts val="0"/>
                        </a:spcBef>
                        <a:spcAft>
                          <a:spcPts val="0"/>
                        </a:spcAft>
                        <a:buClrTx/>
                        <a:buSzTx/>
                        <a:buFont typeface="Arial"/>
                        <a:buNone/>
                        <a:tabLst/>
                        <a:defRPr/>
                      </a:pPr>
                      <a:r>
                        <a:rPr lang="en-US" sz="2000" kern="1200" dirty="0">
                          <a:solidFill>
                            <a:schemeClr val="dk1"/>
                          </a:solidFill>
                          <a:effectLst/>
                          <a:latin typeface="+mn-lt"/>
                          <a:ea typeface="+mn-ea"/>
                          <a:cs typeface="Times New Roman"/>
                        </a:rPr>
                        <a:t>CF created employment</a:t>
                      </a:r>
                      <a:r>
                        <a:rPr lang="en-US" sz="2000" kern="1200" baseline="0" dirty="0">
                          <a:solidFill>
                            <a:schemeClr val="dk1"/>
                          </a:solidFill>
                          <a:effectLst/>
                          <a:latin typeface="+mn-lt"/>
                          <a:ea typeface="+mn-ea"/>
                          <a:cs typeface="Times New Roman"/>
                        </a:rPr>
                        <a:t> </a:t>
                      </a:r>
                      <a:r>
                        <a:rPr lang="en-US" sz="2000" kern="1200" dirty="0">
                          <a:solidFill>
                            <a:schemeClr val="dk1"/>
                          </a:solidFill>
                          <a:effectLst/>
                          <a:latin typeface="+mn-lt"/>
                          <a:ea typeface="+mn-ea"/>
                          <a:cs typeface="Times New Roman"/>
                        </a:rPr>
                        <a:t>for the farmers in the dry season, thus improving farmers’ incomes.  </a:t>
                      </a:r>
                    </a:p>
                    <a:p>
                      <a:pPr marL="0" indent="0">
                        <a:lnSpc>
                          <a:spcPct val="100000"/>
                        </a:lnSpc>
                        <a:spcBef>
                          <a:spcPts val="1200"/>
                        </a:spcBef>
                        <a:buFont typeface="Arial"/>
                        <a:buNone/>
                      </a:pPr>
                      <a:r>
                        <a:rPr lang="en-US" sz="2000" b="1" i="0" dirty="0">
                          <a:latin typeface="+mn-lt"/>
                          <a:cs typeface="Times New Roman"/>
                        </a:rPr>
                        <a:t>CF helped double</a:t>
                      </a:r>
                      <a:r>
                        <a:rPr lang="en-US" sz="2000" i="0" dirty="0">
                          <a:latin typeface="+mn-lt"/>
                          <a:cs typeface="Times New Roman"/>
                        </a:rPr>
                        <a:t>:</a:t>
                      </a:r>
                    </a:p>
                    <a:p>
                      <a:pPr marL="285750" indent="-285750">
                        <a:lnSpc>
                          <a:spcPct val="100000"/>
                        </a:lnSpc>
                        <a:buFont typeface="Arial" panose="020B0604020202020204" pitchFamily="34" charset="0"/>
                        <a:buChar char="•"/>
                      </a:pPr>
                      <a:r>
                        <a:rPr lang="en-US" sz="2000" i="0" u="sng" dirty="0">
                          <a:latin typeface="+mn-lt"/>
                          <a:cs typeface="Times New Roman"/>
                        </a:rPr>
                        <a:t>total income </a:t>
                      </a:r>
                      <a:r>
                        <a:rPr lang="en-US" sz="2000" i="0" dirty="0">
                          <a:latin typeface="+mn-lt"/>
                          <a:cs typeface="Times New Roman"/>
                        </a:rPr>
                        <a:t>(from 6.3 million LAK/year to 13.4 million LAK/year)</a:t>
                      </a:r>
                    </a:p>
                    <a:p>
                      <a:pPr marL="285750" indent="-285750">
                        <a:lnSpc>
                          <a:spcPct val="100000"/>
                        </a:lnSpc>
                        <a:buFont typeface="Arial" panose="020B0604020202020204" pitchFamily="34" charset="0"/>
                        <a:buChar char="•"/>
                      </a:pPr>
                      <a:r>
                        <a:rPr lang="en-US" sz="2000" i="0" u="sng" dirty="0">
                          <a:latin typeface="+mn-lt"/>
                          <a:cs typeface="Times New Roman"/>
                        </a:rPr>
                        <a:t>income per capita </a:t>
                      </a:r>
                      <a:r>
                        <a:rPr lang="en-US" sz="2000" i="0" dirty="0">
                          <a:latin typeface="+mn-lt"/>
                          <a:cs typeface="Times New Roman"/>
                        </a:rPr>
                        <a:t>(from 1.3 to 2.9 million LAK/person/year).</a:t>
                      </a:r>
                    </a:p>
                  </a:txBody>
                  <a:tcPr marL="91441" marR="91441" marT="45717" marB="45717"/>
                </a:tc>
                <a:tc>
                  <a:txBody>
                    <a:bodyPr/>
                    <a:lstStyle/>
                    <a:p>
                      <a:pPr marL="0" marR="0" indent="0" algn="l" defTabSz="685800" rtl="0" eaLnBrk="1" fontAlgn="auto" latinLnBrk="0" hangingPunct="1">
                        <a:lnSpc>
                          <a:spcPct val="100000"/>
                        </a:lnSpc>
                        <a:spcBef>
                          <a:spcPts val="0"/>
                        </a:spcBef>
                        <a:spcAft>
                          <a:spcPts val="600"/>
                        </a:spcAft>
                        <a:buClrTx/>
                        <a:buSzTx/>
                        <a:buFont typeface="Arial"/>
                        <a:buNone/>
                        <a:tabLst/>
                        <a:defRPr/>
                      </a:pPr>
                      <a:r>
                        <a:rPr lang="en-US" sz="2000" kern="1200" dirty="0">
                          <a:solidFill>
                            <a:schemeClr val="dk1"/>
                          </a:solidFill>
                          <a:effectLst/>
                          <a:latin typeface="+mn-lt"/>
                          <a:ea typeface="+mn-ea"/>
                          <a:cs typeface="Times New Roman"/>
                        </a:rPr>
                        <a:t>Rice income per capita increased: </a:t>
                      </a:r>
                    </a:p>
                    <a:p>
                      <a:pPr marL="285750" marR="0" indent="-2857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000" i="0" u="none" kern="1200" dirty="0">
                          <a:solidFill>
                            <a:schemeClr val="dk1"/>
                          </a:solidFill>
                          <a:latin typeface="+mn-lt"/>
                          <a:ea typeface="+mn-ea"/>
                          <a:cs typeface="Times New Roman"/>
                        </a:rPr>
                        <a:t>by 382,000 LAK for CF households;</a:t>
                      </a:r>
                    </a:p>
                    <a:p>
                      <a:pPr marL="285750" marR="0" indent="-285750" algn="l" defTabSz="6858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lang="en-US" sz="2000" i="0" u="none" kern="1200" dirty="0">
                          <a:solidFill>
                            <a:schemeClr val="dk1"/>
                          </a:solidFill>
                          <a:latin typeface="+mn-lt"/>
                          <a:ea typeface="+mn-ea"/>
                          <a:cs typeface="Times New Roman"/>
                        </a:rPr>
                        <a:t>by</a:t>
                      </a:r>
                      <a:r>
                        <a:rPr lang="en-US" sz="2000" i="0" u="none" kern="1200" baseline="0" dirty="0">
                          <a:solidFill>
                            <a:schemeClr val="dk1"/>
                          </a:solidFill>
                          <a:latin typeface="+mn-lt"/>
                          <a:ea typeface="+mn-ea"/>
                          <a:cs typeface="Times New Roman"/>
                        </a:rPr>
                        <a:t> </a:t>
                      </a:r>
                      <a:r>
                        <a:rPr lang="en-US" sz="2000" i="0" u="none" kern="1200" dirty="0">
                          <a:solidFill>
                            <a:schemeClr val="dk1"/>
                          </a:solidFill>
                          <a:latin typeface="+mn-lt"/>
                          <a:ea typeface="+mn-ea"/>
                          <a:cs typeface="Times New Roman"/>
                        </a:rPr>
                        <a:t>159,000 LAK for non-CF households.</a:t>
                      </a:r>
                    </a:p>
                  </a:txBody>
                  <a:tcPr marL="91441" marR="91441" marT="45717" marB="45717"/>
                </a:tc>
                <a:tc>
                  <a:txBody>
                    <a:bodyPr/>
                    <a:lstStyle/>
                    <a:p>
                      <a:pPr marL="0" marR="0" indent="0" algn="l" defTabSz="685800" rtl="0" eaLnBrk="1" fontAlgn="auto" latinLnBrk="0" hangingPunct="1">
                        <a:lnSpc>
                          <a:spcPct val="100000"/>
                        </a:lnSpc>
                        <a:spcBef>
                          <a:spcPts val="0"/>
                        </a:spcBef>
                        <a:spcAft>
                          <a:spcPts val="0"/>
                        </a:spcAft>
                        <a:buClrTx/>
                        <a:buSzTx/>
                        <a:buFont typeface="Arial"/>
                        <a:buNone/>
                        <a:tabLst/>
                        <a:defRPr/>
                      </a:pPr>
                      <a:r>
                        <a:rPr lang="en-US" sz="2000" kern="1200" dirty="0">
                          <a:solidFill>
                            <a:schemeClr val="dk1"/>
                          </a:solidFill>
                          <a:effectLst/>
                          <a:latin typeface="+mn-lt"/>
                          <a:ea typeface="+mn-ea"/>
                          <a:cs typeface="Times New Roman"/>
                        </a:rPr>
                        <a:t>Due to a continuous</a:t>
                      </a:r>
                      <a:r>
                        <a:rPr lang="en-US" sz="2000" kern="1200" baseline="0" dirty="0">
                          <a:solidFill>
                            <a:schemeClr val="dk1"/>
                          </a:solidFill>
                          <a:effectLst/>
                          <a:latin typeface="+mn-lt"/>
                          <a:ea typeface="+mn-ea"/>
                          <a:cs typeface="Times New Roman"/>
                        </a:rPr>
                        <a:t> decline in </a:t>
                      </a:r>
                      <a:r>
                        <a:rPr lang="en-US" sz="2000" kern="1200" dirty="0">
                          <a:solidFill>
                            <a:schemeClr val="dk1"/>
                          </a:solidFill>
                          <a:effectLst/>
                          <a:latin typeface="+mn-lt"/>
                          <a:ea typeface="+mn-ea"/>
                          <a:cs typeface="Times New Roman"/>
                        </a:rPr>
                        <a:t>pork prices over</a:t>
                      </a:r>
                      <a:r>
                        <a:rPr lang="en-US" sz="2000" kern="1200" baseline="0" dirty="0">
                          <a:solidFill>
                            <a:schemeClr val="dk1"/>
                          </a:solidFill>
                          <a:effectLst/>
                          <a:latin typeface="+mn-lt"/>
                          <a:ea typeface="+mn-ea"/>
                          <a:cs typeface="Times New Roman"/>
                        </a:rPr>
                        <a:t> </a:t>
                      </a:r>
                      <a:r>
                        <a:rPr lang="en-US" sz="2000" kern="1200" dirty="0">
                          <a:solidFill>
                            <a:schemeClr val="dk1"/>
                          </a:solidFill>
                          <a:effectLst/>
                          <a:latin typeface="+mn-lt"/>
                          <a:ea typeface="+mn-ea"/>
                          <a:cs typeface="Times New Roman"/>
                        </a:rPr>
                        <a:t>the past years, farmer incomes from pig production have been falling. </a:t>
                      </a:r>
                    </a:p>
                    <a:p>
                      <a:pPr marL="0" marR="0" indent="0" algn="l" defTabSz="685800" rtl="0" eaLnBrk="1" fontAlgn="auto" latinLnBrk="0" hangingPunct="1">
                        <a:lnSpc>
                          <a:spcPct val="100000"/>
                        </a:lnSpc>
                        <a:spcBef>
                          <a:spcPts val="1200"/>
                        </a:spcBef>
                        <a:spcAft>
                          <a:spcPts val="0"/>
                        </a:spcAft>
                        <a:buClrTx/>
                        <a:buSzTx/>
                        <a:buFont typeface="Arial"/>
                        <a:buNone/>
                        <a:tabLst/>
                        <a:defRPr/>
                      </a:pPr>
                      <a:r>
                        <a:rPr lang="en-US" sz="2000" b="1" kern="1200" dirty="0">
                          <a:solidFill>
                            <a:schemeClr val="dk1"/>
                          </a:solidFill>
                          <a:effectLst/>
                          <a:latin typeface="+mn-lt"/>
                          <a:ea typeface="+mn-ea"/>
                          <a:cs typeface="Times New Roman"/>
                        </a:rPr>
                        <a:t>Income</a:t>
                      </a:r>
                      <a:r>
                        <a:rPr lang="en-US" sz="2000" b="1" kern="1200" baseline="0" dirty="0">
                          <a:solidFill>
                            <a:schemeClr val="dk1"/>
                          </a:solidFill>
                          <a:effectLst/>
                          <a:latin typeface="+mn-lt"/>
                          <a:ea typeface="+mn-ea"/>
                          <a:cs typeface="Times New Roman"/>
                        </a:rPr>
                        <a:t> reduction was lower </a:t>
                      </a:r>
                      <a:r>
                        <a:rPr lang="en-US" sz="2000" kern="1200" baseline="0" dirty="0">
                          <a:solidFill>
                            <a:schemeClr val="dk1"/>
                          </a:solidFill>
                          <a:effectLst/>
                          <a:latin typeface="+mn-lt"/>
                          <a:ea typeface="+mn-ea"/>
                          <a:cs typeface="Times New Roman"/>
                        </a:rPr>
                        <a:t>for CF households: </a:t>
                      </a:r>
                      <a:r>
                        <a:rPr lang="en-US" sz="2000" kern="1200" dirty="0">
                          <a:solidFill>
                            <a:schemeClr val="dk1"/>
                          </a:solidFill>
                          <a:effectLst/>
                          <a:latin typeface="+mn-lt"/>
                          <a:ea typeface="+mn-ea"/>
                          <a:cs typeface="Times New Roman"/>
                        </a:rPr>
                        <a:t> </a:t>
                      </a:r>
                    </a:p>
                    <a:p>
                      <a:pPr marL="285750" marR="0" indent="-285750" algn="l" defTabSz="685800" rtl="0" eaLnBrk="1" fontAlgn="auto" latinLnBrk="0" hangingPunct="1">
                        <a:lnSpc>
                          <a:spcPct val="100000"/>
                        </a:lnSpc>
                        <a:spcBef>
                          <a:spcPts val="0"/>
                        </a:spcBef>
                        <a:spcAft>
                          <a:spcPts val="0"/>
                        </a:spcAft>
                        <a:buClrTx/>
                        <a:buSzTx/>
                        <a:buFontTx/>
                        <a:buChar char="-"/>
                        <a:tabLst/>
                        <a:defRPr/>
                      </a:pPr>
                      <a:r>
                        <a:rPr lang="en-US" sz="2000" u="sng" kern="1200" dirty="0">
                          <a:solidFill>
                            <a:schemeClr val="dk1"/>
                          </a:solidFill>
                          <a:effectLst/>
                          <a:latin typeface="+mn-lt"/>
                          <a:ea typeface="+mn-ea"/>
                          <a:cs typeface="Times New Roman"/>
                        </a:rPr>
                        <a:t>non-CF household incomes </a:t>
                      </a:r>
                      <a:r>
                        <a:rPr lang="en-US" sz="2000" kern="1200" dirty="0">
                          <a:solidFill>
                            <a:schemeClr val="dk1"/>
                          </a:solidFill>
                          <a:effectLst/>
                          <a:latin typeface="+mn-lt"/>
                          <a:ea typeface="+mn-ea"/>
                          <a:cs typeface="Times New Roman"/>
                        </a:rPr>
                        <a:t>fell</a:t>
                      </a:r>
                      <a:r>
                        <a:rPr lang="en-US" sz="2000" kern="1200" baseline="0" dirty="0">
                          <a:solidFill>
                            <a:schemeClr val="dk1"/>
                          </a:solidFill>
                          <a:effectLst/>
                          <a:latin typeface="+mn-lt"/>
                          <a:ea typeface="+mn-ea"/>
                          <a:cs typeface="Times New Roman"/>
                        </a:rPr>
                        <a:t> </a:t>
                      </a:r>
                      <a:r>
                        <a:rPr lang="en-US" sz="2000" kern="1200" dirty="0">
                          <a:solidFill>
                            <a:schemeClr val="dk1"/>
                          </a:solidFill>
                          <a:effectLst/>
                          <a:latin typeface="+mn-lt"/>
                          <a:ea typeface="+mn-ea"/>
                          <a:cs typeface="Times New Roman"/>
                        </a:rPr>
                        <a:t>from 21.8 million LAK/year to only 12.6 million LAK/year (-42%) </a:t>
                      </a:r>
                    </a:p>
                    <a:p>
                      <a:pPr marL="285750" marR="0" indent="-285750" algn="l" defTabSz="685800" rtl="0" eaLnBrk="1" fontAlgn="auto" latinLnBrk="0" hangingPunct="1">
                        <a:lnSpc>
                          <a:spcPct val="100000"/>
                        </a:lnSpc>
                        <a:spcBef>
                          <a:spcPts val="0"/>
                        </a:spcBef>
                        <a:spcAft>
                          <a:spcPts val="0"/>
                        </a:spcAft>
                        <a:buClrTx/>
                        <a:buSzTx/>
                        <a:buFontTx/>
                        <a:buChar char="-"/>
                        <a:tabLst/>
                        <a:defRPr/>
                      </a:pPr>
                      <a:r>
                        <a:rPr lang="en-US" sz="2000" u="sng" kern="1200" dirty="0">
                          <a:solidFill>
                            <a:schemeClr val="dk1"/>
                          </a:solidFill>
                          <a:effectLst/>
                          <a:latin typeface="+mn-lt"/>
                          <a:ea typeface="+mn-ea"/>
                          <a:cs typeface="Times New Roman"/>
                        </a:rPr>
                        <a:t>CF households </a:t>
                      </a:r>
                      <a:r>
                        <a:rPr lang="en-US" sz="2000" kern="1200" dirty="0">
                          <a:solidFill>
                            <a:schemeClr val="dk1"/>
                          </a:solidFill>
                          <a:effectLst/>
                          <a:latin typeface="+mn-lt"/>
                          <a:ea typeface="+mn-ea"/>
                          <a:cs typeface="Times New Roman"/>
                        </a:rPr>
                        <a:t>suffered from a much lower reduction (-16%) and their absolute income from pig production was much higher than non CF households.</a:t>
                      </a:r>
                      <a:endParaRPr lang="en-US" sz="2000" dirty="0">
                        <a:latin typeface="+mn-lt"/>
                        <a:cs typeface="Times New Roman"/>
                      </a:endParaRPr>
                    </a:p>
                  </a:txBody>
                  <a:tcPr marL="91441" marR="91441" marT="45717" marB="45717"/>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9281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176400"/>
            <a:ext cx="8229600" cy="687600"/>
          </a:xfrm>
        </p:spPr>
        <p:txBody>
          <a:bodyPr>
            <a:normAutofit/>
          </a:bodyPr>
          <a:lstStyle/>
          <a:p>
            <a:r>
              <a:rPr lang="en-US" altLang="fr-FR" sz="3600" b="1" dirty="0">
                <a:latin typeface="+mn-lt"/>
              </a:rPr>
              <a:t>Other positive impacts of CF</a:t>
            </a:r>
          </a:p>
        </p:txBody>
      </p:sp>
      <p:sp>
        <p:nvSpPr>
          <p:cNvPr id="23555" name="Content Placeholder 2"/>
          <p:cNvSpPr>
            <a:spLocks noGrp="1"/>
          </p:cNvSpPr>
          <p:nvPr>
            <p:ph idx="1"/>
          </p:nvPr>
        </p:nvSpPr>
        <p:spPr>
          <a:xfrm>
            <a:off x="251520" y="1440000"/>
            <a:ext cx="8640960" cy="5572125"/>
          </a:xfrm>
        </p:spPr>
        <p:txBody>
          <a:bodyPr/>
          <a:lstStyle/>
          <a:p>
            <a:pPr marL="357188" indent="-357188" algn="just">
              <a:lnSpc>
                <a:spcPct val="100000"/>
              </a:lnSpc>
              <a:spcBef>
                <a:spcPts val="1200"/>
              </a:spcBef>
              <a:spcAft>
                <a:spcPts val="600"/>
              </a:spcAft>
            </a:pPr>
            <a:r>
              <a:rPr lang="en-US" altLang="fr-FR" sz="2400" b="1" dirty="0">
                <a:latin typeface="+mn-lt"/>
              </a:rPr>
              <a:t>CF offers more opportunities to farmers: </a:t>
            </a:r>
          </a:p>
          <a:p>
            <a:pPr marL="622300" lvl="1" indent="-357188" algn="just">
              <a:lnSpc>
                <a:spcPct val="100000"/>
              </a:lnSpc>
              <a:spcBef>
                <a:spcPct val="0"/>
              </a:spcBef>
              <a:spcAft>
                <a:spcPts val="600"/>
              </a:spcAft>
              <a:buSzPct val="70000"/>
              <a:buFont typeface="Wingdings" pitchFamily="2" charset="2"/>
              <a:buChar char="Ø"/>
            </a:pPr>
            <a:r>
              <a:rPr lang="en-US" altLang="fr-FR" sz="2000" dirty="0">
                <a:latin typeface="+mn-lt"/>
              </a:rPr>
              <a:t>CF led by agribusinesses with close links to the market offers farmers new opportunities to seize.  </a:t>
            </a:r>
          </a:p>
          <a:p>
            <a:pPr marL="622300" lvl="1" indent="-357188" algn="just">
              <a:lnSpc>
                <a:spcPct val="100000"/>
              </a:lnSpc>
              <a:spcBef>
                <a:spcPct val="0"/>
              </a:spcBef>
              <a:spcAft>
                <a:spcPts val="600"/>
              </a:spcAft>
              <a:buSzPct val="70000"/>
              <a:buFont typeface="Wingdings" pitchFamily="2" charset="2"/>
              <a:buChar char="Ø"/>
            </a:pPr>
            <a:r>
              <a:rPr lang="en-US" altLang="fr-FR" sz="2000" dirty="0">
                <a:latin typeface="+mn-lt"/>
              </a:rPr>
              <a:t>CF creates better access to technology through the company.</a:t>
            </a:r>
          </a:p>
          <a:p>
            <a:pPr marL="357188" indent="-357188" algn="just">
              <a:lnSpc>
                <a:spcPct val="100000"/>
              </a:lnSpc>
              <a:spcBef>
                <a:spcPts val="1200"/>
              </a:spcBef>
              <a:spcAft>
                <a:spcPts val="600"/>
              </a:spcAft>
            </a:pPr>
            <a:r>
              <a:rPr lang="en-US" altLang="fr-FR" sz="2400" b="1" dirty="0">
                <a:latin typeface="+mn-lt"/>
              </a:rPr>
              <a:t>CF improves market access  </a:t>
            </a:r>
          </a:p>
          <a:p>
            <a:pPr marL="622300" lvl="1" indent="-357188" algn="just">
              <a:lnSpc>
                <a:spcPct val="100000"/>
              </a:lnSpc>
              <a:spcBef>
                <a:spcPct val="0"/>
              </a:spcBef>
              <a:spcAft>
                <a:spcPts val="600"/>
              </a:spcAft>
              <a:buSzPct val="70000"/>
              <a:buFont typeface="Wingdings" pitchFamily="2" charset="2"/>
              <a:buChar char="Ø"/>
            </a:pPr>
            <a:r>
              <a:rPr lang="en-US" altLang="fr-FR" sz="2000" dirty="0">
                <a:latin typeface="+mn-lt"/>
              </a:rPr>
              <a:t>CF as a way to target export markets (Viet Nam, Thailand, China)  </a:t>
            </a:r>
          </a:p>
          <a:p>
            <a:pPr marL="977900" lvl="1" indent="-357188" algn="just">
              <a:lnSpc>
                <a:spcPct val="100000"/>
              </a:lnSpc>
              <a:spcBef>
                <a:spcPct val="0"/>
              </a:spcBef>
              <a:spcAft>
                <a:spcPts val="600"/>
              </a:spcAft>
              <a:buSzPct val="70000"/>
              <a:buFont typeface="Wingdings" pitchFamily="2" charset="2"/>
              <a:buChar char="Ø"/>
            </a:pPr>
            <a:r>
              <a:rPr lang="en-US" altLang="fr-FR" sz="2000" b="1" dirty="0">
                <a:solidFill>
                  <a:schemeClr val="accent1"/>
                </a:solidFill>
                <a:latin typeface="+mn-lt"/>
              </a:rPr>
              <a:t>Rice</a:t>
            </a:r>
            <a:r>
              <a:rPr lang="en-US" altLang="fr-FR" sz="2000" dirty="0">
                <a:latin typeface="+mn-lt"/>
              </a:rPr>
              <a:t>: more balanced between export and domestic consumption.</a:t>
            </a:r>
          </a:p>
          <a:p>
            <a:pPr marL="977900" lvl="1" indent="-357188" algn="just">
              <a:lnSpc>
                <a:spcPct val="100000"/>
              </a:lnSpc>
              <a:spcBef>
                <a:spcPct val="0"/>
              </a:spcBef>
              <a:spcAft>
                <a:spcPts val="600"/>
              </a:spcAft>
              <a:buSzPct val="70000"/>
              <a:buFont typeface="Wingdings" pitchFamily="2" charset="2"/>
              <a:buChar char="Ø"/>
            </a:pPr>
            <a:r>
              <a:rPr lang="en-US" altLang="fr-FR" sz="2000" b="1" dirty="0">
                <a:solidFill>
                  <a:srgbClr val="00B050"/>
                </a:solidFill>
                <a:latin typeface="+mn-lt"/>
              </a:rPr>
              <a:t>Green bean</a:t>
            </a:r>
            <a:r>
              <a:rPr lang="en-US" altLang="fr-FR" sz="2000" dirty="0">
                <a:latin typeface="+mn-lt"/>
              </a:rPr>
              <a:t>: all of the production is for the Chinese market. </a:t>
            </a:r>
          </a:p>
          <a:p>
            <a:pPr marL="977900" lvl="1" indent="-357188" algn="just">
              <a:lnSpc>
                <a:spcPct val="100000"/>
              </a:lnSpc>
              <a:spcBef>
                <a:spcPct val="0"/>
              </a:spcBef>
              <a:spcAft>
                <a:spcPts val="600"/>
              </a:spcAft>
              <a:buSzPct val="70000"/>
              <a:buFont typeface="Wingdings" pitchFamily="2" charset="2"/>
              <a:buChar char="Ø"/>
            </a:pPr>
            <a:r>
              <a:rPr lang="en-US" altLang="fr-FR" sz="2000" b="1" dirty="0">
                <a:solidFill>
                  <a:srgbClr val="C00000"/>
                </a:solidFill>
                <a:latin typeface="+mn-lt"/>
              </a:rPr>
              <a:t>Pig</a:t>
            </a:r>
            <a:r>
              <a:rPr lang="en-US" altLang="fr-FR" sz="2000" dirty="0">
                <a:latin typeface="+mn-lt"/>
              </a:rPr>
              <a:t>: focuses totally on increasingly demanding domestic market.</a:t>
            </a:r>
          </a:p>
          <a:p>
            <a:pPr marL="357188" indent="-357188" algn="just">
              <a:lnSpc>
                <a:spcPct val="100000"/>
              </a:lnSpc>
              <a:spcBef>
                <a:spcPts val="1200"/>
              </a:spcBef>
              <a:spcAft>
                <a:spcPts val="600"/>
              </a:spcAft>
            </a:pPr>
            <a:r>
              <a:rPr lang="en-US" altLang="fr-FR" sz="2400" b="1" dirty="0">
                <a:latin typeface="+mn-lt"/>
              </a:rPr>
              <a:t>Risk sharing for farmers</a:t>
            </a:r>
          </a:p>
          <a:p>
            <a:pPr marL="622300" lvl="1" indent="-357188" algn="just">
              <a:lnSpc>
                <a:spcPct val="100000"/>
              </a:lnSpc>
              <a:spcBef>
                <a:spcPct val="0"/>
              </a:spcBef>
              <a:spcAft>
                <a:spcPts val="600"/>
              </a:spcAft>
              <a:buSzPct val="70000"/>
              <a:buFont typeface="Wingdings" pitchFamily="2" charset="2"/>
              <a:buChar char="Ø"/>
            </a:pPr>
            <a:r>
              <a:rPr lang="en-US" altLang="fr-FR" sz="2000" dirty="0">
                <a:latin typeface="+mn-lt"/>
              </a:rPr>
              <a:t>Risks: natural disaster (drought, flood, frost), disease outbreak or price risk</a:t>
            </a:r>
          </a:p>
          <a:p>
            <a:pPr marL="622300" lvl="1" indent="-357188" algn="just">
              <a:lnSpc>
                <a:spcPct val="100000"/>
              </a:lnSpc>
              <a:spcBef>
                <a:spcPct val="0"/>
              </a:spcBef>
              <a:spcAft>
                <a:spcPts val="600"/>
              </a:spcAft>
              <a:buSzPct val="70000"/>
              <a:buFont typeface="Wingdings" pitchFamily="2" charset="2"/>
              <a:buChar char="Ø"/>
            </a:pPr>
            <a:r>
              <a:rPr lang="en-US" altLang="fr-FR" sz="2000" dirty="0">
                <a:latin typeface="+mn-lt"/>
              </a:rPr>
              <a:t> CF help attract investment in agriculture, especially foreign investors</a:t>
            </a:r>
          </a:p>
        </p:txBody>
      </p:sp>
    </p:spTree>
    <p:extLst>
      <p:ext uri="{BB962C8B-B14F-4D97-AF65-F5344CB8AC3E}">
        <p14:creationId xmlns:p14="http://schemas.microsoft.com/office/powerpoint/2010/main" val="3356717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76400"/>
            <a:ext cx="8229600" cy="687600"/>
          </a:xfrm>
        </p:spPr>
        <p:txBody>
          <a:bodyPr>
            <a:normAutofit/>
          </a:bodyPr>
          <a:lstStyle/>
          <a:p>
            <a:pPr defTabSz="731838"/>
            <a:r>
              <a:rPr lang="en-US" altLang="fr-FR" sz="3600" b="1" dirty="0">
                <a:latin typeface="Corbel" panose="020B0503020204020204" pitchFamily="34" charset="0"/>
              </a:rPr>
              <a:t>Negative impacts of CF </a:t>
            </a:r>
          </a:p>
        </p:txBody>
      </p:sp>
      <p:sp>
        <p:nvSpPr>
          <p:cNvPr id="3" name="Content Placeholder 2"/>
          <p:cNvSpPr>
            <a:spLocks noGrp="1"/>
          </p:cNvSpPr>
          <p:nvPr>
            <p:ph idx="1"/>
          </p:nvPr>
        </p:nvSpPr>
        <p:spPr>
          <a:xfrm>
            <a:off x="457200" y="1268760"/>
            <a:ext cx="8229600" cy="5377700"/>
          </a:xfrm>
        </p:spPr>
        <p:txBody>
          <a:bodyPr rtlCol="0">
            <a:noAutofit/>
          </a:bodyPr>
          <a:lstStyle/>
          <a:p>
            <a:pPr marL="357188" indent="-357188" algn="just" fontAlgn="auto">
              <a:lnSpc>
                <a:spcPct val="110000"/>
              </a:lnSpc>
              <a:spcBef>
                <a:spcPts val="0"/>
              </a:spcBef>
              <a:spcAft>
                <a:spcPts val="600"/>
              </a:spcAft>
              <a:buFont typeface="Arial" panose="020B0604020202020204" pitchFamily="34" charset="0"/>
              <a:buChar char="•"/>
              <a:defRPr/>
            </a:pPr>
            <a:r>
              <a:rPr lang="en-US" sz="2400" b="1" dirty="0">
                <a:latin typeface="Corbel" panose="020B0503020204020204" pitchFamily="34" charset="0"/>
              </a:rPr>
              <a:t>Bias towards large farmers </a:t>
            </a:r>
            <a:r>
              <a:rPr lang="en-US" sz="2400" dirty="0">
                <a:latin typeface="Corbel" panose="020B0503020204020204" pitchFamily="34" charset="0"/>
              </a:rPr>
              <a:t>and risk of squeezing out small farmers</a:t>
            </a:r>
          </a:p>
          <a:p>
            <a:pPr marL="622300" lvl="1" indent="-357188" algn="just" fontAlgn="auto">
              <a:spcBef>
                <a:spcPts val="0"/>
              </a:spcBef>
              <a:spcAft>
                <a:spcPts val="600"/>
              </a:spcAft>
              <a:buSzPct val="70000"/>
              <a:buFont typeface="Wingdings" panose="05000000000000000000" pitchFamily="2" charset="2"/>
              <a:buChar char="Ø"/>
              <a:defRPr/>
            </a:pPr>
            <a:r>
              <a:rPr lang="en-US" sz="2000" dirty="0">
                <a:latin typeface="Corbel" panose="020B0503020204020204" pitchFamily="34" charset="0"/>
              </a:rPr>
              <a:t>Not all farmers can participate into CF: farmers who are inefficient and/or not competitive enough risk being eliminated. </a:t>
            </a:r>
          </a:p>
          <a:p>
            <a:pPr marL="622300" lvl="1" indent="-357188" algn="just" fontAlgn="auto">
              <a:spcBef>
                <a:spcPts val="0"/>
              </a:spcBef>
              <a:spcAft>
                <a:spcPts val="600"/>
              </a:spcAft>
              <a:buSzPct val="70000"/>
              <a:buFont typeface="Wingdings" panose="05000000000000000000" pitchFamily="2" charset="2"/>
              <a:buChar char="Ø"/>
              <a:defRPr/>
            </a:pPr>
            <a:r>
              <a:rPr lang="en-US" sz="2000" dirty="0">
                <a:latin typeface="Corbel" panose="020B0503020204020204" pitchFamily="34" charset="0"/>
              </a:rPr>
              <a:t>In a country with many smallholder farmers, a high social and political risk may be associated with such exclusion. Therefore, the process of up-scaling and its trade-offs should be cautiously considered.</a:t>
            </a:r>
          </a:p>
          <a:p>
            <a:pPr marL="357188" indent="-357188" algn="just" fontAlgn="auto">
              <a:lnSpc>
                <a:spcPct val="110000"/>
              </a:lnSpc>
              <a:spcBef>
                <a:spcPts val="1200"/>
              </a:spcBef>
              <a:spcAft>
                <a:spcPts val="600"/>
              </a:spcAft>
              <a:buFont typeface="Arial" panose="020B0604020202020204" pitchFamily="34" charset="0"/>
              <a:buChar char="•"/>
              <a:defRPr/>
            </a:pPr>
            <a:r>
              <a:rPr lang="vi-VN" sz="2400" dirty="0">
                <a:latin typeface="Corbel" panose="020B0503020204020204" pitchFamily="34" charset="0"/>
              </a:rPr>
              <a:t>CF</a:t>
            </a:r>
            <a:r>
              <a:rPr lang="fr-FR" sz="2400" dirty="0">
                <a:latin typeface="Corbel" panose="020B0503020204020204" pitchFamily="34" charset="0"/>
              </a:rPr>
              <a:t> </a:t>
            </a:r>
            <a:r>
              <a:rPr lang="fr-FR" sz="2400" dirty="0" err="1">
                <a:latin typeface="Corbel" panose="020B0503020204020204" pitchFamily="34" charset="0"/>
              </a:rPr>
              <a:t>may</a:t>
            </a:r>
            <a:r>
              <a:rPr lang="fr-FR" sz="2400" dirty="0">
                <a:latin typeface="Corbel" panose="020B0503020204020204" pitchFamily="34" charset="0"/>
              </a:rPr>
              <a:t> lead to </a:t>
            </a:r>
            <a:r>
              <a:rPr lang="fr-FR" sz="2400" b="1" dirty="0" err="1">
                <a:latin typeface="Corbel" panose="020B0503020204020204" pitchFamily="34" charset="0"/>
              </a:rPr>
              <a:t>monopolies</a:t>
            </a:r>
            <a:r>
              <a:rPr lang="fr-FR" sz="2400" b="1" dirty="0">
                <a:latin typeface="Corbel" panose="020B0503020204020204" pitchFamily="34" charset="0"/>
              </a:rPr>
              <a:t>/</a:t>
            </a:r>
            <a:r>
              <a:rPr lang="fr-FR" sz="2400" b="1" dirty="0" err="1">
                <a:latin typeface="Corbel" panose="020B0503020204020204" pitchFamily="34" charset="0"/>
              </a:rPr>
              <a:t>oligopolies</a:t>
            </a:r>
            <a:r>
              <a:rPr lang="fr-FR" sz="2400" dirty="0">
                <a:latin typeface="Corbel" panose="020B0503020204020204" pitchFamily="34" charset="0"/>
              </a:rPr>
              <a:t> due to </a:t>
            </a:r>
            <a:r>
              <a:rPr lang="vi-VN" sz="2400" dirty="0">
                <a:latin typeface="Corbel" panose="020B0503020204020204" pitchFamily="34" charset="0"/>
              </a:rPr>
              <a:t>rent</a:t>
            </a:r>
            <a:r>
              <a:rPr lang="fr-FR" sz="2400" dirty="0">
                <a:latin typeface="Corbel" panose="020B0503020204020204" pitchFamily="34" charset="0"/>
              </a:rPr>
              <a:t>-</a:t>
            </a:r>
            <a:r>
              <a:rPr lang="vi-VN" sz="2400" dirty="0">
                <a:latin typeface="Corbel" panose="020B0503020204020204" pitchFamily="34" charset="0"/>
              </a:rPr>
              <a:t>seeking behavior</a:t>
            </a:r>
            <a:r>
              <a:rPr lang="fr-FR" sz="2400" dirty="0">
                <a:latin typeface="Corbel" panose="020B0503020204020204" pitchFamily="34" charset="0"/>
              </a:rPr>
              <a:t>s</a:t>
            </a:r>
            <a:r>
              <a:rPr lang="vi-VN" sz="2400" dirty="0">
                <a:latin typeface="Corbel" panose="020B0503020204020204" pitchFamily="34" charset="0"/>
              </a:rPr>
              <a:t> and the </a:t>
            </a:r>
            <a:r>
              <a:rPr lang="fr-FR" sz="2400" dirty="0" err="1">
                <a:latin typeface="Corbel" panose="020B0503020204020204" pitchFamily="34" charset="0"/>
              </a:rPr>
              <a:t>small</a:t>
            </a:r>
            <a:r>
              <a:rPr lang="fr-FR" sz="2400" dirty="0">
                <a:latin typeface="Corbel" panose="020B0503020204020204" pitchFamily="34" charset="0"/>
              </a:rPr>
              <a:t> </a:t>
            </a:r>
            <a:r>
              <a:rPr lang="fr-FR" sz="2400" dirty="0" err="1">
                <a:latin typeface="Corbel" panose="020B0503020204020204" pitchFamily="34" charset="0"/>
              </a:rPr>
              <a:t>number</a:t>
            </a:r>
            <a:r>
              <a:rPr lang="vi-VN" sz="2400" dirty="0">
                <a:latin typeface="Corbel" panose="020B0503020204020204" pitchFamily="34" charset="0"/>
              </a:rPr>
              <a:t> of domestic stakeholders</a:t>
            </a:r>
            <a:r>
              <a:rPr lang="en-US" sz="2400" dirty="0">
                <a:latin typeface="Corbel" panose="020B0503020204020204" pitchFamily="34" charset="0"/>
              </a:rPr>
              <a:t>. </a:t>
            </a:r>
          </a:p>
          <a:p>
            <a:pPr marL="357188" indent="-357188" algn="just" fontAlgn="auto">
              <a:lnSpc>
                <a:spcPct val="110000"/>
              </a:lnSpc>
              <a:spcBef>
                <a:spcPts val="1200"/>
              </a:spcBef>
              <a:spcAft>
                <a:spcPts val="600"/>
              </a:spcAft>
              <a:buFont typeface="Arial" panose="020B0604020202020204" pitchFamily="34" charset="0"/>
              <a:buChar char="•"/>
              <a:defRPr/>
            </a:pPr>
            <a:r>
              <a:rPr lang="en-US" sz="2400" dirty="0">
                <a:latin typeface="Corbel" panose="020B0503020204020204" pitchFamily="34" charset="0"/>
              </a:rPr>
              <a:t>R</a:t>
            </a:r>
            <a:r>
              <a:rPr lang="vi-VN" sz="2400" dirty="0">
                <a:latin typeface="Corbel" panose="020B0503020204020204" pitchFamily="34" charset="0"/>
              </a:rPr>
              <a:t>ent</a:t>
            </a:r>
            <a:r>
              <a:rPr lang="fr-FR" sz="2400" dirty="0">
                <a:latin typeface="Corbel" panose="020B0503020204020204" pitchFamily="34" charset="0"/>
              </a:rPr>
              <a:t>-</a:t>
            </a:r>
            <a:r>
              <a:rPr lang="vi-VN" sz="2400" dirty="0">
                <a:latin typeface="Corbel" panose="020B0503020204020204" pitchFamily="34" charset="0"/>
              </a:rPr>
              <a:t>seeking behavior</a:t>
            </a:r>
            <a:r>
              <a:rPr lang="en-US" sz="2400" dirty="0">
                <a:latin typeface="Corbel" panose="020B0503020204020204" pitchFamily="34" charset="0"/>
              </a:rPr>
              <a:t>s may arise among various categories of </a:t>
            </a:r>
            <a:r>
              <a:rPr lang="vi-VN" sz="2400" dirty="0">
                <a:latin typeface="Corbel" panose="020B0503020204020204" pitchFamily="34" charset="0"/>
              </a:rPr>
              <a:t>stakeholders</a:t>
            </a:r>
            <a:r>
              <a:rPr lang="fr-FR" sz="2400" dirty="0">
                <a:latin typeface="Corbel" panose="020B0503020204020204" pitchFamily="34" charset="0"/>
              </a:rPr>
              <a:t>:</a:t>
            </a:r>
          </a:p>
          <a:p>
            <a:pPr marL="622300" lvl="1" indent="-357188" algn="just" fontAlgn="auto">
              <a:lnSpc>
                <a:spcPct val="110000"/>
              </a:lnSpc>
              <a:spcBef>
                <a:spcPts val="0"/>
              </a:spcBef>
              <a:spcAft>
                <a:spcPts val="600"/>
              </a:spcAft>
              <a:buSzPct val="70000"/>
              <a:buFont typeface="Wingdings" panose="05000000000000000000" pitchFamily="2" charset="2"/>
              <a:buChar char="Ø"/>
              <a:defRPr/>
            </a:pPr>
            <a:r>
              <a:rPr lang="vi-VN" sz="2000" dirty="0">
                <a:latin typeface="Corbel" panose="020B0503020204020204" pitchFamily="34" charset="0"/>
              </a:rPr>
              <a:t>farmer group representatives who </a:t>
            </a:r>
            <a:r>
              <a:rPr lang="fr-FR" sz="2000" dirty="0" err="1">
                <a:latin typeface="Corbel" panose="020B0503020204020204" pitchFamily="34" charset="0"/>
              </a:rPr>
              <a:t>were</a:t>
            </a:r>
            <a:r>
              <a:rPr lang="fr-FR" sz="2000" dirty="0">
                <a:latin typeface="Corbel" panose="020B0503020204020204" pitchFamily="34" charset="0"/>
              </a:rPr>
              <a:t> </a:t>
            </a:r>
            <a:r>
              <a:rPr lang="vi-VN" sz="2000" dirty="0">
                <a:latin typeface="Corbel" panose="020B0503020204020204" pitchFamily="34" charset="0"/>
              </a:rPr>
              <a:t>not elected by the farmers and received commission from the millers</a:t>
            </a:r>
            <a:r>
              <a:rPr lang="en-US" sz="2000" dirty="0">
                <a:latin typeface="Corbel" panose="020B0503020204020204" pitchFamily="34" charset="0"/>
              </a:rPr>
              <a:t>. </a:t>
            </a:r>
          </a:p>
        </p:txBody>
      </p:sp>
    </p:spTree>
    <p:extLst>
      <p:ext uri="{BB962C8B-B14F-4D97-AF65-F5344CB8AC3E}">
        <p14:creationId xmlns:p14="http://schemas.microsoft.com/office/powerpoint/2010/main" val="3611752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25413" y="177800"/>
            <a:ext cx="8901112" cy="687600"/>
          </a:xfrm>
        </p:spPr>
        <p:txBody>
          <a:bodyPr>
            <a:normAutofit/>
          </a:bodyPr>
          <a:lstStyle/>
          <a:p>
            <a:r>
              <a:rPr lang="en-US" altLang="fr-FR" sz="3600" b="1" dirty="0">
                <a:latin typeface="Corbel" panose="020B0503020204020204" pitchFamily="34" charset="0"/>
              </a:rPr>
              <a:t>Recommendations</a:t>
            </a:r>
          </a:p>
        </p:txBody>
      </p:sp>
      <p:sp>
        <p:nvSpPr>
          <p:cNvPr id="25603" name="Title 1"/>
          <p:cNvSpPr txBox="1">
            <a:spLocks/>
          </p:cNvSpPr>
          <p:nvPr/>
        </p:nvSpPr>
        <p:spPr bwMode="auto">
          <a:xfrm>
            <a:off x="259307" y="1763909"/>
            <a:ext cx="8611738"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defTabSz="685800">
              <a:defRPr>
                <a:solidFill>
                  <a:schemeClr val="tx1"/>
                </a:solidFill>
                <a:latin typeface="Calibri" pitchFamily="34" charset="0"/>
              </a:defRPr>
            </a:lvl1pPr>
            <a:lvl2pPr marL="742950" indent="-285750" defTabSz="685800">
              <a:defRPr>
                <a:solidFill>
                  <a:schemeClr val="tx1"/>
                </a:solidFill>
                <a:latin typeface="Calibri" pitchFamily="34" charset="0"/>
              </a:defRPr>
            </a:lvl2pPr>
            <a:lvl3pPr marL="1143000" indent="-228600" defTabSz="685800">
              <a:defRPr>
                <a:solidFill>
                  <a:schemeClr val="tx1"/>
                </a:solidFill>
                <a:latin typeface="Calibri" pitchFamily="34" charset="0"/>
              </a:defRPr>
            </a:lvl3pPr>
            <a:lvl4pPr marL="1600200" indent="-228600" defTabSz="685800">
              <a:defRPr>
                <a:solidFill>
                  <a:schemeClr val="tx1"/>
                </a:solidFill>
                <a:latin typeface="Calibri" pitchFamily="34" charset="0"/>
              </a:defRPr>
            </a:lvl4pPr>
            <a:lvl5pPr marL="2057400" indent="-228600" defTabSz="685800">
              <a:defRPr>
                <a:solidFill>
                  <a:schemeClr val="tx1"/>
                </a:solidFill>
                <a:latin typeface="Calibri" pitchFamily="34" charset="0"/>
              </a:defRPr>
            </a:lvl5pPr>
            <a:lvl6pPr marL="2514600" indent="-228600" defTabSz="685800" fontAlgn="base">
              <a:spcBef>
                <a:spcPct val="0"/>
              </a:spcBef>
              <a:spcAft>
                <a:spcPct val="0"/>
              </a:spcAft>
              <a:defRPr>
                <a:solidFill>
                  <a:schemeClr val="tx1"/>
                </a:solidFill>
                <a:latin typeface="Calibri" pitchFamily="34" charset="0"/>
              </a:defRPr>
            </a:lvl6pPr>
            <a:lvl7pPr marL="2971800" indent="-228600" defTabSz="685800" fontAlgn="base">
              <a:spcBef>
                <a:spcPct val="0"/>
              </a:spcBef>
              <a:spcAft>
                <a:spcPct val="0"/>
              </a:spcAft>
              <a:defRPr>
                <a:solidFill>
                  <a:schemeClr val="tx1"/>
                </a:solidFill>
                <a:latin typeface="Calibri" pitchFamily="34" charset="0"/>
              </a:defRPr>
            </a:lvl7pPr>
            <a:lvl8pPr marL="3429000" indent="-228600" defTabSz="685800" fontAlgn="base">
              <a:spcBef>
                <a:spcPct val="0"/>
              </a:spcBef>
              <a:spcAft>
                <a:spcPct val="0"/>
              </a:spcAft>
              <a:defRPr>
                <a:solidFill>
                  <a:schemeClr val="tx1"/>
                </a:solidFill>
                <a:latin typeface="Calibri" pitchFamily="34" charset="0"/>
              </a:defRPr>
            </a:lvl8pPr>
            <a:lvl9pPr marL="3886200" indent="-228600" defTabSz="685800" fontAlgn="base">
              <a:spcBef>
                <a:spcPct val="0"/>
              </a:spcBef>
              <a:spcAft>
                <a:spcPct val="0"/>
              </a:spcAft>
              <a:defRPr>
                <a:solidFill>
                  <a:schemeClr val="tx1"/>
                </a:solidFill>
                <a:latin typeface="Calibri" pitchFamily="34" charset="0"/>
              </a:defRPr>
            </a:lvl9pPr>
          </a:lstStyle>
          <a:p>
            <a:pPr>
              <a:spcBef>
                <a:spcPts val="600"/>
              </a:spcBef>
              <a:buFont typeface="Arial" charset="0"/>
              <a:buChar char="•"/>
            </a:pPr>
            <a:r>
              <a:rPr lang="en-US" altLang="fr-FR" sz="2800" dirty="0">
                <a:latin typeface="Corbel" panose="020B0503020204020204" pitchFamily="34" charset="0"/>
                <a:cs typeface="Times New Roman" pitchFamily="18" charset="0"/>
              </a:rPr>
              <a:t>Improve policy and legal framework for CF</a:t>
            </a:r>
          </a:p>
          <a:p>
            <a:pPr>
              <a:spcBef>
                <a:spcPts val="600"/>
              </a:spcBef>
              <a:buFont typeface="Arial" charset="0"/>
              <a:buChar char="•"/>
            </a:pPr>
            <a:r>
              <a:rPr lang="en-US" altLang="fr-FR" sz="2800" dirty="0">
                <a:latin typeface="Corbel" panose="020B0503020204020204" pitchFamily="34" charset="0"/>
                <a:cs typeface="Times New Roman" pitchFamily="18" charset="0"/>
              </a:rPr>
              <a:t>Improve institutional arrangement</a:t>
            </a:r>
          </a:p>
          <a:p>
            <a:pPr>
              <a:spcBef>
                <a:spcPts val="600"/>
              </a:spcBef>
              <a:buFont typeface="Arial" charset="0"/>
              <a:buChar char="•"/>
            </a:pPr>
            <a:r>
              <a:rPr lang="en-US" altLang="fr-FR" sz="2800" dirty="0">
                <a:latin typeface="Corbel" panose="020B0503020204020204" pitchFamily="34" charset="0"/>
                <a:cs typeface="Times New Roman" pitchFamily="18" charset="0"/>
              </a:rPr>
              <a:t>Promote farmer organization development</a:t>
            </a:r>
          </a:p>
          <a:p>
            <a:pPr>
              <a:spcBef>
                <a:spcPts val="600"/>
              </a:spcBef>
              <a:buFont typeface="Arial" charset="0"/>
              <a:buChar char="•"/>
            </a:pPr>
            <a:r>
              <a:rPr lang="en-US" altLang="fr-FR" sz="2800" dirty="0">
                <a:latin typeface="Corbel" panose="020B0503020204020204" pitchFamily="34" charset="0"/>
                <a:cs typeface="Times New Roman" pitchFamily="18" charset="0"/>
              </a:rPr>
              <a:t>Promote the development of domestic enterprises</a:t>
            </a:r>
          </a:p>
          <a:p>
            <a:pPr>
              <a:spcBef>
                <a:spcPts val="600"/>
              </a:spcBef>
              <a:buFont typeface="Arial" charset="0"/>
              <a:buChar char="•"/>
            </a:pPr>
            <a:r>
              <a:rPr lang="en-US" altLang="fr-FR" sz="2800" dirty="0">
                <a:latin typeface="Corbel" panose="020B0503020204020204" pitchFamily="34" charset="0"/>
                <a:cs typeface="Times New Roman" pitchFamily="18" charset="0"/>
              </a:rPr>
              <a:t>Improve agricultural market management</a:t>
            </a:r>
          </a:p>
          <a:p>
            <a:pPr>
              <a:spcBef>
                <a:spcPts val="600"/>
              </a:spcBef>
              <a:buFont typeface="Arial" charset="0"/>
              <a:buChar char="•"/>
            </a:pPr>
            <a:r>
              <a:rPr lang="en-US" altLang="fr-FR" sz="2800" dirty="0">
                <a:latin typeface="Corbel" panose="020B0503020204020204" pitchFamily="34" charset="0"/>
                <a:cs typeface="Times New Roman" pitchFamily="18" charset="0"/>
              </a:rPr>
              <a:t>Promote social values and utilize community-based mechanism for effective contract enforcement</a:t>
            </a:r>
          </a:p>
        </p:txBody>
      </p:sp>
    </p:spTree>
    <p:extLst>
      <p:ext uri="{BB962C8B-B14F-4D97-AF65-F5344CB8AC3E}">
        <p14:creationId xmlns:p14="http://schemas.microsoft.com/office/powerpoint/2010/main" val="2049013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25413" y="177800"/>
            <a:ext cx="8901112" cy="784225"/>
          </a:xfrm>
        </p:spPr>
        <p:txBody>
          <a:bodyPr>
            <a:normAutofit/>
          </a:bodyPr>
          <a:lstStyle/>
          <a:p>
            <a:r>
              <a:rPr lang="en-US" altLang="fr-FR" sz="3600" b="1" dirty="0">
                <a:latin typeface="+mn-lt"/>
              </a:rPr>
              <a:t>Improve policy &amp; legal framework for CF</a:t>
            </a:r>
          </a:p>
        </p:txBody>
      </p:sp>
      <p:sp>
        <p:nvSpPr>
          <p:cNvPr id="3" name="Content Placeholder 2"/>
          <p:cNvSpPr>
            <a:spLocks noGrp="1"/>
          </p:cNvSpPr>
          <p:nvPr>
            <p:ph idx="1"/>
          </p:nvPr>
        </p:nvSpPr>
        <p:spPr>
          <a:xfrm>
            <a:off x="218364" y="1442663"/>
            <a:ext cx="8666329" cy="5415337"/>
          </a:xfrm>
        </p:spPr>
        <p:txBody>
          <a:bodyPr rtlCol="0">
            <a:noAutofit/>
          </a:bodyPr>
          <a:lstStyle/>
          <a:p>
            <a:pPr marL="357188" indent="-357188" algn="just" fontAlgn="auto">
              <a:lnSpc>
                <a:spcPct val="100000"/>
              </a:lnSpc>
              <a:spcBef>
                <a:spcPts val="0"/>
              </a:spcBef>
              <a:spcAft>
                <a:spcPts val="600"/>
              </a:spcAft>
              <a:buFont typeface="Arial" panose="020B0604020202020204" pitchFamily="34" charset="0"/>
              <a:buChar char="•"/>
              <a:defRPr/>
            </a:pPr>
            <a:r>
              <a:rPr lang="fr-FR" sz="2400" dirty="0" err="1">
                <a:latin typeface="Corbel" panose="020B0503020204020204" pitchFamily="34" charset="0"/>
              </a:rPr>
              <a:t>GoL</a:t>
            </a:r>
            <a:r>
              <a:rPr lang="fr-FR" sz="2400" dirty="0">
                <a:latin typeface="Corbel" panose="020B0503020204020204" pitchFamily="34" charset="0"/>
              </a:rPr>
              <a:t> </a:t>
            </a:r>
            <a:r>
              <a:rPr lang="fr-FR" sz="2400" dirty="0" err="1">
                <a:latin typeface="Corbel" panose="020B0503020204020204" pitchFamily="34" charset="0"/>
              </a:rPr>
              <a:t>should</a:t>
            </a:r>
            <a:r>
              <a:rPr lang="fr-FR" sz="2400" dirty="0">
                <a:latin typeface="Corbel" panose="020B0503020204020204" pitchFamily="34" charset="0"/>
              </a:rPr>
              <a:t> </a:t>
            </a:r>
            <a:r>
              <a:rPr lang="fr-FR" sz="2400" dirty="0" err="1">
                <a:latin typeface="Corbel" panose="020B0503020204020204" pitchFamily="34" charset="0"/>
              </a:rPr>
              <a:t>consider</a:t>
            </a:r>
            <a:r>
              <a:rPr lang="fr-FR" sz="2400" dirty="0">
                <a:latin typeface="Corbel" panose="020B0503020204020204" pitchFamily="34" charset="0"/>
              </a:rPr>
              <a:t> </a:t>
            </a:r>
            <a:r>
              <a:rPr lang="fr-FR" sz="2400" dirty="0" err="1">
                <a:latin typeface="Corbel" panose="020B0503020204020204" pitchFamily="34" charset="0"/>
              </a:rPr>
              <a:t>writing</a:t>
            </a:r>
            <a:r>
              <a:rPr lang="fr-FR" sz="2400" dirty="0">
                <a:latin typeface="Corbel" panose="020B0503020204020204" pitchFamily="34" charset="0"/>
              </a:rPr>
              <a:t> a</a:t>
            </a:r>
            <a:r>
              <a:rPr lang="vi-VN" sz="2400" dirty="0">
                <a:latin typeface="Corbel" panose="020B0503020204020204" pitchFamily="34" charset="0"/>
              </a:rPr>
              <a:t> </a:t>
            </a:r>
            <a:r>
              <a:rPr lang="vi-VN" sz="2400" b="1" dirty="0">
                <a:latin typeface="Corbel" panose="020B0503020204020204" pitchFamily="34" charset="0"/>
              </a:rPr>
              <a:t>s</a:t>
            </a:r>
            <a:r>
              <a:rPr lang="fr-FR" sz="2400" b="1" dirty="0" err="1">
                <a:latin typeface="Corbel" panose="020B0503020204020204" pitchFamily="34" charset="0"/>
              </a:rPr>
              <a:t>pecific</a:t>
            </a:r>
            <a:r>
              <a:rPr lang="fr-FR" sz="2400" b="1" dirty="0">
                <a:latin typeface="Corbel" panose="020B0503020204020204" pitchFamily="34" charset="0"/>
              </a:rPr>
              <a:t> c</a:t>
            </a:r>
            <a:r>
              <a:rPr lang="vi-VN" sz="2400" b="1" dirty="0">
                <a:latin typeface="Corbel" panose="020B0503020204020204" pitchFamily="34" charset="0"/>
              </a:rPr>
              <a:t>hapter on CF </a:t>
            </a:r>
            <a:r>
              <a:rPr lang="vi-VN" sz="2400" dirty="0">
                <a:latin typeface="Corbel" panose="020B0503020204020204" pitchFamily="34" charset="0"/>
              </a:rPr>
              <a:t>in the current Law of Contract</a:t>
            </a:r>
            <a:r>
              <a:rPr lang="fr-FR" sz="2400" dirty="0">
                <a:latin typeface="Corbel" panose="020B0503020204020204" pitchFamily="34" charset="0"/>
              </a:rPr>
              <a:t>.</a:t>
            </a:r>
            <a:endParaRPr lang="en-US" sz="2400" dirty="0">
              <a:latin typeface="Corbel" panose="020B0503020204020204" pitchFamily="34" charset="0"/>
            </a:endParaRPr>
          </a:p>
          <a:p>
            <a:pPr marL="357188" indent="-357188" algn="just" fontAlgn="auto">
              <a:lnSpc>
                <a:spcPct val="100000"/>
              </a:lnSpc>
              <a:spcBef>
                <a:spcPts val="1200"/>
              </a:spcBef>
              <a:spcAft>
                <a:spcPts val="600"/>
              </a:spcAft>
              <a:buFont typeface="Arial" panose="020B0604020202020204" pitchFamily="34" charset="0"/>
              <a:buChar char="•"/>
              <a:defRPr/>
            </a:pPr>
            <a:r>
              <a:rPr lang="vi-VN" sz="2400" dirty="0">
                <a:latin typeface="Corbel" panose="020B0503020204020204" pitchFamily="34" charset="0"/>
              </a:rPr>
              <a:t>MAF </a:t>
            </a:r>
            <a:r>
              <a:rPr lang="en-US" sz="2400" dirty="0">
                <a:latin typeface="Corbel" panose="020B0503020204020204" pitchFamily="34" charset="0"/>
              </a:rPr>
              <a:t>needs </a:t>
            </a:r>
            <a:r>
              <a:rPr lang="vi-VN" sz="2400" dirty="0">
                <a:latin typeface="Corbel" panose="020B0503020204020204" pitchFamily="34" charset="0"/>
              </a:rPr>
              <a:t>to develop a </a:t>
            </a:r>
            <a:r>
              <a:rPr lang="vi-VN" sz="2400" b="1" dirty="0">
                <a:latin typeface="Corbel" panose="020B0503020204020204" pitchFamily="34" charset="0"/>
              </a:rPr>
              <a:t>separate package of legal documents on CF</a:t>
            </a:r>
            <a:r>
              <a:rPr lang="fr-FR" sz="2400" dirty="0">
                <a:latin typeface="Corbel" panose="020B0503020204020204" pitchFamily="34" charset="0"/>
              </a:rPr>
              <a:t>, </a:t>
            </a:r>
            <a:r>
              <a:rPr lang="vi-VN" sz="2400" dirty="0">
                <a:latin typeface="Corbel" panose="020B0503020204020204" pitchFamily="34" charset="0"/>
              </a:rPr>
              <a:t>which </a:t>
            </a:r>
            <a:r>
              <a:rPr lang="fr-FR" sz="2400" dirty="0" err="1">
                <a:latin typeface="Corbel" panose="020B0503020204020204" pitchFamily="34" charset="0"/>
              </a:rPr>
              <a:t>should</a:t>
            </a:r>
            <a:r>
              <a:rPr lang="vi-VN" sz="2400" dirty="0">
                <a:latin typeface="Corbel" panose="020B0503020204020204" pitchFamily="34" charset="0"/>
              </a:rPr>
              <a:t> include</a:t>
            </a:r>
            <a:r>
              <a:rPr lang="fr-FR" sz="2400" dirty="0">
                <a:latin typeface="Corbel" panose="020B0503020204020204" pitchFamily="34" charset="0"/>
              </a:rPr>
              <a:t> (</a:t>
            </a:r>
            <a:r>
              <a:rPr lang="vi-VN" sz="2400" dirty="0">
                <a:latin typeface="Corbel" panose="020B0503020204020204" pitchFamily="34" charset="0"/>
              </a:rPr>
              <a:t>but not </a:t>
            </a:r>
            <a:r>
              <a:rPr lang="fr-FR" sz="2400" dirty="0" err="1">
                <a:latin typeface="Corbel" panose="020B0503020204020204" pitchFamily="34" charset="0"/>
              </a:rPr>
              <a:t>be</a:t>
            </a:r>
            <a:r>
              <a:rPr lang="fr-FR" sz="2400" dirty="0">
                <a:latin typeface="Corbel" panose="020B0503020204020204" pitchFamily="34" charset="0"/>
              </a:rPr>
              <a:t> </a:t>
            </a:r>
            <a:r>
              <a:rPr lang="vi-VN" sz="2400" dirty="0">
                <a:latin typeface="Corbel" panose="020B0503020204020204" pitchFamily="34" charset="0"/>
              </a:rPr>
              <a:t>limited to</a:t>
            </a:r>
            <a:r>
              <a:rPr lang="fr-FR" sz="2400" dirty="0">
                <a:latin typeface="Corbel" panose="020B0503020204020204" pitchFamily="34" charset="0"/>
              </a:rPr>
              <a:t>)</a:t>
            </a:r>
            <a:r>
              <a:rPr lang="vi-VN" sz="2400" dirty="0">
                <a:latin typeface="Corbel" panose="020B0503020204020204" pitchFamily="34" charset="0"/>
              </a:rPr>
              <a:t>:</a:t>
            </a:r>
            <a:endParaRPr lang="en-US" sz="2400" dirty="0">
              <a:latin typeface="Corbel" panose="020B0503020204020204" pitchFamily="34" charset="0"/>
            </a:endParaRPr>
          </a:p>
          <a:p>
            <a:pPr marL="622300" lvl="1" indent="-357188" algn="just" fontAlgn="auto">
              <a:lnSpc>
                <a:spcPct val="100000"/>
              </a:lnSpc>
              <a:spcBef>
                <a:spcPts val="0"/>
              </a:spcBef>
              <a:spcAft>
                <a:spcPts val="600"/>
              </a:spcAft>
              <a:buSzPct val="70000"/>
              <a:buFont typeface="Wingdings" panose="05000000000000000000" pitchFamily="2" charset="2"/>
              <a:buChar char="Ø"/>
              <a:defRPr/>
            </a:pPr>
            <a:r>
              <a:rPr lang="en-US" sz="1800" i="1" dirty="0">
                <a:latin typeface="Corbel" panose="020B0503020204020204" pitchFamily="34" charset="0"/>
              </a:rPr>
              <a:t>Regulations on CF concept</a:t>
            </a:r>
            <a:r>
              <a:rPr lang="en-US" sz="1800" dirty="0">
                <a:latin typeface="Corbel" panose="020B0503020204020204" pitchFamily="34" charset="0"/>
              </a:rPr>
              <a:t>, definition, and models which are close to reality.</a:t>
            </a:r>
          </a:p>
          <a:p>
            <a:pPr marL="622300" lvl="1" indent="-357188" algn="just" fontAlgn="auto">
              <a:lnSpc>
                <a:spcPct val="100000"/>
              </a:lnSpc>
              <a:spcBef>
                <a:spcPts val="0"/>
              </a:spcBef>
              <a:spcAft>
                <a:spcPts val="600"/>
              </a:spcAft>
              <a:buSzPct val="70000"/>
              <a:buFont typeface="Wingdings" panose="05000000000000000000" pitchFamily="2" charset="2"/>
              <a:buChar char="Ø"/>
              <a:defRPr/>
            </a:pPr>
            <a:r>
              <a:rPr lang="en-US" sz="1800" i="1" dirty="0">
                <a:latin typeface="Corbel" panose="020B0503020204020204" pitchFamily="34" charset="0"/>
              </a:rPr>
              <a:t>CF templates </a:t>
            </a:r>
            <a:r>
              <a:rPr lang="en-US" sz="1800" dirty="0">
                <a:latin typeface="Corbel" panose="020B0503020204020204" pitchFamily="34" charset="0"/>
              </a:rPr>
              <a:t>for each model, contract clauses, rights and obligations of the parties in technical and financial terms, contract management and valuation methods.</a:t>
            </a:r>
          </a:p>
          <a:p>
            <a:pPr marL="622300" lvl="1" indent="-357188" algn="just" fontAlgn="auto">
              <a:lnSpc>
                <a:spcPct val="100000"/>
              </a:lnSpc>
              <a:spcBef>
                <a:spcPts val="0"/>
              </a:spcBef>
              <a:spcAft>
                <a:spcPts val="600"/>
              </a:spcAft>
              <a:buSzPct val="70000"/>
              <a:buFont typeface="Wingdings" panose="05000000000000000000" pitchFamily="2" charset="2"/>
              <a:buChar char="Ø"/>
              <a:defRPr/>
            </a:pPr>
            <a:r>
              <a:rPr lang="en-US" sz="1800" i="1" dirty="0">
                <a:latin typeface="Corbel" panose="020B0503020204020204" pitchFamily="34" charset="0"/>
              </a:rPr>
              <a:t>Regulations on CF enforcement </a:t>
            </a:r>
            <a:r>
              <a:rPr lang="en-US" sz="1800" dirty="0">
                <a:latin typeface="Corbel" panose="020B0503020204020204" pitchFamily="34" charset="0"/>
              </a:rPr>
              <a:t>to increase the transaction cost of breaking contract for the parties. The disputes settlement mechanism should also be simplified and promote third-party mediation at the local level.</a:t>
            </a:r>
          </a:p>
          <a:p>
            <a:pPr marL="622300" lvl="1" indent="-357188" algn="just">
              <a:lnSpc>
                <a:spcPct val="100000"/>
              </a:lnSpc>
              <a:spcBef>
                <a:spcPts val="0"/>
              </a:spcBef>
              <a:spcAft>
                <a:spcPts val="600"/>
              </a:spcAft>
              <a:buSzPct val="70000"/>
              <a:buFont typeface="Wingdings" panose="05000000000000000000" pitchFamily="2" charset="2"/>
              <a:buChar char="Ø"/>
              <a:defRPr/>
            </a:pPr>
            <a:r>
              <a:rPr lang="en-US" sz="1800" i="1" dirty="0">
                <a:latin typeface="Corbel" panose="020B0503020204020204" pitchFamily="34" charset="0"/>
              </a:rPr>
              <a:t>Incentive policies </a:t>
            </a:r>
            <a:r>
              <a:rPr lang="en-US" sz="1800" dirty="0">
                <a:latin typeface="Corbel" panose="020B0503020204020204" pitchFamily="34" charset="0"/>
              </a:rPr>
              <a:t>for CF development (e.g., land, credit, bank interest, tax, input cost, extension, trade promotion, technical training).</a:t>
            </a:r>
          </a:p>
          <a:p>
            <a:pPr marL="357188" lvl="0" indent="-357188" algn="just">
              <a:lnSpc>
                <a:spcPct val="100000"/>
              </a:lnSpc>
              <a:spcBef>
                <a:spcPts val="1200"/>
              </a:spcBef>
              <a:spcAft>
                <a:spcPts val="600"/>
              </a:spcAft>
              <a:buSzPct val="70000"/>
              <a:defRPr/>
            </a:pPr>
            <a:r>
              <a:rPr lang="en-US" sz="2400" dirty="0">
                <a:latin typeface="Corbel" panose="020B0503020204020204" pitchFamily="34" charset="0"/>
              </a:rPr>
              <a:t>Based on the legal documents, MAF develops </a:t>
            </a:r>
            <a:r>
              <a:rPr lang="en-US" sz="2400" b="1" dirty="0">
                <a:latin typeface="Corbel" panose="020B0503020204020204" pitchFamily="34" charset="0"/>
              </a:rPr>
              <a:t>simple and user-friendly guidelines </a:t>
            </a:r>
            <a:r>
              <a:rPr lang="en-US" sz="2400" dirty="0">
                <a:latin typeface="Corbel" panose="020B0503020204020204" pitchFamily="34" charset="0"/>
              </a:rPr>
              <a:t>for contract parties and local authorities.</a:t>
            </a:r>
          </a:p>
          <a:p>
            <a:pPr marL="279400" indent="-357188" algn="just">
              <a:lnSpc>
                <a:spcPct val="100000"/>
              </a:lnSpc>
              <a:spcBef>
                <a:spcPts val="0"/>
              </a:spcBef>
              <a:spcAft>
                <a:spcPts val="600"/>
              </a:spcAft>
              <a:buSzPct val="70000"/>
              <a:buFont typeface="Wingdings" panose="05000000000000000000" pitchFamily="2" charset="2"/>
              <a:buChar char="Ø"/>
              <a:defRPr/>
            </a:pPr>
            <a:endParaRPr lang="en-US" sz="2000" dirty="0">
              <a:latin typeface="+mn-lt"/>
            </a:endParaRPr>
          </a:p>
        </p:txBody>
      </p:sp>
    </p:spTree>
    <p:extLst>
      <p:ext uri="{BB962C8B-B14F-4D97-AF65-F5344CB8AC3E}">
        <p14:creationId xmlns:p14="http://schemas.microsoft.com/office/powerpoint/2010/main" val="1342577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176400"/>
            <a:ext cx="8229600" cy="687600"/>
          </a:xfrm>
        </p:spPr>
        <p:txBody>
          <a:bodyPr>
            <a:normAutofit/>
          </a:bodyPr>
          <a:lstStyle/>
          <a:p>
            <a:r>
              <a:rPr lang="en-US" altLang="fr-FR" sz="3600" b="1" dirty="0">
                <a:latin typeface="+mn-lt"/>
              </a:rPr>
              <a:t>Improve institutional arrangements</a:t>
            </a:r>
          </a:p>
        </p:txBody>
      </p:sp>
      <p:sp>
        <p:nvSpPr>
          <p:cNvPr id="27651" name="Content Placeholder 2"/>
          <p:cNvSpPr>
            <a:spLocks noGrp="1"/>
          </p:cNvSpPr>
          <p:nvPr>
            <p:ph idx="1"/>
          </p:nvPr>
        </p:nvSpPr>
        <p:spPr>
          <a:xfrm>
            <a:off x="232012" y="1440000"/>
            <a:ext cx="8666330" cy="5696125"/>
          </a:xfrm>
        </p:spPr>
        <p:txBody>
          <a:bodyPr/>
          <a:lstStyle/>
          <a:p>
            <a:pPr marL="357188" indent="-357188" algn="just">
              <a:spcBef>
                <a:spcPct val="0"/>
              </a:spcBef>
              <a:spcAft>
                <a:spcPts val="1200"/>
              </a:spcAft>
            </a:pPr>
            <a:r>
              <a:rPr lang="en-US" altLang="fr-FR" sz="2300" dirty="0">
                <a:latin typeface="+mn-lt"/>
              </a:rPr>
              <a:t>MAF proposes to the Government of Laos to </a:t>
            </a:r>
            <a:r>
              <a:rPr lang="en-US" altLang="fr-FR" sz="2300" b="1" dirty="0">
                <a:latin typeface="+mn-lt"/>
              </a:rPr>
              <a:t>clarify the role of the different ministries regarding CF</a:t>
            </a:r>
            <a:r>
              <a:rPr lang="en-US" altLang="fr-FR" sz="2300" dirty="0">
                <a:latin typeface="+mn-lt"/>
              </a:rPr>
              <a:t>; </a:t>
            </a:r>
          </a:p>
          <a:p>
            <a:pPr marL="357188" indent="-357188" algn="just">
              <a:spcBef>
                <a:spcPct val="0"/>
              </a:spcBef>
              <a:spcAft>
                <a:spcPts val="1200"/>
              </a:spcAft>
            </a:pPr>
            <a:r>
              <a:rPr lang="en-AU" altLang="fr-FR" sz="2300" dirty="0">
                <a:latin typeface="+mn-lt"/>
              </a:rPr>
              <a:t>MAF evaluates the implementation of CF promotion at all management levels (MAF, Departments, PAFO, DAFO); </a:t>
            </a:r>
          </a:p>
          <a:p>
            <a:pPr marL="357188" indent="-357188" algn="just">
              <a:spcBef>
                <a:spcPct val="0"/>
              </a:spcBef>
              <a:spcAft>
                <a:spcPts val="1200"/>
              </a:spcAft>
            </a:pPr>
            <a:r>
              <a:rPr lang="en-AU" altLang="fr-FR" sz="2300" dirty="0">
                <a:latin typeface="+mn-lt"/>
              </a:rPr>
              <a:t>MAF reviews related development agencies working on CF</a:t>
            </a:r>
          </a:p>
          <a:p>
            <a:pPr marL="357188" indent="-357188" algn="just">
              <a:spcBef>
                <a:spcPct val="0"/>
              </a:spcBef>
              <a:spcAft>
                <a:spcPts val="1200"/>
              </a:spcAft>
            </a:pPr>
            <a:r>
              <a:rPr lang="en-US" altLang="fr-FR" sz="2300" dirty="0">
                <a:latin typeface="+mn-lt"/>
              </a:rPr>
              <a:t>MAF </a:t>
            </a:r>
            <a:r>
              <a:rPr lang="en-US" altLang="fr-FR" sz="2300" b="1" dirty="0">
                <a:latin typeface="+mn-lt"/>
              </a:rPr>
              <a:t>builds capacity </a:t>
            </a:r>
            <a:r>
              <a:rPr lang="en-US" altLang="fr-FR" sz="2300" dirty="0">
                <a:latin typeface="+mn-lt"/>
              </a:rPr>
              <a:t>for officers; and improves treatment system for officers based on performance evaluated by users (farmers);</a:t>
            </a:r>
          </a:p>
          <a:p>
            <a:pPr marL="357188" indent="-357188" algn="just">
              <a:spcBef>
                <a:spcPct val="0"/>
              </a:spcBef>
              <a:spcAft>
                <a:spcPts val="1200"/>
              </a:spcAft>
            </a:pPr>
            <a:r>
              <a:rPr lang="en-US" altLang="fr-FR" sz="2300" dirty="0">
                <a:latin typeface="+mn-lt"/>
              </a:rPr>
              <a:t>MAF </a:t>
            </a:r>
            <a:r>
              <a:rPr lang="en-US" altLang="fr-FR" sz="2300" b="1" dirty="0">
                <a:latin typeface="+mn-lt"/>
              </a:rPr>
              <a:t>cooperates with provincial authorities </a:t>
            </a:r>
            <a:r>
              <a:rPr lang="en-US" altLang="fr-FR" sz="2300" dirty="0">
                <a:latin typeface="+mn-lt"/>
              </a:rPr>
              <a:t>to carry out a needs assessment of CF parties aimed at understanding what public services should be provided; </a:t>
            </a:r>
          </a:p>
          <a:p>
            <a:pPr marL="357188" indent="-357188" algn="just">
              <a:spcBef>
                <a:spcPct val="0"/>
              </a:spcBef>
              <a:spcAft>
                <a:spcPts val="1200"/>
              </a:spcAft>
            </a:pPr>
            <a:r>
              <a:rPr lang="en-US" altLang="fr-FR" sz="2300" dirty="0">
                <a:latin typeface="+mn-lt"/>
              </a:rPr>
              <a:t>MAF proposes to </a:t>
            </a:r>
            <a:r>
              <a:rPr lang="en-US" altLang="fr-FR" sz="2300" b="1" dirty="0">
                <a:latin typeface="+mn-lt"/>
              </a:rPr>
              <a:t>design mechanisms and incentive policies </a:t>
            </a:r>
            <a:r>
              <a:rPr lang="en-US" altLang="fr-FR" sz="2300" dirty="0">
                <a:latin typeface="+mn-lt"/>
              </a:rPr>
              <a:t>to attract private sector to participate in service provision to CF parties, especially legal supports.</a:t>
            </a:r>
          </a:p>
        </p:txBody>
      </p:sp>
    </p:spTree>
    <p:extLst>
      <p:ext uri="{BB962C8B-B14F-4D97-AF65-F5344CB8AC3E}">
        <p14:creationId xmlns:p14="http://schemas.microsoft.com/office/powerpoint/2010/main" val="114653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619107"/>
          </a:xfrm>
        </p:spPr>
        <p:txBody>
          <a:bodyPr>
            <a:normAutofit/>
          </a:bodyPr>
          <a:lstStyle/>
          <a:p>
            <a:r>
              <a:rPr lang="en-US" sz="3600" dirty="0">
                <a:latin typeface="+mn-lt"/>
              </a:rPr>
              <a:t>Promote farmer organizations</a:t>
            </a:r>
          </a:p>
        </p:txBody>
      </p:sp>
      <p:sp>
        <p:nvSpPr>
          <p:cNvPr id="3" name="Content Placeholder 2"/>
          <p:cNvSpPr>
            <a:spLocks noGrp="1"/>
          </p:cNvSpPr>
          <p:nvPr>
            <p:ph idx="1"/>
          </p:nvPr>
        </p:nvSpPr>
        <p:spPr>
          <a:xfrm>
            <a:off x="245660" y="1440000"/>
            <a:ext cx="8625384" cy="5418000"/>
          </a:xfrm>
        </p:spPr>
        <p:txBody>
          <a:bodyPr>
            <a:noAutofit/>
          </a:bodyPr>
          <a:lstStyle/>
          <a:p>
            <a:pPr marL="357188" lvl="0" indent="-357188" algn="just">
              <a:spcBef>
                <a:spcPct val="0"/>
              </a:spcBef>
              <a:spcAft>
                <a:spcPts val="1200"/>
              </a:spcAft>
            </a:pPr>
            <a:r>
              <a:rPr lang="en-AU" sz="2300" dirty="0">
                <a:latin typeface="Corbel" panose="020B0503020204020204" pitchFamily="34" charset="0"/>
              </a:rPr>
              <a:t>MAF builds capacity of the DAEC to promote the bottom-up implementation of the Decree on Association No. 115/PM, in 2009 and Decree on Cooperatives No. 136/PM, 2010. </a:t>
            </a:r>
          </a:p>
          <a:p>
            <a:pPr marL="357188" lvl="0" indent="-357188" algn="just">
              <a:spcBef>
                <a:spcPct val="0"/>
              </a:spcBef>
              <a:spcAft>
                <a:spcPts val="1200"/>
              </a:spcAft>
            </a:pPr>
            <a:r>
              <a:rPr lang="vi-VN" sz="2300" dirty="0">
                <a:latin typeface="Corbel" panose="020B0503020204020204" pitchFamily="34" charset="0"/>
              </a:rPr>
              <a:t>D</a:t>
            </a:r>
            <a:r>
              <a:rPr lang="en-US" sz="2300" dirty="0">
                <a:latin typeface="Corbel" panose="020B0503020204020204" pitchFamily="34" charset="0"/>
              </a:rPr>
              <a:t>RD</a:t>
            </a:r>
            <a:r>
              <a:rPr lang="vi-VN" sz="2300" dirty="0">
                <a:latin typeface="Corbel" panose="020B0503020204020204" pitchFamily="34" charset="0"/>
              </a:rPr>
              <a:t>C</a:t>
            </a:r>
            <a:r>
              <a:rPr lang="fr-FR" sz="2300" dirty="0">
                <a:latin typeface="Corbel" panose="020B0503020204020204" pitchFamily="34" charset="0"/>
              </a:rPr>
              <a:t> </a:t>
            </a:r>
            <a:r>
              <a:rPr lang="fr-FR" sz="2300" dirty="0" err="1">
                <a:latin typeface="Corbel" panose="020B0503020204020204" pitchFamily="34" charset="0"/>
              </a:rPr>
              <a:t>should</a:t>
            </a:r>
            <a:r>
              <a:rPr lang="en-AU" sz="2300" dirty="0">
                <a:latin typeface="Corbel" panose="020B0503020204020204" pitchFamily="34" charset="0"/>
              </a:rPr>
              <a:t> </a:t>
            </a:r>
            <a:r>
              <a:rPr lang="vi-VN" sz="2300" dirty="0">
                <a:latin typeface="Corbel" panose="020B0503020204020204" pitchFamily="34" charset="0"/>
              </a:rPr>
              <a:t>follow</a:t>
            </a:r>
            <a:r>
              <a:rPr lang="fr-FR" sz="2300" dirty="0">
                <a:latin typeface="Corbel" panose="020B0503020204020204" pitchFamily="34" charset="0"/>
              </a:rPr>
              <a:t> </a:t>
            </a:r>
            <a:r>
              <a:rPr lang="en-US" sz="2300" dirty="0">
                <a:latin typeface="Corbel" panose="020B0503020204020204" pitchFamily="34" charset="0"/>
              </a:rPr>
              <a:t>MAF</a:t>
            </a:r>
            <a:r>
              <a:rPr lang="vi-VN" sz="2300" dirty="0">
                <a:latin typeface="Corbel" panose="020B0503020204020204" pitchFamily="34" charset="0"/>
              </a:rPr>
              <a:t>’s policies </a:t>
            </a:r>
            <a:r>
              <a:rPr lang="en-US" sz="2300" dirty="0">
                <a:latin typeface="Corbel" panose="020B0503020204020204" pitchFamily="34" charset="0"/>
              </a:rPr>
              <a:t>on </a:t>
            </a:r>
            <a:r>
              <a:rPr lang="en-AU" sz="2300" dirty="0">
                <a:latin typeface="Corbel" panose="020B0503020204020204" pitchFamily="34" charset="0"/>
              </a:rPr>
              <a:t>the Establishment of Agricultural Cooperatives and the Establishment of Agriculture Production Groups</a:t>
            </a:r>
          </a:p>
          <a:p>
            <a:pPr marL="357188" lvl="0" indent="-357188" algn="just">
              <a:spcBef>
                <a:spcPct val="0"/>
              </a:spcBef>
              <a:spcAft>
                <a:spcPts val="1200"/>
              </a:spcAft>
            </a:pPr>
            <a:r>
              <a:rPr lang="vi-VN" sz="2300" dirty="0">
                <a:latin typeface="Corbel" panose="020B0503020204020204" pitchFamily="34" charset="0"/>
              </a:rPr>
              <a:t>D</a:t>
            </a:r>
            <a:r>
              <a:rPr lang="en-US" sz="2300" dirty="0">
                <a:latin typeface="Corbel" panose="020B0503020204020204" pitchFamily="34" charset="0"/>
              </a:rPr>
              <a:t>RD</a:t>
            </a:r>
            <a:r>
              <a:rPr lang="vi-VN" sz="2300" dirty="0">
                <a:latin typeface="Corbel" panose="020B0503020204020204" pitchFamily="34" charset="0"/>
              </a:rPr>
              <a:t>C</a:t>
            </a:r>
            <a:r>
              <a:rPr lang="en-US" sz="2300" dirty="0">
                <a:latin typeface="Corbel" panose="020B0503020204020204" pitchFamily="34" charset="0"/>
              </a:rPr>
              <a:t> reviews good CF farmer group and cooperative models in Laos and other countries such as Vietnam, Thailand, and China, and upscale in Laos’ conditions in periods.</a:t>
            </a:r>
          </a:p>
          <a:p>
            <a:pPr marL="357188" lvl="0" indent="-357188" algn="just">
              <a:spcBef>
                <a:spcPct val="0"/>
              </a:spcBef>
              <a:spcAft>
                <a:spcPts val="1200"/>
              </a:spcAft>
            </a:pPr>
            <a:r>
              <a:rPr lang="vi-VN" sz="2300" dirty="0">
                <a:latin typeface="Corbel" panose="020B0503020204020204" pitchFamily="34" charset="0"/>
              </a:rPr>
              <a:t>D</a:t>
            </a:r>
            <a:r>
              <a:rPr lang="en-US" sz="2300" dirty="0">
                <a:latin typeface="Corbel" panose="020B0503020204020204" pitchFamily="34" charset="0"/>
              </a:rPr>
              <a:t>RD</a:t>
            </a:r>
            <a:r>
              <a:rPr lang="vi-VN" sz="2300" dirty="0">
                <a:latin typeface="Corbel" panose="020B0503020204020204" pitchFamily="34" charset="0"/>
              </a:rPr>
              <a:t>C</a:t>
            </a:r>
            <a:r>
              <a:rPr lang="en-US" sz="2300" dirty="0">
                <a:latin typeface="Corbel" panose="020B0503020204020204" pitchFamily="34" charset="0"/>
              </a:rPr>
              <a:t> supports capacity building for farmer groups and cooperatives in legal regulations for CF negotiation, signing, implementation and disputes mediation.</a:t>
            </a:r>
          </a:p>
          <a:p>
            <a:pPr marL="357188" lvl="0" indent="-357188" algn="just">
              <a:spcBef>
                <a:spcPct val="0"/>
              </a:spcBef>
              <a:spcAft>
                <a:spcPts val="1200"/>
              </a:spcAft>
            </a:pPr>
            <a:endParaRPr lang="en-US" sz="2300" dirty="0">
              <a:latin typeface="+mn-lt"/>
            </a:endParaRPr>
          </a:p>
        </p:txBody>
      </p:sp>
    </p:spTree>
    <p:extLst>
      <p:ext uri="{BB962C8B-B14F-4D97-AF65-F5344CB8AC3E}">
        <p14:creationId xmlns:p14="http://schemas.microsoft.com/office/powerpoint/2010/main" val="263154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5270" y="177800"/>
            <a:ext cx="9128730" cy="971550"/>
          </a:xfrm>
        </p:spPr>
        <p:txBody>
          <a:bodyPr>
            <a:noAutofit/>
          </a:bodyPr>
          <a:lstStyle/>
          <a:p>
            <a:r>
              <a:rPr lang="en-US" altLang="fr-FR" sz="3600" b="1" dirty="0">
                <a:latin typeface="+mn-lt"/>
              </a:rPr>
              <a:t>Promote the development of domestic enterprises</a:t>
            </a:r>
          </a:p>
        </p:txBody>
      </p:sp>
      <p:sp>
        <p:nvSpPr>
          <p:cNvPr id="29699" name="Content Placeholder 2"/>
          <p:cNvSpPr>
            <a:spLocks noGrp="1"/>
          </p:cNvSpPr>
          <p:nvPr>
            <p:ph idx="1"/>
          </p:nvPr>
        </p:nvSpPr>
        <p:spPr>
          <a:xfrm>
            <a:off x="218364" y="1440000"/>
            <a:ext cx="8679976" cy="5211762"/>
          </a:xfrm>
        </p:spPr>
        <p:txBody>
          <a:bodyPr/>
          <a:lstStyle/>
          <a:p>
            <a:pPr marL="357188" indent="-357188" algn="just">
              <a:spcBef>
                <a:spcPct val="0"/>
              </a:spcBef>
              <a:spcAft>
                <a:spcPts val="600"/>
              </a:spcAft>
            </a:pPr>
            <a:r>
              <a:rPr lang="en-US" altLang="fr-FR" sz="2400" dirty="0">
                <a:latin typeface="+mn-lt"/>
              </a:rPr>
              <a:t>MAF </a:t>
            </a:r>
            <a:r>
              <a:rPr lang="en-US" altLang="fr-FR" sz="2400" b="1" dirty="0">
                <a:latin typeface="+mn-lt"/>
              </a:rPr>
              <a:t>cooperates with other ministries</a:t>
            </a:r>
            <a:r>
              <a:rPr lang="en-US" altLang="fr-FR" sz="2400" dirty="0">
                <a:latin typeface="+mn-lt"/>
              </a:rPr>
              <a:t>: </a:t>
            </a:r>
          </a:p>
          <a:p>
            <a:pPr marL="622300" lvl="1" indent="-357188" algn="just">
              <a:spcBef>
                <a:spcPct val="0"/>
              </a:spcBef>
              <a:spcAft>
                <a:spcPts val="600"/>
              </a:spcAft>
              <a:buSzPct val="70000"/>
              <a:buFont typeface="Wingdings" pitchFamily="2" charset="2"/>
              <a:buChar char="Ø"/>
            </a:pPr>
            <a:r>
              <a:rPr lang="en-US" altLang="fr-FR" sz="2000" dirty="0">
                <a:latin typeface="+mn-lt"/>
              </a:rPr>
              <a:t>to review the implementation and to assess impacts of current incentive policies aimed at attracting domestic private investment in agriculture,</a:t>
            </a:r>
          </a:p>
          <a:p>
            <a:pPr marL="1292225" lvl="4" indent="0" algn="just">
              <a:spcBef>
                <a:spcPct val="0"/>
              </a:spcBef>
              <a:spcAft>
                <a:spcPts val="600"/>
              </a:spcAft>
              <a:buSzPct val="70000"/>
              <a:buFont typeface="Arial" charset="0"/>
              <a:buNone/>
            </a:pPr>
            <a:r>
              <a:rPr lang="en-US" altLang="fr-FR" sz="1800" i="1" dirty="0">
                <a:latin typeface="+mn-lt"/>
              </a:rPr>
              <a:t>Law on the Promotion of Domestic Investment providing duties and tax incentives to investment in the agriculture or forestry sectors, manufacturing activities in agriculture and forestry. </a:t>
            </a:r>
          </a:p>
          <a:p>
            <a:pPr marL="622300" lvl="1" indent="-357188" algn="just">
              <a:spcBef>
                <a:spcPct val="0"/>
              </a:spcBef>
              <a:spcAft>
                <a:spcPts val="600"/>
              </a:spcAft>
              <a:buSzPct val="70000"/>
              <a:buFont typeface="Wingdings" pitchFamily="2" charset="2"/>
              <a:buChar char="Ø"/>
            </a:pPr>
            <a:r>
              <a:rPr lang="en-US" altLang="fr-FR" sz="2000" dirty="0">
                <a:latin typeface="+mn-lt"/>
              </a:rPr>
              <a:t>to propose policy supplementation and amendments to encourage private investment in agriculture and the involvement of private investors in CF.</a:t>
            </a:r>
          </a:p>
          <a:p>
            <a:pPr marL="622300" lvl="1" indent="-357188" algn="just">
              <a:spcBef>
                <a:spcPct val="0"/>
              </a:spcBef>
              <a:spcAft>
                <a:spcPts val="600"/>
              </a:spcAft>
              <a:buSzPct val="70000"/>
              <a:buFont typeface="Wingdings" pitchFamily="2" charset="2"/>
              <a:buChar char="Ø"/>
            </a:pPr>
            <a:r>
              <a:rPr lang="en-US" altLang="fr-FR" sz="2000" dirty="0">
                <a:latin typeface="+mn-lt"/>
              </a:rPr>
              <a:t>to study and to recommend policies to support and promote agribusiness incubation, capacity building for start-up agribusinesses and their involvement in CF.</a:t>
            </a:r>
          </a:p>
          <a:p>
            <a:pPr marL="357188" indent="-357188" algn="just">
              <a:spcBef>
                <a:spcPts val="1200"/>
              </a:spcBef>
              <a:spcAft>
                <a:spcPts val="600"/>
              </a:spcAft>
            </a:pPr>
            <a:r>
              <a:rPr lang="en-US" altLang="fr-FR" sz="2400" dirty="0">
                <a:latin typeface="+mn-lt"/>
              </a:rPr>
              <a:t>MAF </a:t>
            </a:r>
            <a:r>
              <a:rPr lang="en-US" altLang="fr-FR" sz="2400" b="1" dirty="0">
                <a:latin typeface="+mn-lt"/>
              </a:rPr>
              <a:t>builds capacity </a:t>
            </a:r>
            <a:r>
              <a:rPr lang="en-US" altLang="fr-FR" sz="2400" dirty="0">
                <a:latin typeface="+mn-lt"/>
              </a:rPr>
              <a:t>for domestic agribusinesses to work with the farmers on CF negotiation, signing, implementation and dispute mediation.</a:t>
            </a:r>
          </a:p>
        </p:txBody>
      </p:sp>
    </p:spTree>
    <p:extLst>
      <p:ext uri="{BB962C8B-B14F-4D97-AF65-F5344CB8AC3E}">
        <p14:creationId xmlns:p14="http://schemas.microsoft.com/office/powerpoint/2010/main" val="2153125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07504" y="274638"/>
            <a:ext cx="8928992" cy="687600"/>
          </a:xfrm>
        </p:spPr>
        <p:txBody>
          <a:bodyPr>
            <a:normAutofit/>
          </a:bodyPr>
          <a:lstStyle/>
          <a:p>
            <a:r>
              <a:rPr lang="en-US" altLang="fr-FR" sz="3600" b="1" dirty="0">
                <a:latin typeface="+mn-lt"/>
              </a:rPr>
              <a:t>Improve agricultural market management</a:t>
            </a:r>
          </a:p>
        </p:txBody>
      </p:sp>
      <p:sp>
        <p:nvSpPr>
          <p:cNvPr id="30723" name="Content Placeholder 2"/>
          <p:cNvSpPr>
            <a:spLocks noGrp="1"/>
          </p:cNvSpPr>
          <p:nvPr>
            <p:ph idx="1"/>
          </p:nvPr>
        </p:nvSpPr>
        <p:spPr>
          <a:xfrm>
            <a:off x="107504" y="1916833"/>
            <a:ext cx="8910638" cy="4464496"/>
          </a:xfrm>
        </p:spPr>
        <p:txBody>
          <a:bodyPr/>
          <a:lstStyle/>
          <a:p>
            <a:pPr marL="357188" indent="-357188" algn="just">
              <a:lnSpc>
                <a:spcPct val="100000"/>
              </a:lnSpc>
              <a:spcBef>
                <a:spcPts val="0"/>
              </a:spcBef>
              <a:spcAft>
                <a:spcPts val="600"/>
              </a:spcAft>
            </a:pPr>
            <a:r>
              <a:rPr lang="en-US" altLang="fr-FR" sz="2400" dirty="0">
                <a:latin typeface="+mn-lt"/>
              </a:rPr>
              <a:t>MAF identifies strategic agricultural commodities and markets.</a:t>
            </a:r>
          </a:p>
          <a:p>
            <a:pPr marL="357188" indent="-357188" algn="just">
              <a:lnSpc>
                <a:spcPct val="100000"/>
              </a:lnSpc>
              <a:spcBef>
                <a:spcPts val="1200"/>
              </a:spcBef>
              <a:spcAft>
                <a:spcPts val="600"/>
              </a:spcAft>
            </a:pPr>
            <a:r>
              <a:rPr lang="en-US" altLang="fr-FR" sz="2400" dirty="0">
                <a:latin typeface="+mn-lt"/>
              </a:rPr>
              <a:t>MAF </a:t>
            </a:r>
            <a:r>
              <a:rPr lang="en-US" altLang="fr-FR" sz="2400" b="1" dirty="0">
                <a:latin typeface="+mn-lt"/>
              </a:rPr>
              <a:t>cooperates with </a:t>
            </a:r>
            <a:r>
              <a:rPr lang="en-US" altLang="fr-FR" sz="2400" b="1" dirty="0" err="1">
                <a:latin typeface="+mn-lt"/>
              </a:rPr>
              <a:t>MoIC</a:t>
            </a:r>
            <a:r>
              <a:rPr lang="en-US" altLang="fr-FR" sz="2400" dirty="0">
                <a:latin typeface="+mn-lt"/>
              </a:rPr>
              <a:t>:</a:t>
            </a:r>
          </a:p>
          <a:p>
            <a:pPr marL="622300" lvl="1" indent="-357188" algn="just">
              <a:lnSpc>
                <a:spcPct val="100000"/>
              </a:lnSpc>
              <a:spcBef>
                <a:spcPts val="0"/>
              </a:spcBef>
              <a:spcAft>
                <a:spcPts val="600"/>
              </a:spcAft>
              <a:buSzPct val="70000"/>
              <a:buFont typeface="Wingdings" panose="05000000000000000000" pitchFamily="2" charset="2"/>
              <a:buChar char="Ø"/>
              <a:defRPr/>
            </a:pPr>
            <a:r>
              <a:rPr lang="en-US" altLang="fr-FR" sz="2000" i="1" dirty="0">
                <a:latin typeface="+mn-lt"/>
              </a:rPr>
              <a:t>to promote trade and investment promotion activities </a:t>
            </a:r>
            <a:r>
              <a:rPr lang="en-US" altLang="fr-FR" sz="2000" dirty="0">
                <a:latin typeface="+mn-lt"/>
              </a:rPr>
              <a:t>to improve access to markets for CF products and to attract a variety of investors,</a:t>
            </a:r>
          </a:p>
          <a:p>
            <a:pPr marL="622300" lvl="1" indent="-357188" algn="just">
              <a:lnSpc>
                <a:spcPct val="100000"/>
              </a:lnSpc>
              <a:spcBef>
                <a:spcPts val="0"/>
              </a:spcBef>
              <a:spcAft>
                <a:spcPts val="600"/>
              </a:spcAft>
              <a:buSzPct val="70000"/>
              <a:buFont typeface="Wingdings" panose="05000000000000000000" pitchFamily="2" charset="2"/>
              <a:buChar char="Ø"/>
              <a:defRPr/>
            </a:pPr>
            <a:r>
              <a:rPr lang="en-US" altLang="fr-FR" sz="2000" i="1" dirty="0">
                <a:latin typeface="+mn-lt"/>
              </a:rPr>
              <a:t>to formalize and to improve </a:t>
            </a:r>
            <a:r>
              <a:rPr lang="en-US" altLang="fr-FR" sz="2000" dirty="0">
                <a:latin typeface="+mn-lt"/>
              </a:rPr>
              <a:t>the management of cross-border trade.</a:t>
            </a:r>
          </a:p>
          <a:p>
            <a:pPr marL="357188" indent="-357188" algn="just">
              <a:lnSpc>
                <a:spcPct val="100000"/>
              </a:lnSpc>
              <a:spcBef>
                <a:spcPts val="1200"/>
              </a:spcBef>
              <a:spcAft>
                <a:spcPts val="600"/>
              </a:spcAft>
            </a:pPr>
            <a:r>
              <a:rPr lang="en-US" altLang="fr-FR" sz="2400" dirty="0">
                <a:latin typeface="+mn-lt"/>
              </a:rPr>
              <a:t>MAF </a:t>
            </a:r>
            <a:r>
              <a:rPr lang="en-US" altLang="fr-FR" sz="2400" b="1" dirty="0">
                <a:latin typeface="+mn-lt"/>
              </a:rPr>
              <a:t>improves market and commodity research.</a:t>
            </a:r>
          </a:p>
          <a:p>
            <a:pPr marL="357188" indent="-357188" algn="just">
              <a:lnSpc>
                <a:spcPct val="100000"/>
              </a:lnSpc>
              <a:spcBef>
                <a:spcPts val="1200"/>
              </a:spcBef>
              <a:spcAft>
                <a:spcPts val="600"/>
              </a:spcAft>
            </a:pPr>
            <a:r>
              <a:rPr lang="en-US" altLang="fr-FR" sz="2400" dirty="0">
                <a:latin typeface="+mn-lt"/>
              </a:rPr>
              <a:t>MAF </a:t>
            </a:r>
            <a:r>
              <a:rPr lang="en-US" altLang="fr-FR" sz="2400" b="1" dirty="0">
                <a:latin typeface="+mn-lt"/>
              </a:rPr>
              <a:t>provides market information </a:t>
            </a:r>
            <a:r>
              <a:rPr lang="en-US" altLang="fr-FR" sz="2400" dirty="0">
                <a:latin typeface="+mn-lt"/>
              </a:rPr>
              <a:t>to stakeholders, especially via affordable facilities (e.g., mobile phones, internet) to improve the bargaining power of farmers in CF.</a:t>
            </a:r>
          </a:p>
        </p:txBody>
      </p:sp>
    </p:spTree>
    <p:extLst>
      <p:ext uri="{BB962C8B-B14F-4D97-AF65-F5344CB8AC3E}">
        <p14:creationId xmlns:p14="http://schemas.microsoft.com/office/powerpoint/2010/main" val="2998923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912184"/>
          </a:xfrm>
        </p:spPr>
        <p:txBody>
          <a:bodyPr>
            <a:noAutofit/>
          </a:bodyPr>
          <a:lstStyle/>
          <a:p>
            <a:r>
              <a:rPr lang="en-US" sz="3600" dirty="0">
                <a:latin typeface="+mn-lt"/>
              </a:rPr>
              <a:t>Promote social values and use community-based mechanism</a:t>
            </a:r>
          </a:p>
        </p:txBody>
      </p:sp>
      <p:sp>
        <p:nvSpPr>
          <p:cNvPr id="3" name="Content Placeholder 2"/>
          <p:cNvSpPr>
            <a:spLocks noGrp="1"/>
          </p:cNvSpPr>
          <p:nvPr>
            <p:ph idx="1"/>
          </p:nvPr>
        </p:nvSpPr>
        <p:spPr>
          <a:xfrm>
            <a:off x="218363" y="1440000"/>
            <a:ext cx="8693625" cy="5409931"/>
          </a:xfrm>
        </p:spPr>
        <p:txBody>
          <a:bodyPr>
            <a:noAutofit/>
          </a:bodyPr>
          <a:lstStyle/>
          <a:p>
            <a:pPr marL="357188" lvl="0" indent="-357188" algn="just">
              <a:lnSpc>
                <a:spcPct val="100000"/>
              </a:lnSpc>
              <a:spcBef>
                <a:spcPts val="0"/>
              </a:spcBef>
              <a:spcAft>
                <a:spcPts val="600"/>
              </a:spcAft>
            </a:pPr>
            <a:r>
              <a:rPr lang="en-US" sz="2400" dirty="0">
                <a:latin typeface="+mn-lt"/>
              </a:rPr>
              <a:t>MAF organizes regular awareness and communication campaigns on CF and CF enforcement for farmers through training courses, central and local media, local officers and farmer organization leaders, etc.   </a:t>
            </a:r>
          </a:p>
          <a:p>
            <a:pPr marL="357188" lvl="0" indent="-357188" algn="just">
              <a:lnSpc>
                <a:spcPct val="100000"/>
              </a:lnSpc>
              <a:spcBef>
                <a:spcPts val="0"/>
              </a:spcBef>
              <a:spcAft>
                <a:spcPts val="600"/>
              </a:spcAft>
            </a:pPr>
            <a:r>
              <a:rPr lang="en-US" sz="2400" dirty="0">
                <a:latin typeface="+mn-lt"/>
              </a:rPr>
              <a:t>MAF cooperates with MARD/Vietnam to consolidate the </a:t>
            </a:r>
            <a:r>
              <a:rPr lang="vi-VN" sz="2400" dirty="0">
                <a:latin typeface="Corbel" panose="020B0503020204020204" pitchFamily="34" charset="0"/>
              </a:rPr>
              <a:t>Strategy on agriculture, farmers and rural areas</a:t>
            </a:r>
            <a:r>
              <a:rPr lang="en-US" sz="2400" dirty="0">
                <a:latin typeface="Corbel" panose="020B0503020204020204" pitchFamily="34" charset="0"/>
              </a:rPr>
              <a:t> </a:t>
            </a:r>
            <a:r>
              <a:rPr lang="en-US" sz="2400" dirty="0">
                <a:latin typeface="+mn-lt"/>
              </a:rPr>
              <a:t>(Tam </a:t>
            </a:r>
            <a:r>
              <a:rPr lang="en-US" sz="2400" dirty="0" err="1">
                <a:latin typeface="+mn-lt"/>
              </a:rPr>
              <a:t>Nong</a:t>
            </a:r>
            <a:r>
              <a:rPr lang="en-US" sz="2400" dirty="0">
                <a:latin typeface="+mn-lt"/>
              </a:rPr>
              <a:t> Strategy) submitted to Laos Government for approval. </a:t>
            </a:r>
          </a:p>
          <a:p>
            <a:pPr marL="0" lvl="0" indent="0" algn="just">
              <a:lnSpc>
                <a:spcPct val="100000"/>
              </a:lnSpc>
              <a:spcBef>
                <a:spcPts val="0"/>
              </a:spcBef>
              <a:spcAft>
                <a:spcPts val="600"/>
              </a:spcAft>
              <a:buNone/>
            </a:pPr>
            <a:r>
              <a:rPr lang="en-US" sz="2400" dirty="0">
                <a:latin typeface="+mn-lt"/>
              </a:rPr>
              <a:t>   </a:t>
            </a:r>
          </a:p>
          <a:p>
            <a:pPr marL="0" indent="0">
              <a:lnSpc>
                <a:spcPct val="100000"/>
              </a:lnSpc>
              <a:spcBef>
                <a:spcPts val="600"/>
              </a:spcBef>
              <a:buNone/>
            </a:pPr>
            <a:endParaRPr lang="en-US" sz="2300" dirty="0">
              <a:latin typeface="+mn-lt"/>
            </a:endParaRPr>
          </a:p>
        </p:txBody>
      </p:sp>
    </p:spTree>
    <p:extLst>
      <p:ext uri="{BB962C8B-B14F-4D97-AF65-F5344CB8AC3E}">
        <p14:creationId xmlns:p14="http://schemas.microsoft.com/office/powerpoint/2010/main" val="1606060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6540238"/>
          </a:xfrm>
        </p:spPr>
        <p:txBody>
          <a:bodyPr>
            <a:normAutofit/>
          </a:bodyPr>
          <a:lstStyle/>
          <a:p>
            <a:r>
              <a:rPr lang="en-US" dirty="0">
                <a:latin typeface="+mj-lt"/>
              </a:rPr>
              <a:t>THANK YOU!</a:t>
            </a:r>
          </a:p>
        </p:txBody>
      </p:sp>
    </p:spTree>
    <p:extLst>
      <p:ext uri="{BB962C8B-B14F-4D97-AF65-F5344CB8AC3E}">
        <p14:creationId xmlns:p14="http://schemas.microsoft.com/office/powerpoint/2010/main" val="780961334"/>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6292</TotalTime>
  <Words>2920</Words>
  <Application>Microsoft Office PowerPoint</Application>
  <PresentationFormat>On-screen Show (4:3)</PresentationFormat>
  <Paragraphs>278</Paragraphs>
  <Slides>28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Corbel</vt:lpstr>
      <vt:lpstr>Cordia New</vt:lpstr>
      <vt:lpstr>Times New Roman</vt:lpstr>
      <vt:lpstr>Wingdings</vt:lpstr>
      <vt:lpstr>Depth</vt:lpstr>
      <vt:lpstr>ANALYSIS OF CONTRACT FARMING IN LAOS (green beans, rice &amp; pig farming)</vt:lpstr>
      <vt:lpstr>Research team</vt:lpstr>
      <vt:lpstr>Research Objectives</vt:lpstr>
      <vt:lpstr>Methodology</vt:lpstr>
      <vt:lpstr>Household survey</vt:lpstr>
      <vt:lpstr>PowerPoint Presentation</vt:lpstr>
      <vt:lpstr>Policies related to contract farming</vt:lpstr>
      <vt:lpstr>Institutionalization of contract farming</vt:lpstr>
      <vt:lpstr>CF Institutional Mapping</vt:lpstr>
      <vt:lpstr>Many ministries are involved with CF</vt:lpstr>
      <vt:lpstr>PowerPoint Presentation</vt:lpstr>
      <vt:lpstr>Determinants of CF participation</vt:lpstr>
      <vt:lpstr>Success factors of CF </vt:lpstr>
      <vt:lpstr>PowerPoint Presentation</vt:lpstr>
      <vt:lpstr>Lack of strong farmer groups</vt:lpstr>
      <vt:lpstr>Lack of domestic enterprises</vt:lpstr>
      <vt:lpstr>Weak control of agricultural markets</vt:lpstr>
      <vt:lpstr>Positive impacts on incomes</vt:lpstr>
      <vt:lpstr>Other positive impacts of CF</vt:lpstr>
      <vt:lpstr>Negative impacts of CF </vt:lpstr>
      <vt:lpstr>Recommendations</vt:lpstr>
      <vt:lpstr>Improve policy &amp; legal framework for CF</vt:lpstr>
      <vt:lpstr>Improve institutional arrangements</vt:lpstr>
      <vt:lpstr>Promote farmer organizations</vt:lpstr>
      <vt:lpstr>Promote the development of domestic enterprises</vt:lpstr>
      <vt:lpstr>Improve agricultural market management</vt:lpstr>
      <vt:lpstr>Promote social values and use community-based mechanism</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RICE VALUE CHAIN</dc:title>
  <dc:creator>Kien Le</dc:creator>
  <cp:lastModifiedBy>Dell</cp:lastModifiedBy>
  <cp:revision>845</cp:revision>
  <dcterms:created xsi:type="dcterms:W3CDTF">2015-09-11T08:43:17Z</dcterms:created>
  <dcterms:modified xsi:type="dcterms:W3CDTF">2017-09-29T08:40:05Z</dcterms:modified>
</cp:coreProperties>
</file>