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9">
  <p:sldMasterIdLst>
    <p:sldMasterId id="2147483703" r:id="rId1"/>
  </p:sldMasterIdLst>
  <p:notesMasterIdLst>
    <p:notesMasterId r:id="rId30"/>
  </p:notesMasterIdLst>
  <p:sldIdLst>
    <p:sldId id="256" r:id="rId2"/>
    <p:sldId id="383" r:id="rId3"/>
    <p:sldId id="382" r:id="rId4"/>
    <p:sldId id="384" r:id="rId5"/>
    <p:sldId id="393" r:id="rId6"/>
    <p:sldId id="422" r:id="rId7"/>
    <p:sldId id="406" r:id="rId8"/>
    <p:sldId id="408" r:id="rId9"/>
    <p:sldId id="394" r:id="rId10"/>
    <p:sldId id="413" r:id="rId11"/>
    <p:sldId id="423" r:id="rId12"/>
    <p:sldId id="414" r:id="rId13"/>
    <p:sldId id="424" r:id="rId14"/>
    <p:sldId id="425" r:id="rId15"/>
    <p:sldId id="368" r:id="rId16"/>
    <p:sldId id="369" r:id="rId17"/>
    <p:sldId id="370" r:id="rId18"/>
    <p:sldId id="427" r:id="rId19"/>
    <p:sldId id="364" r:id="rId20"/>
    <p:sldId id="365" r:id="rId21"/>
    <p:sldId id="371" r:id="rId22"/>
    <p:sldId id="375" r:id="rId23"/>
    <p:sldId id="376" r:id="rId24"/>
    <p:sldId id="377" r:id="rId25"/>
    <p:sldId id="378" r:id="rId26"/>
    <p:sldId id="379" r:id="rId27"/>
    <p:sldId id="380" r:id="rId28"/>
    <p:sldId id="363"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CBD5"/>
    <a:srgbClr val="91D2DB"/>
    <a:srgbClr val="C3E6EB"/>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55" autoAdjust="0"/>
    <p:restoredTop sz="92086" autoAdjust="0"/>
  </p:normalViewPr>
  <p:slideViewPr>
    <p:cSldViewPr snapToGrid="0">
      <p:cViewPr varScale="1">
        <p:scale>
          <a:sx n="83" d="100"/>
          <a:sy n="83" d="100"/>
        </p:scale>
        <p:origin x="1542" y="8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ບໍ່ເຂົ້າຮ່ວມສັນຍາ</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ເຂົ້າ ຂ. ຄຳມ່ວນ</c:v>
                </c:pt>
                <c:pt idx="1">
                  <c:v>ເຂົ້າ ນະຄອນຫຼວງ</c:v>
                </c:pt>
                <c:pt idx="2">
                  <c:v>ໝູ ນະຄອນຫຼວງ</c:v>
                </c:pt>
                <c:pt idx="3">
                  <c:v>ຜັກ ຂ.ອຸດົມໄຊ</c:v>
                </c:pt>
              </c:strCache>
            </c:strRef>
          </c:cat>
          <c:val>
            <c:numRef>
              <c:f>Sheet1!$B$2:$B$5</c:f>
              <c:numCache>
                <c:formatCode>General</c:formatCode>
                <c:ptCount val="4"/>
                <c:pt idx="0">
                  <c:v>101</c:v>
                </c:pt>
                <c:pt idx="1">
                  <c:v>25</c:v>
                </c:pt>
                <c:pt idx="2">
                  <c:v>33</c:v>
                </c:pt>
                <c:pt idx="3">
                  <c:v>0</c:v>
                </c:pt>
              </c:numCache>
            </c:numRef>
          </c:val>
          <c:extLst>
            <c:ext xmlns:c16="http://schemas.microsoft.com/office/drawing/2014/chart" uri="{C3380CC4-5D6E-409C-BE32-E72D297353CC}">
              <c16:uniqueId val="{00000000-44D8-4834-8D25-EA7C2FC36BB7}"/>
            </c:ext>
          </c:extLst>
        </c:ser>
        <c:ser>
          <c:idx val="1"/>
          <c:order val="1"/>
          <c:tx>
            <c:strRef>
              <c:f>Sheet1!$C$1</c:f>
              <c:strCache>
                <c:ptCount val="1"/>
                <c:pt idx="0">
                  <c:v>ເຂົ້າຮ່ວມສັນຍາ</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ເຂົ້າ ຂ. ຄຳມ່ວນ</c:v>
                </c:pt>
                <c:pt idx="1">
                  <c:v>ເຂົ້າ ນະຄອນຫຼວງ</c:v>
                </c:pt>
                <c:pt idx="2">
                  <c:v>ໝູ ນະຄອນຫຼວງ</c:v>
                </c:pt>
                <c:pt idx="3">
                  <c:v>ຜັກ ຂ.ອຸດົມໄຊ</c:v>
                </c:pt>
              </c:strCache>
            </c:strRef>
          </c:cat>
          <c:val>
            <c:numRef>
              <c:f>Sheet1!$C$2:$C$5</c:f>
              <c:numCache>
                <c:formatCode>General</c:formatCode>
                <c:ptCount val="4"/>
                <c:pt idx="0">
                  <c:v>100</c:v>
                </c:pt>
                <c:pt idx="1">
                  <c:v>25</c:v>
                </c:pt>
                <c:pt idx="2">
                  <c:v>57</c:v>
                </c:pt>
                <c:pt idx="3">
                  <c:v>110</c:v>
                </c:pt>
              </c:numCache>
            </c:numRef>
          </c:val>
          <c:extLst>
            <c:ext xmlns:c16="http://schemas.microsoft.com/office/drawing/2014/chart" uri="{C3380CC4-5D6E-409C-BE32-E72D297353CC}">
              <c16:uniqueId val="{00000001-44D8-4834-8D25-EA7C2FC36BB7}"/>
            </c:ext>
          </c:extLst>
        </c:ser>
        <c:dLbls>
          <c:showLegendKey val="0"/>
          <c:showVal val="0"/>
          <c:showCatName val="0"/>
          <c:showSerName val="0"/>
          <c:showPercent val="0"/>
          <c:showBubbleSize val="0"/>
        </c:dLbls>
        <c:gapWidth val="150"/>
        <c:overlap val="100"/>
        <c:axId val="1262768800"/>
        <c:axId val="1564023408"/>
      </c:barChart>
      <c:catAx>
        <c:axId val="1262768800"/>
        <c:scaling>
          <c:orientation val="minMax"/>
        </c:scaling>
        <c:delete val="0"/>
        <c:axPos val="b"/>
        <c:numFmt formatCode="General" sourceLinked="0"/>
        <c:majorTickMark val="out"/>
        <c:minorTickMark val="none"/>
        <c:tickLblPos val="nextTo"/>
        <c:txPr>
          <a:bodyPr/>
          <a:lstStyle/>
          <a:p>
            <a:pPr>
              <a:defRPr sz="1200">
                <a:latin typeface="Phetsarath OT" panose="02000500000000020004" pitchFamily="2" charset="0"/>
                <a:cs typeface="Phetsarath OT" panose="02000500000000020004" pitchFamily="2" charset="0"/>
              </a:defRPr>
            </a:pPr>
            <a:endParaRPr lang="en-US"/>
          </a:p>
        </c:txPr>
        <c:crossAx val="1564023408"/>
        <c:crosses val="autoZero"/>
        <c:auto val="1"/>
        <c:lblAlgn val="ctr"/>
        <c:lblOffset val="100"/>
        <c:noMultiLvlLbl val="0"/>
      </c:catAx>
      <c:valAx>
        <c:axId val="1564023408"/>
        <c:scaling>
          <c:orientation val="minMax"/>
        </c:scaling>
        <c:delete val="0"/>
        <c:axPos val="l"/>
        <c:numFmt formatCode="General" sourceLinked="1"/>
        <c:majorTickMark val="out"/>
        <c:minorTickMark val="none"/>
        <c:tickLblPos val="nextTo"/>
        <c:crossAx val="1262768800"/>
        <c:crosses val="autoZero"/>
        <c:crossBetween val="between"/>
      </c:valAx>
    </c:plotArea>
    <c:legend>
      <c:legendPos val="b"/>
      <c:legendEntry>
        <c:idx val="0"/>
        <c:txPr>
          <a:bodyPr/>
          <a:lstStyle/>
          <a:p>
            <a:pPr>
              <a:defRPr>
                <a:latin typeface="Phetsarath OT" panose="02000500000000020004" pitchFamily="2" charset="0"/>
                <a:ea typeface="Tahoma" pitchFamily="34" charset="0"/>
                <a:cs typeface="Phetsarath OT" panose="02000500000000020004" pitchFamily="2" charset="0"/>
              </a:defRPr>
            </a:pPr>
            <a:endParaRPr lang="en-US"/>
          </a:p>
        </c:txPr>
      </c:legendEntry>
      <c:legendEntry>
        <c:idx val="1"/>
        <c:txPr>
          <a:bodyPr/>
          <a:lstStyle/>
          <a:p>
            <a:pPr>
              <a:defRPr>
                <a:latin typeface="Phetsarath OT" panose="02000500000000020004" pitchFamily="2" charset="0"/>
                <a:ea typeface="Tahoma" pitchFamily="34" charset="0"/>
                <a:cs typeface="Phetsarath OT" panose="02000500000000020004" pitchFamily="2" charset="0"/>
              </a:defRPr>
            </a:pPr>
            <a:endParaRPr lang="en-US"/>
          </a:p>
        </c:txPr>
      </c:legendEntry>
      <c:overlay val="0"/>
      <c:txPr>
        <a:bodyPr/>
        <a:lstStyle/>
        <a:p>
          <a:pPr>
            <a:defRPr>
              <a:latin typeface="Tahoma" pitchFamily="34" charset="0"/>
              <a:ea typeface="Tahoma" pitchFamily="34" charset="0"/>
              <a:cs typeface="Tahoma"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66EAA1-BE34-46E8-97D4-B4197007B04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9BFFD03-CDB0-4011-B7C4-BDF576782351}" type="pres">
      <dgm:prSet presAssocID="{9E66EAA1-BE34-46E8-97D4-B4197007B046}" presName="Name0" presStyleCnt="0">
        <dgm:presLayoutVars>
          <dgm:dir/>
          <dgm:animLvl val="lvl"/>
          <dgm:resizeHandles val="exact"/>
        </dgm:presLayoutVars>
      </dgm:prSet>
      <dgm:spPr/>
    </dgm:pt>
  </dgm:ptLst>
  <dgm:cxnLst>
    <dgm:cxn modelId="{BCB888D6-26D6-0548-8D1B-50B625FFB15C}" type="presOf" srcId="{9E66EAA1-BE34-46E8-97D4-B4197007B046}" destId="{E9BFFD03-CDB0-4011-B7C4-BDF57678235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9B8539-84A2-46C9-89BB-FDE62A52DC97}"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AU"/>
        </a:p>
      </dgm:t>
    </dgm:pt>
    <dgm:pt modelId="{442B5C4D-E320-45B4-9EBA-4B2B17F25319}">
      <dgm:prSet phldrT="[Text]" custT="1"/>
      <dgm:spPr/>
      <dgm:t>
        <a:bodyPr/>
        <a:lstStyle/>
        <a:p>
          <a:pPr>
            <a:spcAft>
              <a:spcPts val="600"/>
            </a:spcAft>
          </a:pPr>
          <a:endParaRPr lang="en-US" sz="1800" b="1" dirty="0">
            <a:latin typeface="Phetsarath OT" panose="02000500000000020004" pitchFamily="2" charset="0"/>
            <a:cs typeface="Phetsarath OT" panose="02000500000000020004" pitchFamily="2" charset="0"/>
          </a:endParaRPr>
        </a:p>
        <a:p>
          <a:pPr>
            <a:spcAft>
              <a:spcPts val="600"/>
            </a:spcAft>
          </a:pPr>
          <a:r>
            <a:rPr lang="lo-LA" sz="1800" b="1" dirty="0">
              <a:latin typeface="Phetsarath OT" panose="02000500000000020004" pitchFamily="2" charset="0"/>
              <a:cs typeface="Phetsarath OT" panose="02000500000000020004" pitchFamily="2" charset="0"/>
            </a:rPr>
            <a:t>ສູນຄົ້ນຄວ້ານະໂຍບາຍ ກປ</a:t>
          </a:r>
        </a:p>
        <a:p>
          <a:pPr>
            <a:spcAft>
              <a:spcPts val="600"/>
            </a:spcAft>
          </a:pPr>
          <a:r>
            <a:rPr lang="lo-LA" sz="1800" b="1" dirty="0">
              <a:latin typeface="Phetsarath OT" panose="02000500000000020004" pitchFamily="2" charset="0"/>
              <a:cs typeface="Phetsarath OT" panose="02000500000000020004" pitchFamily="2" charset="0"/>
            </a:rPr>
            <a:t>ສະຖາບັນຄົ້ນຄວ້າກະສິກຳ ແລະ ປ່າໄມ້ແຫ່ງຊາດ</a:t>
          </a:r>
          <a:endParaRPr lang="en-AU" sz="1800" b="1" dirty="0">
            <a:latin typeface="Phetsarath OT" panose="02000500000000020004" pitchFamily="2" charset="0"/>
            <a:cs typeface="Phetsarath OT" panose="02000500000000020004" pitchFamily="2" charset="0"/>
          </a:endParaRPr>
        </a:p>
      </dgm:t>
    </dgm:pt>
    <dgm:pt modelId="{DBDAF9E1-7F78-4FE0-AE8C-FF66E298378A}" type="sibTrans" cxnId="{6AB40A75-A92E-48C2-A813-20DF14BE1FA8}">
      <dgm:prSet/>
      <dgm:spPr/>
      <dgm:t>
        <a:bodyPr/>
        <a:lstStyle/>
        <a:p>
          <a:endParaRPr lang="en-AU"/>
        </a:p>
      </dgm:t>
    </dgm:pt>
    <dgm:pt modelId="{3DF3413D-E6DB-4D80-A250-9A56887818C4}" type="parTrans" cxnId="{6AB40A75-A92E-48C2-A813-20DF14BE1FA8}">
      <dgm:prSet/>
      <dgm:spPr/>
      <dgm:t>
        <a:bodyPr/>
        <a:lstStyle/>
        <a:p>
          <a:endParaRPr lang="en-AU"/>
        </a:p>
      </dgm:t>
    </dgm:pt>
    <dgm:pt modelId="{BC6C5360-6E58-4DAE-BADE-4F14AD5394D5}">
      <dgm:prSet phldrT="[Text]" custT="1"/>
      <dgm:spPr/>
      <dgm:t>
        <a:bodyPr/>
        <a:lstStyle/>
        <a:p>
          <a:pPr>
            <a:spcAft>
              <a:spcPts val="600"/>
            </a:spcAft>
          </a:pPr>
          <a:endParaRPr lang="en-US" sz="1800" b="1" dirty="0">
            <a:latin typeface="Phetsarath OT" panose="02000500000000020004" pitchFamily="2" charset="0"/>
            <a:cs typeface="Phetsarath OT" panose="02000500000000020004" pitchFamily="2" charset="0"/>
          </a:endParaRPr>
        </a:p>
        <a:p>
          <a:pPr>
            <a:spcAft>
              <a:spcPts val="600"/>
            </a:spcAft>
          </a:pPr>
          <a:endParaRPr lang="lo-LA" sz="1800" b="1" dirty="0">
            <a:latin typeface="Phetsarath OT" panose="02000500000000020004" pitchFamily="2" charset="0"/>
            <a:cs typeface="Phetsarath OT" panose="02000500000000020004" pitchFamily="2" charset="0"/>
          </a:endParaRPr>
        </a:p>
        <a:p>
          <a:pPr>
            <a:spcAft>
              <a:spcPts val="600"/>
            </a:spcAft>
          </a:pPr>
          <a:r>
            <a:rPr lang="lo-LA" sz="1800" b="1" dirty="0">
              <a:latin typeface="Phetsarath OT" panose="02000500000000020004" pitchFamily="2" charset="0"/>
              <a:cs typeface="Phetsarath OT" panose="02000500000000020004" pitchFamily="2" charset="0"/>
            </a:rPr>
            <a:t>ສູນຄົ້ນຄວ້ານະໂຍບາຍກະສິກຳ</a:t>
          </a:r>
        </a:p>
        <a:p>
          <a:pPr>
            <a:spcAft>
              <a:spcPts val="600"/>
            </a:spcAft>
          </a:pPr>
          <a:r>
            <a:rPr lang="lo-LA" sz="1800" b="1" dirty="0">
              <a:latin typeface="Phetsarath OT" panose="02000500000000020004" pitchFamily="2" charset="0"/>
              <a:cs typeface="Phetsarath OT" panose="02000500000000020004" pitchFamily="2" charset="0"/>
            </a:rPr>
            <a:t>ສະຖາບັນນະໂຍບາຍ ແລະ ຍຸດທະສາດ ກະສິກຳ ແລະ ພັດທະນາຊົນນະບົດ</a:t>
          </a:r>
          <a:endParaRPr lang="en-AU" sz="1800" b="1" dirty="0">
            <a:latin typeface="Phetsarath OT" panose="02000500000000020004" pitchFamily="2" charset="0"/>
            <a:cs typeface="Phetsarath OT" panose="02000500000000020004" pitchFamily="2" charset="0"/>
          </a:endParaRPr>
        </a:p>
      </dgm:t>
    </dgm:pt>
    <dgm:pt modelId="{F2EC7128-3C3A-46E8-ACA9-B7D0AFA7BB73}" type="sibTrans" cxnId="{741DE8AD-4369-4E5A-86E0-B8AFC7E229E1}">
      <dgm:prSet/>
      <dgm:spPr/>
      <dgm:t>
        <a:bodyPr/>
        <a:lstStyle/>
        <a:p>
          <a:endParaRPr lang="en-AU"/>
        </a:p>
      </dgm:t>
    </dgm:pt>
    <dgm:pt modelId="{C20CC2AE-9D35-46D8-BD19-A13FA60ABC3E}" type="parTrans" cxnId="{741DE8AD-4369-4E5A-86E0-B8AFC7E229E1}">
      <dgm:prSet/>
      <dgm:spPr/>
      <dgm:t>
        <a:bodyPr/>
        <a:lstStyle/>
        <a:p>
          <a:endParaRPr lang="en-AU"/>
        </a:p>
      </dgm:t>
    </dgm:pt>
    <dgm:pt modelId="{F032A4B8-E1FC-4E56-B05A-1E6F427DB2CD}" type="pres">
      <dgm:prSet presAssocID="{6E9B8539-84A2-46C9-89BB-FDE62A52DC97}" presName="theList" presStyleCnt="0">
        <dgm:presLayoutVars>
          <dgm:dir/>
          <dgm:animLvl val="lvl"/>
          <dgm:resizeHandles val="exact"/>
        </dgm:presLayoutVars>
      </dgm:prSet>
      <dgm:spPr/>
    </dgm:pt>
    <dgm:pt modelId="{C60FF9EF-64CA-4E03-8F82-FDF83E7C01E2}" type="pres">
      <dgm:prSet presAssocID="{442B5C4D-E320-45B4-9EBA-4B2B17F25319}" presName="compNode" presStyleCnt="0"/>
      <dgm:spPr/>
    </dgm:pt>
    <dgm:pt modelId="{D8358680-EE3B-4B5E-BDFC-539D1BD2D5A5}" type="pres">
      <dgm:prSet presAssocID="{442B5C4D-E320-45B4-9EBA-4B2B17F25319}" presName="aNode" presStyleLbl="bgShp" presStyleIdx="0" presStyleCnt="2" custScaleY="93905"/>
      <dgm:spPr/>
    </dgm:pt>
    <dgm:pt modelId="{752E7C92-195B-454A-AFF4-0B1B87226F4B}" type="pres">
      <dgm:prSet presAssocID="{442B5C4D-E320-45B4-9EBA-4B2B17F25319}" presName="textNode" presStyleLbl="bgShp" presStyleIdx="0" presStyleCnt="2"/>
      <dgm:spPr/>
    </dgm:pt>
    <dgm:pt modelId="{27ADF751-6B3E-4368-A586-60F922ED4378}" type="pres">
      <dgm:prSet presAssocID="{442B5C4D-E320-45B4-9EBA-4B2B17F25319}" presName="compChildNode" presStyleCnt="0"/>
      <dgm:spPr/>
    </dgm:pt>
    <dgm:pt modelId="{88F6AF8F-D5E8-461F-A5EC-2930B17B72C6}" type="pres">
      <dgm:prSet presAssocID="{442B5C4D-E320-45B4-9EBA-4B2B17F25319}" presName="theInnerList" presStyleCnt="0"/>
      <dgm:spPr/>
    </dgm:pt>
    <dgm:pt modelId="{12F8544B-D096-47A7-A3FB-1FFF3A416D15}" type="pres">
      <dgm:prSet presAssocID="{442B5C4D-E320-45B4-9EBA-4B2B17F25319}" presName="aSpace" presStyleCnt="0"/>
      <dgm:spPr/>
    </dgm:pt>
    <dgm:pt modelId="{BEE4FFD3-BC34-4280-89DC-34AE84C73AE1}" type="pres">
      <dgm:prSet presAssocID="{BC6C5360-6E58-4DAE-BADE-4F14AD5394D5}" presName="compNode" presStyleCnt="0"/>
      <dgm:spPr/>
    </dgm:pt>
    <dgm:pt modelId="{4C2026E0-A615-4536-A944-24B63F15E9C9}" type="pres">
      <dgm:prSet presAssocID="{BC6C5360-6E58-4DAE-BADE-4F14AD5394D5}" presName="aNode" presStyleLbl="bgShp" presStyleIdx="1" presStyleCnt="2" custScaleX="95239" custScaleY="100000"/>
      <dgm:spPr/>
    </dgm:pt>
    <dgm:pt modelId="{427903CB-23FD-40C1-8C94-1A4C3BBD458C}" type="pres">
      <dgm:prSet presAssocID="{BC6C5360-6E58-4DAE-BADE-4F14AD5394D5}" presName="textNode" presStyleLbl="bgShp" presStyleIdx="1" presStyleCnt="2"/>
      <dgm:spPr/>
    </dgm:pt>
    <dgm:pt modelId="{EDA548A6-6762-4B7E-9AD3-3B1BCC53E240}" type="pres">
      <dgm:prSet presAssocID="{BC6C5360-6E58-4DAE-BADE-4F14AD5394D5}" presName="compChildNode" presStyleCnt="0"/>
      <dgm:spPr/>
    </dgm:pt>
    <dgm:pt modelId="{62774D9E-B63B-4240-9C54-443321B8A855}" type="pres">
      <dgm:prSet presAssocID="{BC6C5360-6E58-4DAE-BADE-4F14AD5394D5}" presName="theInnerList" presStyleCnt="0"/>
      <dgm:spPr/>
    </dgm:pt>
  </dgm:ptLst>
  <dgm:cxnLst>
    <dgm:cxn modelId="{0BFEFF61-24AF-AB4B-8AFD-410B3D11377D}" type="presOf" srcId="{442B5C4D-E320-45B4-9EBA-4B2B17F25319}" destId="{D8358680-EE3B-4B5E-BDFC-539D1BD2D5A5}" srcOrd="0" destOrd="0" presId="urn:microsoft.com/office/officeart/2005/8/layout/lProcess2"/>
    <dgm:cxn modelId="{6AB40A75-A92E-48C2-A813-20DF14BE1FA8}" srcId="{6E9B8539-84A2-46C9-89BB-FDE62A52DC97}" destId="{442B5C4D-E320-45B4-9EBA-4B2B17F25319}" srcOrd="0" destOrd="0" parTransId="{3DF3413D-E6DB-4D80-A250-9A56887818C4}" sibTransId="{DBDAF9E1-7F78-4FE0-AE8C-FF66E298378A}"/>
    <dgm:cxn modelId="{42C9C096-0965-F74A-8D84-3812AB9B90E2}" type="presOf" srcId="{442B5C4D-E320-45B4-9EBA-4B2B17F25319}" destId="{752E7C92-195B-454A-AFF4-0B1B87226F4B}" srcOrd="1" destOrd="0" presId="urn:microsoft.com/office/officeart/2005/8/layout/lProcess2"/>
    <dgm:cxn modelId="{741DE8AD-4369-4E5A-86E0-B8AFC7E229E1}" srcId="{6E9B8539-84A2-46C9-89BB-FDE62A52DC97}" destId="{BC6C5360-6E58-4DAE-BADE-4F14AD5394D5}" srcOrd="1" destOrd="0" parTransId="{C20CC2AE-9D35-46D8-BD19-A13FA60ABC3E}" sibTransId="{F2EC7128-3C3A-46E8-ACA9-B7D0AFA7BB73}"/>
    <dgm:cxn modelId="{5147BEB1-34C0-C447-ACED-6AA6E475FDBD}" type="presOf" srcId="{6E9B8539-84A2-46C9-89BB-FDE62A52DC97}" destId="{F032A4B8-E1FC-4E56-B05A-1E6F427DB2CD}" srcOrd="0" destOrd="0" presId="urn:microsoft.com/office/officeart/2005/8/layout/lProcess2"/>
    <dgm:cxn modelId="{6896F5E5-3B58-ED4A-BFCA-04219EE73D4F}" type="presOf" srcId="{BC6C5360-6E58-4DAE-BADE-4F14AD5394D5}" destId="{4C2026E0-A615-4536-A944-24B63F15E9C9}" srcOrd="0" destOrd="0" presId="urn:microsoft.com/office/officeart/2005/8/layout/lProcess2"/>
    <dgm:cxn modelId="{084825E8-9F4B-3040-917B-1E040554B8BD}" type="presOf" srcId="{BC6C5360-6E58-4DAE-BADE-4F14AD5394D5}" destId="{427903CB-23FD-40C1-8C94-1A4C3BBD458C}" srcOrd="1" destOrd="0" presId="urn:microsoft.com/office/officeart/2005/8/layout/lProcess2"/>
    <dgm:cxn modelId="{8DBF2008-FA08-8147-8A68-E4611C0455AB}" type="presParOf" srcId="{F032A4B8-E1FC-4E56-B05A-1E6F427DB2CD}" destId="{C60FF9EF-64CA-4E03-8F82-FDF83E7C01E2}" srcOrd="0" destOrd="0" presId="urn:microsoft.com/office/officeart/2005/8/layout/lProcess2"/>
    <dgm:cxn modelId="{4CF70998-F447-9D43-9993-2F55B2B43D53}" type="presParOf" srcId="{C60FF9EF-64CA-4E03-8F82-FDF83E7C01E2}" destId="{D8358680-EE3B-4B5E-BDFC-539D1BD2D5A5}" srcOrd="0" destOrd="0" presId="urn:microsoft.com/office/officeart/2005/8/layout/lProcess2"/>
    <dgm:cxn modelId="{2AD8829C-313F-4C40-AAD0-28008905989F}" type="presParOf" srcId="{C60FF9EF-64CA-4E03-8F82-FDF83E7C01E2}" destId="{752E7C92-195B-454A-AFF4-0B1B87226F4B}" srcOrd="1" destOrd="0" presId="urn:microsoft.com/office/officeart/2005/8/layout/lProcess2"/>
    <dgm:cxn modelId="{3C226E0D-C207-C840-B7F2-8D09F2F6E934}" type="presParOf" srcId="{C60FF9EF-64CA-4E03-8F82-FDF83E7C01E2}" destId="{27ADF751-6B3E-4368-A586-60F922ED4378}" srcOrd="2" destOrd="0" presId="urn:microsoft.com/office/officeart/2005/8/layout/lProcess2"/>
    <dgm:cxn modelId="{0BF8E3F7-3BB2-C447-A5E2-4F268AF3B001}" type="presParOf" srcId="{27ADF751-6B3E-4368-A586-60F922ED4378}" destId="{88F6AF8F-D5E8-461F-A5EC-2930B17B72C6}" srcOrd="0" destOrd="0" presId="urn:microsoft.com/office/officeart/2005/8/layout/lProcess2"/>
    <dgm:cxn modelId="{8DA840B5-58DA-6444-A940-F8EDE6799928}" type="presParOf" srcId="{F032A4B8-E1FC-4E56-B05A-1E6F427DB2CD}" destId="{12F8544B-D096-47A7-A3FB-1FFF3A416D15}" srcOrd="1" destOrd="0" presId="urn:microsoft.com/office/officeart/2005/8/layout/lProcess2"/>
    <dgm:cxn modelId="{3A7FB9C3-F09F-5140-910C-DC95D6CA092F}" type="presParOf" srcId="{F032A4B8-E1FC-4E56-B05A-1E6F427DB2CD}" destId="{BEE4FFD3-BC34-4280-89DC-34AE84C73AE1}" srcOrd="2" destOrd="0" presId="urn:microsoft.com/office/officeart/2005/8/layout/lProcess2"/>
    <dgm:cxn modelId="{D76B285B-F8FD-B34C-9ED9-063D9739479B}" type="presParOf" srcId="{BEE4FFD3-BC34-4280-89DC-34AE84C73AE1}" destId="{4C2026E0-A615-4536-A944-24B63F15E9C9}" srcOrd="0" destOrd="0" presId="urn:microsoft.com/office/officeart/2005/8/layout/lProcess2"/>
    <dgm:cxn modelId="{FB6DC01B-82C9-EA43-B773-2AD91DB16015}" type="presParOf" srcId="{BEE4FFD3-BC34-4280-89DC-34AE84C73AE1}" destId="{427903CB-23FD-40C1-8C94-1A4C3BBD458C}" srcOrd="1" destOrd="0" presId="urn:microsoft.com/office/officeart/2005/8/layout/lProcess2"/>
    <dgm:cxn modelId="{C3008795-723C-8C4E-8F60-B4C253AE11CA}" type="presParOf" srcId="{BEE4FFD3-BC34-4280-89DC-34AE84C73AE1}" destId="{EDA548A6-6762-4B7E-9AD3-3B1BCC53E240}" srcOrd="2" destOrd="0" presId="urn:microsoft.com/office/officeart/2005/8/layout/lProcess2"/>
    <dgm:cxn modelId="{DFD3CF8A-2BD3-5446-8949-D3E023B95892}" type="presParOf" srcId="{EDA548A6-6762-4B7E-9AD3-3B1BCC53E240}" destId="{62774D9E-B63B-4240-9C54-443321B8A855}" srcOrd="0" destOrd="0" presId="urn:microsoft.com/office/officeart/2005/8/layout/l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58680-EE3B-4B5E-BDFC-539D1BD2D5A5}">
      <dsp:nvSpPr>
        <dsp:cNvPr id="0" name=""/>
        <dsp:cNvSpPr/>
      </dsp:nvSpPr>
      <dsp:spPr>
        <a:xfrm>
          <a:off x="688" y="46068"/>
          <a:ext cx="4139222" cy="14195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ts val="600"/>
            </a:spcAft>
            <a:buNone/>
          </a:pPr>
          <a:endParaRPr lang="en-US" sz="1800" b="1" kern="1200" dirty="0">
            <a:latin typeface="Phetsarath OT" panose="02000500000000020004" pitchFamily="2" charset="0"/>
            <a:cs typeface="Phetsarath OT" panose="02000500000000020004" pitchFamily="2" charset="0"/>
          </a:endParaRPr>
        </a:p>
        <a:p>
          <a:pPr marL="0" lvl="0" indent="0" algn="ctr" defTabSz="800100">
            <a:lnSpc>
              <a:spcPct val="90000"/>
            </a:lnSpc>
            <a:spcBef>
              <a:spcPct val="0"/>
            </a:spcBef>
            <a:spcAft>
              <a:spcPts val="600"/>
            </a:spcAft>
            <a:buNone/>
          </a:pPr>
          <a:r>
            <a:rPr lang="lo-LA" sz="1800" b="1" kern="1200" dirty="0">
              <a:latin typeface="Phetsarath OT" panose="02000500000000020004" pitchFamily="2" charset="0"/>
              <a:cs typeface="Phetsarath OT" panose="02000500000000020004" pitchFamily="2" charset="0"/>
            </a:rPr>
            <a:t>ສູນຄົ້ນຄວ້ານະໂຍບາຍ ກປ</a:t>
          </a:r>
        </a:p>
        <a:p>
          <a:pPr marL="0" lvl="0" indent="0" algn="ctr" defTabSz="800100">
            <a:lnSpc>
              <a:spcPct val="90000"/>
            </a:lnSpc>
            <a:spcBef>
              <a:spcPct val="0"/>
            </a:spcBef>
            <a:spcAft>
              <a:spcPts val="600"/>
            </a:spcAft>
            <a:buNone/>
          </a:pPr>
          <a:r>
            <a:rPr lang="lo-LA" sz="1800" b="1" kern="1200" dirty="0">
              <a:latin typeface="Phetsarath OT" panose="02000500000000020004" pitchFamily="2" charset="0"/>
              <a:cs typeface="Phetsarath OT" panose="02000500000000020004" pitchFamily="2" charset="0"/>
            </a:rPr>
            <a:t>ສະຖາບັນຄົ້ນຄວ້າກະສິກຳ ແລະ ປ່າໄມ້ແຫ່ງຊາດ</a:t>
          </a:r>
          <a:endParaRPr lang="en-AU" sz="1800" b="1" kern="1200" dirty="0">
            <a:latin typeface="Phetsarath OT" panose="02000500000000020004" pitchFamily="2" charset="0"/>
            <a:cs typeface="Phetsarath OT" panose="02000500000000020004" pitchFamily="2" charset="0"/>
          </a:endParaRPr>
        </a:p>
      </dsp:txBody>
      <dsp:txXfrm>
        <a:off x="688" y="46068"/>
        <a:ext cx="4139222" cy="425863"/>
      </dsp:txXfrm>
    </dsp:sp>
    <dsp:sp modelId="{4C2026E0-A615-4536-A944-24B63F15E9C9}">
      <dsp:nvSpPr>
        <dsp:cNvPr id="0" name=""/>
        <dsp:cNvSpPr/>
      </dsp:nvSpPr>
      <dsp:spPr>
        <a:xfrm>
          <a:off x="4450353" y="0"/>
          <a:ext cx="3942154" cy="15116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ts val="600"/>
            </a:spcAft>
            <a:buNone/>
          </a:pPr>
          <a:endParaRPr lang="en-US" sz="1800" b="1" kern="1200" dirty="0">
            <a:latin typeface="Phetsarath OT" panose="02000500000000020004" pitchFamily="2" charset="0"/>
            <a:cs typeface="Phetsarath OT" panose="02000500000000020004" pitchFamily="2" charset="0"/>
          </a:endParaRPr>
        </a:p>
        <a:p>
          <a:pPr marL="0" lvl="0" indent="0" algn="ctr" defTabSz="800100">
            <a:lnSpc>
              <a:spcPct val="90000"/>
            </a:lnSpc>
            <a:spcBef>
              <a:spcPct val="0"/>
            </a:spcBef>
            <a:spcAft>
              <a:spcPts val="600"/>
            </a:spcAft>
            <a:buNone/>
          </a:pPr>
          <a:endParaRPr lang="lo-LA" sz="1800" b="1" kern="1200" dirty="0">
            <a:latin typeface="Phetsarath OT" panose="02000500000000020004" pitchFamily="2" charset="0"/>
            <a:cs typeface="Phetsarath OT" panose="02000500000000020004" pitchFamily="2" charset="0"/>
          </a:endParaRPr>
        </a:p>
        <a:p>
          <a:pPr marL="0" lvl="0" indent="0" algn="ctr" defTabSz="800100">
            <a:lnSpc>
              <a:spcPct val="90000"/>
            </a:lnSpc>
            <a:spcBef>
              <a:spcPct val="0"/>
            </a:spcBef>
            <a:spcAft>
              <a:spcPts val="600"/>
            </a:spcAft>
            <a:buNone/>
          </a:pPr>
          <a:r>
            <a:rPr lang="lo-LA" sz="1800" b="1" kern="1200" dirty="0">
              <a:latin typeface="Phetsarath OT" panose="02000500000000020004" pitchFamily="2" charset="0"/>
              <a:cs typeface="Phetsarath OT" panose="02000500000000020004" pitchFamily="2" charset="0"/>
            </a:rPr>
            <a:t>ສູນຄົ້ນຄວ້ານະໂຍບາຍກະສິກຳ</a:t>
          </a:r>
        </a:p>
        <a:p>
          <a:pPr marL="0" lvl="0" indent="0" algn="ctr" defTabSz="800100">
            <a:lnSpc>
              <a:spcPct val="90000"/>
            </a:lnSpc>
            <a:spcBef>
              <a:spcPct val="0"/>
            </a:spcBef>
            <a:spcAft>
              <a:spcPts val="600"/>
            </a:spcAft>
            <a:buNone/>
          </a:pPr>
          <a:r>
            <a:rPr lang="lo-LA" sz="1800" b="1" kern="1200" dirty="0">
              <a:latin typeface="Phetsarath OT" panose="02000500000000020004" pitchFamily="2" charset="0"/>
              <a:cs typeface="Phetsarath OT" panose="02000500000000020004" pitchFamily="2" charset="0"/>
            </a:rPr>
            <a:t>ສະຖາບັນນະໂຍບາຍ ແລະ ຍຸດທະສາດ ກະສິກຳ ແລະ ພັດທະນາຊົນນະບົດ</a:t>
          </a:r>
          <a:endParaRPr lang="en-AU" sz="1800" b="1" kern="1200" dirty="0">
            <a:latin typeface="Phetsarath OT" panose="02000500000000020004" pitchFamily="2" charset="0"/>
            <a:cs typeface="Phetsarath OT" panose="02000500000000020004" pitchFamily="2" charset="0"/>
          </a:endParaRPr>
        </a:p>
      </dsp:txBody>
      <dsp:txXfrm>
        <a:off x="4450353" y="0"/>
        <a:ext cx="3942154" cy="45350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5AA3F9-3769-428A-9EAB-180F9339DFC7}" type="datetimeFigureOut">
              <a:rPr lang="en-US" smtClean="0"/>
              <a:t>9/29/2017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D00294-8FA7-4112-99B0-C59B5F88A34F}" type="slidenum">
              <a:rPr lang="en-US" smtClean="0"/>
              <a:t>‹#›</a:t>
            </a:fld>
            <a:endParaRPr lang="en-US" dirty="0"/>
          </a:p>
        </p:txBody>
      </p:sp>
    </p:spTree>
    <p:extLst>
      <p:ext uri="{BB962C8B-B14F-4D97-AF65-F5344CB8AC3E}">
        <p14:creationId xmlns:p14="http://schemas.microsoft.com/office/powerpoint/2010/main" val="3966197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00294-8FA7-4112-99B0-C59B5F88A34F}" type="slidenum">
              <a:rPr lang="en-US" smtClean="0"/>
              <a:t>3</a:t>
            </a:fld>
            <a:endParaRPr lang="en-US" dirty="0"/>
          </a:p>
        </p:txBody>
      </p:sp>
      <p:sp>
        <p:nvSpPr>
          <p:cNvPr id="5" name="Date Placeholder 4"/>
          <p:cNvSpPr>
            <a:spLocks noGrp="1"/>
          </p:cNvSpPr>
          <p:nvPr>
            <p:ph type="dt" idx="11"/>
          </p:nvPr>
        </p:nvSpPr>
        <p:spPr/>
        <p:txBody>
          <a:bodyPr/>
          <a:lstStyle/>
          <a:p>
            <a:r>
              <a:rPr lang="en-US"/>
              <a:t>5/9/2016</a:t>
            </a:r>
            <a:endParaRPr lang="en-US" dirty="0"/>
          </a:p>
        </p:txBody>
      </p:sp>
    </p:spTree>
    <p:extLst>
      <p:ext uri="{BB962C8B-B14F-4D97-AF65-F5344CB8AC3E}">
        <p14:creationId xmlns:p14="http://schemas.microsoft.com/office/powerpoint/2010/main" val="3848936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o-LA" dirty="0"/>
              <a:t>17 ກົດໝາຍ,</a:t>
            </a:r>
            <a:r>
              <a:rPr lang="lo-LA" baseline="0" dirty="0"/>
              <a:t> 3 ດຳລັດຂອງນາຍຍົກລັດຖະມົນຕີ, 2 ຂໍ້ຕົກລົງ, 1 ແຜນພັດທະນາ  ແລະ 1 ຍຸດທະສາດ</a:t>
            </a:r>
            <a:endParaRPr lang="en-US" dirty="0"/>
          </a:p>
        </p:txBody>
      </p:sp>
      <p:sp>
        <p:nvSpPr>
          <p:cNvPr id="4" name="Slide Number Placeholder 3"/>
          <p:cNvSpPr>
            <a:spLocks noGrp="1"/>
          </p:cNvSpPr>
          <p:nvPr>
            <p:ph type="sldNum" sz="quarter" idx="10"/>
          </p:nvPr>
        </p:nvSpPr>
        <p:spPr/>
        <p:txBody>
          <a:bodyPr/>
          <a:lstStyle/>
          <a:p>
            <a:fld id="{FED00294-8FA7-4112-99B0-C59B5F88A34F}" type="slidenum">
              <a:rPr lang="en-US" smtClean="0"/>
              <a:t>7</a:t>
            </a:fld>
            <a:endParaRPr lang="en-US" dirty="0"/>
          </a:p>
        </p:txBody>
      </p:sp>
    </p:spTree>
    <p:extLst>
      <p:ext uri="{BB962C8B-B14F-4D97-AF65-F5344CB8AC3E}">
        <p14:creationId xmlns:p14="http://schemas.microsoft.com/office/powerpoint/2010/main" val="2409403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o-LA" dirty="0"/>
              <a:t>ເງືອນໄຂທີ່ງ່າຍດ່າຍ</a:t>
            </a:r>
            <a:endParaRPr lang="en-US" dirty="0"/>
          </a:p>
        </p:txBody>
      </p:sp>
      <p:sp>
        <p:nvSpPr>
          <p:cNvPr id="4" name="Slide Number Placeholder 3"/>
          <p:cNvSpPr>
            <a:spLocks noGrp="1"/>
          </p:cNvSpPr>
          <p:nvPr>
            <p:ph type="sldNum" sz="quarter" idx="10"/>
          </p:nvPr>
        </p:nvSpPr>
        <p:spPr/>
        <p:txBody>
          <a:bodyPr/>
          <a:lstStyle/>
          <a:p>
            <a:fld id="{FED00294-8FA7-4112-99B0-C59B5F88A34F}" type="slidenum">
              <a:rPr lang="en-US" smtClean="0"/>
              <a:t>12</a:t>
            </a:fld>
            <a:endParaRPr lang="en-US" dirty="0"/>
          </a:p>
        </p:txBody>
      </p:sp>
    </p:spTree>
    <p:extLst>
      <p:ext uri="{BB962C8B-B14F-4D97-AF65-F5344CB8AC3E}">
        <p14:creationId xmlns:p14="http://schemas.microsoft.com/office/powerpoint/2010/main" val="3756313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D00294-8FA7-4112-99B0-C59B5F88A34F}" type="slidenum">
              <a:rPr lang="en-US" smtClean="0"/>
              <a:t>16</a:t>
            </a:fld>
            <a:endParaRPr lang="en-US" dirty="0"/>
          </a:p>
        </p:txBody>
      </p:sp>
    </p:spTree>
    <p:extLst>
      <p:ext uri="{BB962C8B-B14F-4D97-AF65-F5344CB8AC3E}">
        <p14:creationId xmlns:p14="http://schemas.microsoft.com/office/powerpoint/2010/main" val="1277802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Times New Roman" pitchFamily="18" charset="0"/>
              <a:buChar char="‒"/>
            </a:pPr>
            <a:r>
              <a:rPr lang="en-US" dirty="0"/>
              <a:t>MAF proposes to Laos’ Government to clarify the role of ministries in CF. MAF should take the leading and focal role to promote CF and provide public services on CF. Other ministries cooperate with MAF in relevant issues.</a:t>
            </a:r>
          </a:p>
          <a:p>
            <a:pPr lvl="0">
              <a:buFont typeface="Times New Roman" pitchFamily="18" charset="0"/>
              <a:buChar char="‒"/>
            </a:pPr>
            <a:r>
              <a:rPr lang="en-US" dirty="0"/>
              <a:t>MAF evaluates the CF unit under the DAEC and build its capacity to focus on policy and guidelines formulation to promote CF.</a:t>
            </a:r>
          </a:p>
          <a:p>
            <a:pPr lvl="0">
              <a:buFont typeface="Times New Roman" pitchFamily="18" charset="0"/>
              <a:buChar char="‒"/>
            </a:pPr>
            <a:r>
              <a:rPr lang="en-US" dirty="0"/>
              <a:t>MAF cooperates with provincial authority to do the needs assessment of CF parties to understand what public services should be provided such as market information, legal supports, etc. Assess the role and capacity of DAFO in providing public services for CF parties, based on that identify clearly the role of DAFO and build its capacity or establish a separate professional unit to provide CF public services.  </a:t>
            </a:r>
          </a:p>
          <a:p>
            <a:pPr lvl="0">
              <a:buFont typeface="Times New Roman" pitchFamily="18" charset="0"/>
              <a:buChar char="‒"/>
            </a:pPr>
            <a:r>
              <a:rPr lang="en-US" dirty="0"/>
              <a:t>MAF reforms its state S&amp;T and extension units into self-financed and autonomous status; build capacity for officers; and improve treatment system for officers based on performance evaluated by users (farmers). This helps create incentives for the system to work more efficiently and respect the interests of the farmers, hence, contributes to minimize rent seeking behavior.  </a:t>
            </a:r>
          </a:p>
          <a:p>
            <a:pPr lvl="0">
              <a:buFont typeface="Times New Roman" pitchFamily="18" charset="0"/>
              <a:buChar char="‒"/>
            </a:pPr>
            <a:r>
              <a:rPr lang="en-US" dirty="0"/>
              <a:t>At the same time, MAF proposes to create mechanism and incentive policies to allow and attract private sector to participate in such service provision to CF parties, especially legal supports.</a:t>
            </a:r>
          </a:p>
          <a:p>
            <a:endParaRPr lang="en-US" dirty="0"/>
          </a:p>
        </p:txBody>
      </p:sp>
      <p:sp>
        <p:nvSpPr>
          <p:cNvPr id="4" name="Slide Number Placeholder 3"/>
          <p:cNvSpPr>
            <a:spLocks noGrp="1"/>
          </p:cNvSpPr>
          <p:nvPr>
            <p:ph type="sldNum" sz="quarter" idx="10"/>
          </p:nvPr>
        </p:nvSpPr>
        <p:spPr/>
        <p:txBody>
          <a:bodyPr/>
          <a:lstStyle/>
          <a:p>
            <a:fld id="{FED00294-8FA7-4112-99B0-C59B5F88A34F}" type="slidenum">
              <a:rPr lang="en-US" smtClean="0"/>
              <a:t>23</a:t>
            </a:fld>
            <a:endParaRPr lang="en-US" dirty="0"/>
          </a:p>
        </p:txBody>
      </p:sp>
    </p:spTree>
    <p:extLst>
      <p:ext uri="{BB962C8B-B14F-4D97-AF65-F5344CB8AC3E}">
        <p14:creationId xmlns:p14="http://schemas.microsoft.com/office/powerpoint/2010/main" val="3580952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0"/>
              </a:spcBef>
              <a:buFont typeface="Times New Roman" pitchFamily="18" charset="0"/>
              <a:buChar char="‒"/>
            </a:pPr>
            <a:r>
              <a:rPr lang="en-US" dirty="0"/>
              <a:t>MAF builds capacity of the DAEC to promote the bottom-up implementation of the Agreement on establishment of Agriculture production groups and the Decree on Cooperatives 2010.  </a:t>
            </a:r>
          </a:p>
          <a:p>
            <a:pPr lvl="0">
              <a:spcBef>
                <a:spcPts val="0"/>
              </a:spcBef>
              <a:buFont typeface="Times New Roman" pitchFamily="18" charset="0"/>
              <a:buChar char="‒"/>
            </a:pPr>
            <a:r>
              <a:rPr lang="en-US" dirty="0"/>
              <a:t>DAEC assesses the implementation of the following Government’s policies to promote sustainable cooperatives stated in the Decree of Cooperatives, which are still general, and translate them into specific incentives for cooperatives and farmer groups when engaging in CF:</a:t>
            </a:r>
          </a:p>
          <a:p>
            <a:pPr lvl="1">
              <a:spcBef>
                <a:spcPts val="0"/>
              </a:spcBef>
            </a:pPr>
            <a:r>
              <a:rPr lang="en-US" dirty="0"/>
              <a:t>Create conditions for the cooperative to be competitive and have access to the market</a:t>
            </a:r>
          </a:p>
          <a:p>
            <a:pPr lvl="1">
              <a:spcBef>
                <a:spcPts val="0"/>
              </a:spcBef>
            </a:pPr>
            <a:r>
              <a:rPr lang="en-US" dirty="0"/>
              <a:t>Create conditions for assisting cooperative in capital, credits, providing land, tax incentives, providing and promoting use of new technology and sciences.</a:t>
            </a:r>
          </a:p>
          <a:p>
            <a:pPr lvl="1">
              <a:spcBef>
                <a:spcPts val="0"/>
              </a:spcBef>
            </a:pPr>
            <a:r>
              <a:rPr lang="en-US" dirty="0"/>
              <a:t>Develop necessary infrastructures and human resources</a:t>
            </a:r>
          </a:p>
          <a:p>
            <a:pPr lvl="1">
              <a:spcBef>
                <a:spcPts val="0"/>
              </a:spcBef>
            </a:pPr>
            <a:r>
              <a:rPr lang="en-US" dirty="0"/>
              <a:t>Advertise and help to find the access to national and international markets. </a:t>
            </a:r>
          </a:p>
          <a:p>
            <a:pPr lvl="1">
              <a:spcBef>
                <a:spcPts val="0"/>
              </a:spcBef>
            </a:pPr>
            <a:r>
              <a:rPr lang="en-US" dirty="0"/>
              <a:t>Promote and create conditions for cooperatives in order to contribute in implementation of Government’s Social-Economic Development Plan, particularly alleviation of poverty. </a:t>
            </a:r>
          </a:p>
          <a:p>
            <a:pPr lvl="1">
              <a:spcBef>
                <a:spcPts val="0"/>
              </a:spcBef>
            </a:pPr>
            <a:r>
              <a:rPr lang="en-US" dirty="0"/>
              <a:t>Praise  and give prizes to outstanding cooperative or its members  </a:t>
            </a:r>
          </a:p>
          <a:p>
            <a:pPr lvl="1">
              <a:spcBef>
                <a:spcPts val="0"/>
              </a:spcBef>
            </a:pPr>
            <a:r>
              <a:rPr lang="en-US" dirty="0"/>
              <a:t>Ensure the equality before the law among the cooperatives in business operations. </a:t>
            </a:r>
          </a:p>
          <a:p>
            <a:pPr lvl="1">
              <a:spcBef>
                <a:spcPts val="0"/>
              </a:spcBef>
            </a:pPr>
            <a:r>
              <a:rPr lang="en-US" dirty="0"/>
              <a:t>Promote relation and cooperation of cooperative with foreign countries and International Organizations in exchanging mutual experiences and lessons and technology, and capacity building in cooperative management</a:t>
            </a:r>
          </a:p>
          <a:p>
            <a:pPr lvl="1">
              <a:spcBef>
                <a:spcPts val="0"/>
              </a:spcBef>
            </a:pPr>
            <a:r>
              <a:rPr lang="en-US" dirty="0"/>
              <a:t>Cooperative operates its business activities under management and assistance of authority concerned.   </a:t>
            </a:r>
          </a:p>
          <a:p>
            <a:pPr lvl="0">
              <a:spcBef>
                <a:spcPts val="0"/>
              </a:spcBef>
              <a:buFont typeface="Times New Roman" pitchFamily="18" charset="0"/>
              <a:buChar char="‒"/>
            </a:pPr>
            <a:r>
              <a:rPr lang="en-US" dirty="0"/>
              <a:t>DAEC reviews good CF farmer group and cooperative models in Laos and other countries such as Vietnam, Thailand, and China, and upscale in Laos’ conditions.     </a:t>
            </a:r>
          </a:p>
          <a:p>
            <a:pPr lvl="0">
              <a:spcBef>
                <a:spcPts val="0"/>
              </a:spcBef>
              <a:buFont typeface="Times New Roman" pitchFamily="18" charset="0"/>
              <a:buChar char="‒"/>
            </a:pPr>
            <a:r>
              <a:rPr lang="en-US" dirty="0"/>
              <a:t>DAEC supports capacity building for farmer groups and cooperatives in management, technical farming, and legal regulations for CF negotiation, signing, implementation and disputes mediation.</a:t>
            </a:r>
          </a:p>
          <a:p>
            <a:endParaRPr lang="en-US" dirty="0"/>
          </a:p>
        </p:txBody>
      </p:sp>
      <p:sp>
        <p:nvSpPr>
          <p:cNvPr id="4" name="Slide Number Placeholder 3"/>
          <p:cNvSpPr>
            <a:spLocks noGrp="1"/>
          </p:cNvSpPr>
          <p:nvPr>
            <p:ph type="sldNum" sz="quarter" idx="10"/>
          </p:nvPr>
        </p:nvSpPr>
        <p:spPr/>
        <p:txBody>
          <a:bodyPr/>
          <a:lstStyle/>
          <a:p>
            <a:fld id="{FED00294-8FA7-4112-99B0-C59B5F88A34F}" type="slidenum">
              <a:rPr lang="en-US" smtClean="0"/>
              <a:t>24</a:t>
            </a:fld>
            <a:endParaRPr lang="en-US" dirty="0"/>
          </a:p>
        </p:txBody>
      </p:sp>
    </p:spTree>
    <p:extLst>
      <p:ext uri="{BB962C8B-B14F-4D97-AF65-F5344CB8AC3E}">
        <p14:creationId xmlns:p14="http://schemas.microsoft.com/office/powerpoint/2010/main" val="3976983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20000"/>
              </a:lnSpc>
            </a:pPr>
            <a:r>
              <a:rPr lang="en-US" dirty="0"/>
              <a:t>MAF organizes regular awareness and communication campaign on CF and CF enforcement for farmers through training courses, central and local media, local officers and farmer organization leaders, etc.   </a:t>
            </a:r>
          </a:p>
          <a:p>
            <a:pPr lvl="0">
              <a:lnSpc>
                <a:spcPct val="120000"/>
              </a:lnSpc>
            </a:pPr>
            <a:r>
              <a:rPr lang="en-US" dirty="0"/>
              <a:t>MAF cooperates with MARD/Vietnam to consolidate the </a:t>
            </a:r>
            <a:r>
              <a:rPr lang="vi-VN" dirty="0"/>
              <a:t>Strategy on agriculture, farmers and rural areas</a:t>
            </a:r>
            <a:r>
              <a:rPr lang="en-US" dirty="0"/>
              <a:t> (so called Tam </a:t>
            </a:r>
            <a:r>
              <a:rPr lang="en-US" dirty="0" err="1"/>
              <a:t>Nong</a:t>
            </a:r>
            <a:r>
              <a:rPr lang="en-US" dirty="0"/>
              <a:t> strategy) submitted to Laos Government for approval. Rural development is one of the three crucial pillars of the strategy which should focus on preserving and promoting rural community, relationship, traditional values and norms; encouraging the self-autonomy spirit; and mobilizing internal social assets of farmers for development. </a:t>
            </a:r>
            <a:r>
              <a:rPr lang="vi-VN" dirty="0"/>
              <a:t> </a:t>
            </a:r>
            <a:endParaRPr lang="en-US" dirty="0"/>
          </a:p>
          <a:p>
            <a:pPr lvl="0">
              <a:lnSpc>
                <a:spcPct val="120000"/>
              </a:lnSpc>
            </a:pPr>
            <a:r>
              <a:rPr lang="en-US" dirty="0"/>
              <a:t>Once the Tam </a:t>
            </a:r>
            <a:r>
              <a:rPr lang="en-US" dirty="0" err="1"/>
              <a:t>Nong</a:t>
            </a:r>
            <a:r>
              <a:rPr lang="en-US" dirty="0"/>
              <a:t> Strategy is approved, MAF reviews and formulates a package of policies for rural development; develops M&amp;E framework and tools, where CF may be one of the criteria.     </a:t>
            </a:r>
          </a:p>
          <a:p>
            <a:pPr>
              <a:lnSpc>
                <a:spcPct val="120000"/>
              </a:lnSpc>
            </a:pPr>
            <a:r>
              <a:rPr lang="en-US" dirty="0"/>
              <a:t>Lao’s government finalizes moving the rural development mandate to MAF (currently belong to the National Committee on rural development and poverty reduction). MAF consolidates and builds capacity for this unit.  </a:t>
            </a:r>
          </a:p>
          <a:p>
            <a:endParaRPr lang="en-US" dirty="0"/>
          </a:p>
        </p:txBody>
      </p:sp>
      <p:sp>
        <p:nvSpPr>
          <p:cNvPr id="4" name="Slide Number Placeholder 3"/>
          <p:cNvSpPr>
            <a:spLocks noGrp="1"/>
          </p:cNvSpPr>
          <p:nvPr>
            <p:ph type="sldNum" sz="quarter" idx="10"/>
          </p:nvPr>
        </p:nvSpPr>
        <p:spPr/>
        <p:txBody>
          <a:bodyPr/>
          <a:lstStyle/>
          <a:p>
            <a:fld id="{FED00294-8FA7-4112-99B0-C59B5F88A34F}" type="slidenum">
              <a:rPr lang="en-US" smtClean="0"/>
              <a:t>27</a:t>
            </a:fld>
            <a:endParaRPr lang="en-US" dirty="0"/>
          </a:p>
        </p:txBody>
      </p:sp>
    </p:spTree>
    <p:extLst>
      <p:ext uri="{BB962C8B-B14F-4D97-AF65-F5344CB8AC3E}">
        <p14:creationId xmlns:p14="http://schemas.microsoft.com/office/powerpoint/2010/main" val="350697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solidFill>
                  <a:schemeClr val="tx1"/>
                </a:solidFill>
                <a:effectLst>
                  <a:outerShdw blurRad="469900" dist="342900" dir="5400000" sy="-20000" rotWithShape="0">
                    <a:prstClr val="black">
                      <a:alpha val="66000"/>
                    </a:prstClr>
                  </a:outerShdw>
                </a:effectLst>
                <a:latin typeface="+mj-lt"/>
              </a:defRPr>
            </a:lvl1pPr>
          </a:lstStyle>
          <a:p>
            <a:r>
              <a:rPr lang="en-US" dirty="0"/>
              <a:t>Click to edit Master title style</a:t>
            </a:r>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0909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16976-5D93-46E4-A98A-FAD63E4D0EA8}" type="datetimeFigureOut">
              <a:rPr lang="en-US" dirty="0"/>
              <a:t>9/29/2017</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r>
              <a:rPr lang="en-US" dirty="0"/>
              <a:t>
  </a:t>
            </a:r>
          </a:p>
        </p:txBody>
      </p:sp>
      <p:sp>
        <p:nvSpPr>
          <p:cNvPr id="6" name="Slide Number Placeholder 5"/>
          <p:cNvSpPr>
            <a:spLocks noGrp="1"/>
          </p:cNvSpPr>
          <p:nvPr>
            <p:ph type="sldNum" sz="quarter" idx="12"/>
          </p:nvPr>
        </p:nvSpPr>
        <p:spPr>
          <a:xfrm>
            <a:off x="7355099" y="6338887"/>
            <a:ext cx="516367" cy="365125"/>
          </a:xfrm>
          <a:prstGeom prst="rect">
            <a:avLst/>
          </a:prstGeo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74757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6398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B712588-04B1-427B-82EE-E8DB90309F08}" type="datetimeFigureOut">
              <a:rPr lang="en-US" smtClean="0"/>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228505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9035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1258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9653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42A54C80-263E-416B-A8E0-580EDEADCBDC}" type="datetimeFigureOut">
              <a:rPr lang="en-US" smtClean="0"/>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787289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7141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9456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9747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2837168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3471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0069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0088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5C6B4A9-1611-4792-9094-5F34BCA07E0B}" type="datetimeFigureOut">
              <a:rPr lang="en-US" smtClean="0"/>
              <a:t>9/29/2017</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7355099" y="6338887"/>
            <a:ext cx="516367" cy="365125"/>
          </a:xfrm>
          <a:prstGeom prst="rect">
            <a:avLst/>
          </a:prstGeom>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547867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9/29/2017</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7355099" y="6338887"/>
            <a:ext cx="516367"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0235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258" y="178062"/>
            <a:ext cx="8901296" cy="68600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8479" y="1015068"/>
            <a:ext cx="8909686" cy="569612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032321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Lst>
  <p:txStyles>
    <p:titleStyle>
      <a:lvl1pPr algn="ctr" defTabSz="685800" rtl="0" eaLnBrk="1" latinLnBrk="0" hangingPunct="1">
        <a:lnSpc>
          <a:spcPct val="90000"/>
        </a:lnSpc>
        <a:spcBef>
          <a:spcPct val="0"/>
        </a:spcBef>
        <a:buNone/>
        <a:defRPr sz="4400" b="1" kern="1200">
          <a:solidFill>
            <a:schemeClr val="tx1"/>
          </a:solidFill>
          <a:latin typeface="Times New Roman" pitchFamily="18" charset="0"/>
          <a:ea typeface="+mj-ea"/>
          <a:cs typeface="Times New Roman" pitchFamily="18"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Times New Roman" pitchFamily="18" charset="0"/>
          <a:ea typeface="+mn-ea"/>
          <a:cs typeface="Times New Roman" pitchFamily="18" charset="0"/>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Times New Roman" pitchFamily="18" charset="0"/>
          <a:ea typeface="+mn-ea"/>
          <a:cs typeface="Times New Roman" pitchFamily="18" charset="0"/>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Times New Roman" pitchFamily="18" charset="0"/>
          <a:ea typeface="+mn-ea"/>
          <a:cs typeface="Times New Roman" pitchFamily="18"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Times New Roman" pitchFamily="18" charset="0"/>
          <a:ea typeface="+mn-ea"/>
          <a:cs typeface="Times New Roman" pitchFamily="18"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Times New Roman" pitchFamily="18" charset="0"/>
          <a:ea typeface="+mn-ea"/>
          <a:cs typeface="Times New Roman" pitchFamily="18"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1200x-1"/>
          <p:cNvPicPr>
            <a:picLocks noChangeAspect="1" noChangeArrowheads="1"/>
          </p:cNvPicPr>
          <p:nvPr/>
        </p:nvPicPr>
        <p:blipFill rotWithShape="1">
          <a:blip r:embed="rId2">
            <a:extLst>
              <a:ext uri="{28A0092B-C50C-407E-A947-70E740481C1C}">
                <a14:useLocalDpi xmlns:a14="http://schemas.microsoft.com/office/drawing/2010/main" val="0"/>
              </a:ext>
            </a:extLst>
          </a:blip>
          <a:srcRect l="32273" r="38539" b="11250"/>
          <a:stretch/>
        </p:blipFill>
        <p:spPr bwMode="auto">
          <a:xfrm>
            <a:off x="6364463" y="1843316"/>
            <a:ext cx="2779537" cy="5014685"/>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237" t="10691" r="40592"/>
          <a:stretch/>
        </p:blipFill>
        <p:spPr bwMode="auto">
          <a:xfrm>
            <a:off x="3012971" y="1843314"/>
            <a:ext cx="3316323" cy="5014686"/>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F:\Photos\2016\2016-01-13 Lao\20160120_110447.jpg"/>
          <p:cNvPicPr>
            <a:picLocks noChangeArrowheads="1"/>
          </p:cNvPicPr>
          <p:nvPr/>
        </p:nvPicPr>
        <p:blipFill rotWithShape="1">
          <a:blip r:embed="rId4">
            <a:extLst>
              <a:ext uri="{28A0092B-C50C-407E-A947-70E740481C1C}">
                <a14:useLocalDpi xmlns:a14="http://schemas.microsoft.com/office/drawing/2010/main" val="0"/>
              </a:ext>
            </a:extLst>
          </a:blip>
          <a:srcRect r="67051"/>
          <a:stretch/>
        </p:blipFill>
        <p:spPr bwMode="auto">
          <a:xfrm>
            <a:off x="-23446" y="1843315"/>
            <a:ext cx="3012831" cy="501468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ctrTitle"/>
          </p:nvPr>
        </p:nvSpPr>
        <p:spPr>
          <a:xfrm>
            <a:off x="-21402" y="1378726"/>
            <a:ext cx="9143999" cy="671052"/>
          </a:xfrm>
        </p:spPr>
        <p:txBody>
          <a:bodyPr anchor="t">
            <a:normAutofit/>
          </a:bodyPr>
          <a:lstStyle/>
          <a:p>
            <a:pPr algn="ctr"/>
            <a:r>
              <a:rPr lang="en-US" sz="3000" b="1" spc="0" dirty="0" err="1">
                <a:effectLst/>
                <a:latin typeface="Phetsarath OT"/>
                <a:cs typeface="Phetsarath OT"/>
              </a:rPr>
              <a:t>ການວິເຄາະສັນຍາ</a:t>
            </a:r>
            <a:r>
              <a:rPr lang="lo-LA" sz="3000" b="1" spc="0" dirty="0">
                <a:effectLst/>
                <a:latin typeface="Phetsarath OT"/>
                <a:cs typeface="Phetsarath OT"/>
              </a:rPr>
              <a:t>ການຜະລິດກະສິກຳ</a:t>
            </a:r>
            <a:r>
              <a:rPr lang="en-US" sz="3000" b="1" spc="0" dirty="0">
                <a:effectLst/>
                <a:latin typeface="Phetsarath OT"/>
                <a:cs typeface="Phetsarath OT"/>
              </a:rPr>
              <a:t> </a:t>
            </a:r>
            <a:r>
              <a:rPr lang="en-US" sz="3000" b="1" spc="0" dirty="0" err="1">
                <a:effectLst/>
                <a:latin typeface="Phetsarath OT"/>
                <a:cs typeface="Phetsarath OT"/>
              </a:rPr>
              <a:t>ຢູ່ໃນ</a:t>
            </a:r>
            <a:r>
              <a:rPr lang="en-US" sz="3000" b="1" spc="0" dirty="0">
                <a:effectLst/>
                <a:latin typeface="Phetsarath OT"/>
                <a:cs typeface="Phetsarath OT"/>
              </a:rPr>
              <a:t> </a:t>
            </a:r>
            <a:r>
              <a:rPr lang="en-US" sz="3000" b="1" spc="0" dirty="0" err="1">
                <a:effectLst/>
                <a:latin typeface="Phetsarath OT"/>
                <a:cs typeface="Phetsarath OT"/>
              </a:rPr>
              <a:t>ສປປ</a:t>
            </a:r>
            <a:r>
              <a:rPr lang="en-US" sz="3000" b="1" spc="0" dirty="0">
                <a:effectLst/>
                <a:latin typeface="Phetsarath OT"/>
                <a:cs typeface="Phetsarath OT"/>
              </a:rPr>
              <a:t> </a:t>
            </a:r>
            <a:r>
              <a:rPr lang="en-US" sz="3000" b="1" spc="0" dirty="0" err="1">
                <a:effectLst/>
                <a:latin typeface="Phetsarath OT"/>
                <a:cs typeface="Phetsarath OT"/>
              </a:rPr>
              <a:t>ລາວ</a:t>
            </a:r>
            <a:endParaRPr lang="en-US" sz="3000" b="1" spc="0" dirty="0">
              <a:solidFill>
                <a:schemeClr val="tx1"/>
              </a:solidFill>
              <a:effectLst/>
              <a:latin typeface="Minion Pro" panose="02040503050306020203" pitchFamily="18" charset="0"/>
              <a:cs typeface="Arial" panose="020B0604020202020204" pitchFamily="34" charset="0"/>
            </a:endParaRPr>
          </a:p>
        </p:txBody>
      </p:sp>
      <p:sp>
        <p:nvSpPr>
          <p:cNvPr id="3" name="Subtitle 2"/>
          <p:cNvSpPr>
            <a:spLocks noGrp="1"/>
          </p:cNvSpPr>
          <p:nvPr>
            <p:ph type="subTitle" idx="1"/>
          </p:nvPr>
        </p:nvSpPr>
        <p:spPr>
          <a:xfrm>
            <a:off x="-14990" y="5214049"/>
            <a:ext cx="9144000" cy="1278002"/>
          </a:xfrm>
          <a:solidFill>
            <a:srgbClr val="7DCBD5">
              <a:alpha val="74902"/>
            </a:srgbClr>
          </a:solidFill>
        </p:spPr>
        <p:txBody>
          <a:bodyPr>
            <a:normAutofit/>
          </a:bodyPr>
          <a:lstStyle/>
          <a:p>
            <a:pPr algn="ctr"/>
            <a:r>
              <a:rPr lang="en-US" sz="2000" b="1" dirty="0" err="1">
                <a:solidFill>
                  <a:schemeClr val="tx1">
                    <a:lumMod val="95000"/>
                  </a:schemeClr>
                </a:solidFill>
                <a:latin typeface="Phetsarath OT"/>
                <a:cs typeface="Phetsarath OT"/>
              </a:rPr>
              <a:t>ກອງປະຊຸມຂະແໜງການ</a:t>
            </a:r>
            <a:r>
              <a:rPr lang="en-US" sz="2000" b="1" dirty="0">
                <a:solidFill>
                  <a:schemeClr val="tx1">
                    <a:lumMod val="95000"/>
                  </a:schemeClr>
                </a:solidFill>
                <a:latin typeface="Phetsarath OT"/>
                <a:cs typeface="Phetsarath OT"/>
              </a:rPr>
              <a:t> ກະສິກໍາ ແລະ </a:t>
            </a:r>
            <a:r>
              <a:rPr lang="en-US" sz="2000" b="1" dirty="0" err="1">
                <a:solidFill>
                  <a:schemeClr val="tx1">
                    <a:lumMod val="95000"/>
                  </a:schemeClr>
                </a:solidFill>
                <a:latin typeface="Phetsarath OT"/>
                <a:cs typeface="Phetsarath OT"/>
              </a:rPr>
              <a:t>ພັດທະນາຊົນນະບົດ</a:t>
            </a:r>
            <a:endParaRPr lang="en-US" sz="2000" b="1" dirty="0">
              <a:solidFill>
                <a:schemeClr val="tx1">
                  <a:lumMod val="95000"/>
                </a:schemeClr>
              </a:solidFill>
              <a:latin typeface="Phetsarath OT"/>
              <a:cs typeface="Phetsarath OT"/>
            </a:endParaRPr>
          </a:p>
          <a:p>
            <a:pPr algn="ctr"/>
            <a:r>
              <a:rPr lang="en-US" sz="2000" b="1" dirty="0">
                <a:solidFill>
                  <a:schemeClr val="tx1">
                    <a:lumMod val="95000"/>
                  </a:schemeClr>
                </a:solidFill>
                <a:latin typeface="Phetsarath OT"/>
                <a:cs typeface="Phetsarath OT"/>
              </a:rPr>
              <a:t>27 </a:t>
            </a:r>
            <a:r>
              <a:rPr lang="en-US" sz="2000" b="1" dirty="0" err="1">
                <a:solidFill>
                  <a:schemeClr val="tx1">
                    <a:lumMod val="95000"/>
                  </a:schemeClr>
                </a:solidFill>
                <a:latin typeface="Phetsarath OT"/>
                <a:cs typeface="Phetsarath OT"/>
              </a:rPr>
              <a:t>ກັນຍາ</a:t>
            </a:r>
            <a:r>
              <a:rPr lang="en-US" sz="2000" b="1" dirty="0">
                <a:solidFill>
                  <a:schemeClr val="tx1">
                    <a:lumMod val="95000"/>
                  </a:schemeClr>
                </a:solidFill>
                <a:latin typeface="Phetsarath OT"/>
                <a:cs typeface="Phetsarath OT"/>
              </a:rPr>
              <a:t>, 2017</a:t>
            </a:r>
          </a:p>
          <a:p>
            <a:pPr algn="ctr"/>
            <a:endParaRPr lang="en-US" sz="2000" b="1" dirty="0">
              <a:solidFill>
                <a:schemeClr val="tx1">
                  <a:lumMod val="95000"/>
                </a:schemeClr>
              </a:solidFill>
              <a:latin typeface="Myriad Pro" panose="020B0503030403020204" pitchFamily="34" charset="0"/>
            </a:endParaRPr>
          </a:p>
        </p:txBody>
      </p:sp>
      <p:sp>
        <p:nvSpPr>
          <p:cNvPr id="7" name="Title 1"/>
          <p:cNvSpPr txBox="1">
            <a:spLocks/>
          </p:cNvSpPr>
          <p:nvPr/>
        </p:nvSpPr>
        <p:spPr>
          <a:xfrm>
            <a:off x="0" y="2033859"/>
            <a:ext cx="9144000" cy="870072"/>
          </a:xfrm>
          <a:prstGeom prst="rect">
            <a:avLst/>
          </a:prstGeom>
          <a:effectLst/>
        </p:spPr>
        <p:txBody>
          <a:bodyPr vert="horz" lIns="91440" tIns="45720" rIns="91440" bIns="45720" rtlCol="0" anchor="t">
            <a:normAutofit/>
          </a:bodyPr>
          <a:lstStyle>
            <a:lvl1pPr algn="l" defTabSz="457200" rtl="0" eaLnBrk="1" latinLnBrk="0" hangingPunct="1">
              <a:spcBef>
                <a:spcPct val="0"/>
              </a:spcBef>
              <a:buNone/>
              <a:defRPr sz="44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b="1" dirty="0">
                <a:ln w="3175" cmpd="sng">
                  <a:solidFill>
                    <a:schemeClr val="bg1"/>
                  </a:solidFill>
                </a:ln>
                <a:effectLst>
                  <a:glow rad="76200">
                    <a:schemeClr val="bg1"/>
                  </a:glow>
                </a:effectLst>
                <a:latin typeface="Phetsarath OT" panose="02000500000000000000" pitchFamily="2" charset="0"/>
                <a:cs typeface="Phetsarath OT" panose="02000500000000000000" pitchFamily="2" charset="0"/>
              </a:rPr>
              <a:t>- </a:t>
            </a:r>
            <a:r>
              <a:rPr lang="en-US" sz="3600" b="1" dirty="0" err="1">
                <a:ln w="3175" cmpd="sng">
                  <a:solidFill>
                    <a:schemeClr val="bg1"/>
                  </a:solidFill>
                </a:ln>
                <a:effectLst>
                  <a:glow rad="76200">
                    <a:schemeClr val="bg1"/>
                  </a:glow>
                </a:effectLst>
                <a:latin typeface="Phetsarath OT" panose="02000500000000000000" pitchFamily="2" charset="0"/>
                <a:cs typeface="Phetsarath OT" panose="02000500000000000000" pitchFamily="2" charset="0"/>
              </a:rPr>
              <a:t>ຖົ່ວເບີ</a:t>
            </a:r>
            <a:r>
              <a:rPr lang="en-US" sz="3600" b="1" dirty="0">
                <a:ln w="3175" cmpd="sng">
                  <a:solidFill>
                    <a:schemeClr val="bg1"/>
                  </a:solidFill>
                </a:ln>
                <a:effectLst>
                  <a:glow rad="76200">
                    <a:schemeClr val="bg1"/>
                  </a:glow>
                </a:effectLst>
                <a:latin typeface="Phetsarath OT" panose="02000500000000000000" pitchFamily="2" charset="0"/>
                <a:cs typeface="Phetsarath OT" panose="02000500000000000000" pitchFamily="2" charset="0"/>
              </a:rPr>
              <a:t>, </a:t>
            </a:r>
            <a:r>
              <a:rPr lang="en-US" sz="3600" b="1" dirty="0" err="1">
                <a:ln w="3175" cmpd="sng">
                  <a:solidFill>
                    <a:schemeClr val="bg1"/>
                  </a:solidFill>
                </a:ln>
                <a:effectLst>
                  <a:glow rad="76200">
                    <a:schemeClr val="bg1"/>
                  </a:glow>
                </a:effectLst>
                <a:latin typeface="Phetsarath OT" panose="02000500000000000000" pitchFamily="2" charset="0"/>
                <a:cs typeface="Phetsarath OT" panose="02000500000000000000" pitchFamily="2" charset="0"/>
              </a:rPr>
              <a:t>ເຂົ້າ</a:t>
            </a:r>
            <a:r>
              <a:rPr lang="en-US" sz="3600" b="1" dirty="0">
                <a:ln w="3175" cmpd="sng">
                  <a:solidFill>
                    <a:schemeClr val="bg1"/>
                  </a:solidFill>
                </a:ln>
                <a:effectLst>
                  <a:glow rad="76200">
                    <a:schemeClr val="bg1"/>
                  </a:glow>
                </a:effectLst>
                <a:latin typeface="Phetsarath OT" panose="02000500000000000000" pitchFamily="2" charset="0"/>
                <a:cs typeface="Phetsarath OT" panose="02000500000000000000" pitchFamily="2" charset="0"/>
              </a:rPr>
              <a:t> ແລະ </a:t>
            </a:r>
            <a:r>
              <a:rPr lang="en-US" sz="3600" b="1" dirty="0" err="1">
                <a:ln w="3175" cmpd="sng">
                  <a:solidFill>
                    <a:schemeClr val="bg1"/>
                  </a:solidFill>
                </a:ln>
                <a:effectLst>
                  <a:glow rad="76200">
                    <a:schemeClr val="bg1"/>
                  </a:glow>
                </a:effectLst>
                <a:latin typeface="Phetsarath OT" panose="02000500000000000000" pitchFamily="2" charset="0"/>
                <a:cs typeface="Phetsarath OT" panose="02000500000000000000" pitchFamily="2" charset="0"/>
              </a:rPr>
              <a:t>ໝູ</a:t>
            </a:r>
            <a:r>
              <a:rPr lang="en-US" sz="3600" b="1" dirty="0">
                <a:ln w="3175" cmpd="sng">
                  <a:solidFill>
                    <a:schemeClr val="bg1"/>
                  </a:solidFill>
                </a:ln>
                <a:effectLst>
                  <a:glow rad="76200">
                    <a:schemeClr val="bg1"/>
                  </a:glow>
                </a:effectLst>
                <a:latin typeface="Phetsarath OT" panose="02000500000000000000" pitchFamily="2" charset="0"/>
                <a:cs typeface="Phetsarath OT" panose="02000500000000000000" pitchFamily="2" charset="0"/>
              </a:rPr>
              <a:t> -</a:t>
            </a: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82760" y="190707"/>
            <a:ext cx="978479" cy="978479"/>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745" y="140693"/>
            <a:ext cx="1500533" cy="1078508"/>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64721" y="210619"/>
            <a:ext cx="1418182" cy="938653"/>
          </a:xfrm>
          <a:prstGeom prst="rect">
            <a:avLst/>
          </a:prstGeom>
        </p:spPr>
      </p:pic>
    </p:spTree>
    <p:extLst>
      <p:ext uri="{BB962C8B-B14F-4D97-AF65-F5344CB8AC3E}">
        <p14:creationId xmlns:p14="http://schemas.microsoft.com/office/powerpoint/2010/main" val="146749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337745"/>
            <a:ext cx="8901296" cy="686004"/>
          </a:xfrm>
        </p:spPr>
        <p:txBody>
          <a:bodyPr>
            <a:normAutofit fontScale="90000"/>
          </a:bodyPr>
          <a:lstStyle/>
          <a:p>
            <a:r>
              <a:rPr lang="lo-LA" dirty="0">
                <a:latin typeface="Phetsarath OT" panose="02000500000000020004" pitchFamily="2" charset="0"/>
                <a:cs typeface="Phetsarath OT" panose="02000500000000020004" pitchFamily="2" charset="0"/>
              </a:rPr>
              <a:t>ທີມງານຄົ້ນຄວ້າ</a:t>
            </a:r>
            <a:endParaRPr lang="en-US" dirty="0">
              <a:latin typeface="Phetsarath OT" panose="02000500000000020004" pitchFamily="2" charset="0"/>
              <a:cs typeface="Phetsarath OT" panose="02000500000000020004" pitchFamily="2" charset="0"/>
            </a:endParaRPr>
          </a:p>
        </p:txBody>
      </p:sp>
      <p:graphicFrame>
        <p:nvGraphicFramePr>
          <p:cNvPr id="6" name="Diagram 5"/>
          <p:cNvGraphicFramePr/>
          <p:nvPr>
            <p:extLst/>
          </p:nvPr>
        </p:nvGraphicFramePr>
        <p:xfrm>
          <a:off x="446004" y="1617685"/>
          <a:ext cx="8431296" cy="5240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ounded Rectangle 10"/>
          <p:cNvSpPr/>
          <p:nvPr/>
        </p:nvSpPr>
        <p:spPr>
          <a:xfrm>
            <a:off x="449943" y="1416741"/>
            <a:ext cx="8389257" cy="8295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o-LA" sz="2800" b="1" dirty="0">
                <a:latin typeface="Phetsarath OT" panose="02000500000000020004" pitchFamily="2" charset="0"/>
                <a:cs typeface="Phetsarath OT" panose="02000500000000020004" pitchFamily="2" charset="0"/>
              </a:rPr>
              <a:t>ການສຶກສາຮ່ວມລະຫວ່າງ </a:t>
            </a:r>
          </a:p>
          <a:p>
            <a:pPr algn="ctr"/>
            <a:r>
              <a:rPr lang="lo-LA" sz="2000" b="1" dirty="0">
                <a:latin typeface="Phetsarath OT" panose="02000500000000020004" pitchFamily="2" charset="0"/>
                <a:cs typeface="Phetsarath OT" panose="02000500000000020004" pitchFamily="2" charset="0"/>
              </a:rPr>
              <a:t>2 ສະຖາບັນຄົ້ນຄວ້າຂອງ ສປປ ລາວ ແລະ ສສ ຫວຽດນາມ</a:t>
            </a:r>
            <a:endParaRPr lang="en-US" sz="2000" b="1" dirty="0">
              <a:latin typeface="Phetsarath OT" panose="02000500000000020004" pitchFamily="2" charset="0"/>
              <a:cs typeface="Phetsarath OT" panose="02000500000000020004" pitchFamily="2" charset="0"/>
            </a:endParaRPr>
          </a:p>
        </p:txBody>
      </p:sp>
      <p:graphicFrame>
        <p:nvGraphicFramePr>
          <p:cNvPr id="3" name="Diagram 2"/>
          <p:cNvGraphicFramePr/>
          <p:nvPr>
            <p:extLst>
              <p:ext uri="{D42A27DB-BD31-4B8C-83A1-F6EECF244321}">
                <p14:modId xmlns:p14="http://schemas.microsoft.com/office/powerpoint/2010/main" val="1319714702"/>
              </p:ext>
            </p:extLst>
          </p:nvPr>
        </p:nvGraphicFramePr>
        <p:xfrm>
          <a:off x="446004" y="2600103"/>
          <a:ext cx="8393196" cy="151168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TextBox 6"/>
          <p:cNvSpPr txBox="1"/>
          <p:nvPr/>
        </p:nvSpPr>
        <p:spPr>
          <a:xfrm>
            <a:off x="1627939" y="4693829"/>
            <a:ext cx="6029325" cy="523220"/>
          </a:xfrm>
          <a:prstGeom prst="rect">
            <a:avLst/>
          </a:prstGeom>
          <a:noFill/>
        </p:spPr>
        <p:txBody>
          <a:bodyPr wrap="square" rtlCol="0">
            <a:spAutoFit/>
          </a:bodyPr>
          <a:lstStyle/>
          <a:p>
            <a:pPr algn="ctr"/>
            <a:r>
              <a:rPr lang="en-US" sz="2800" dirty="0" err="1">
                <a:latin typeface="Phetsarath OT"/>
                <a:cs typeface="Phetsarath OT"/>
              </a:rPr>
              <a:t>ສະໜັບສະໜູນທາງດ້ານງົບປະມານ</a:t>
            </a:r>
            <a:r>
              <a:rPr lang="en-US" sz="2800" dirty="0">
                <a:latin typeface="Phetsarath OT"/>
                <a:cs typeface="Phetsarath OT"/>
              </a:rPr>
              <a:t> </a:t>
            </a:r>
            <a:r>
              <a:rPr lang="en-US" sz="2800" dirty="0" err="1">
                <a:latin typeface="Phetsarath OT"/>
                <a:cs typeface="Phetsarath OT"/>
              </a:rPr>
              <a:t>ໂດຍ</a:t>
            </a:r>
            <a:r>
              <a:rPr lang="en-US" sz="2800" dirty="0">
                <a:latin typeface="Phetsarath OT"/>
                <a:cs typeface="Phetsarath OT"/>
              </a:rPr>
              <a:t> </a:t>
            </a:r>
            <a:r>
              <a:rPr lang="en-US" sz="2800" dirty="0">
                <a:latin typeface="Times New Roman" panose="02020603050405020304" pitchFamily="18" charset="0"/>
                <a:cs typeface="Times New Roman" panose="02020603050405020304" pitchFamily="18" charset="0"/>
              </a:rPr>
              <a:t>IFAD</a:t>
            </a:r>
          </a:p>
        </p:txBody>
      </p:sp>
    </p:spTree>
    <p:extLst>
      <p:ext uri="{BB962C8B-B14F-4D97-AF65-F5344CB8AC3E}">
        <p14:creationId xmlns:p14="http://schemas.microsoft.com/office/powerpoint/2010/main" val="2248674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lo-LA" dirty="0">
                <a:latin typeface="Phetsarath OT" panose="02000500000000020004" pitchFamily="2" charset="0"/>
                <a:cs typeface="Phetsarath OT" panose="02000500000000020004" pitchFamily="2" charset="0"/>
              </a:rPr>
              <a:t>ເປົ້າໝາຍຂອງການຄົ້ນຄວ້າ</a:t>
            </a:r>
            <a:endParaRPr lang="en-US" b="1" dirty="0">
              <a:latin typeface="Phetsarath OT" panose="02000500000000020004" pitchFamily="2" charset="0"/>
              <a:cs typeface="Phetsarath OT" panose="02000500000000020004" pitchFamily="2" charset="0"/>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899" y="1122363"/>
            <a:ext cx="8589227" cy="4770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Down Arrow 2"/>
          <p:cNvSpPr/>
          <p:nvPr/>
        </p:nvSpPr>
        <p:spPr>
          <a:xfrm>
            <a:off x="7452118" y="1122363"/>
            <a:ext cx="1480008" cy="4742156"/>
          </a:xfrm>
          <a:prstGeom prst="downArrow">
            <a:avLst/>
          </a:prstGeom>
          <a:gradFill flip="none" rotWithShape="1">
            <a:gsLst>
              <a:gs pos="0">
                <a:srgbClr val="DAA8A8"/>
              </a:gs>
              <a:gs pos="50000">
                <a:srgbClr val="FFCCCC">
                  <a:shade val="67500"/>
                  <a:satMod val="115000"/>
                </a:srgbClr>
              </a:gs>
              <a:gs pos="100000">
                <a:srgbClr val="FFCCCC">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lo-LA" sz="2000" dirty="0">
                <a:solidFill>
                  <a:schemeClr val="tx1"/>
                </a:solidFill>
                <a:latin typeface="Phetsarath OT" panose="02000500000000020004" pitchFamily="2" charset="0"/>
                <a:cs typeface="Phetsarath OT" panose="02000500000000020004" pitchFamily="2" charset="0"/>
              </a:rPr>
              <a:t>ກິດຈະກຳພັດທະນາຄວາມອາດສາມາດ</a:t>
            </a:r>
            <a:endParaRPr lang="en-AU" sz="2000" dirty="0">
              <a:solidFill>
                <a:schemeClr val="tx1"/>
              </a:solidFill>
              <a:latin typeface="Phetsarath OT" panose="02000500000000020004" pitchFamily="2" charset="0"/>
              <a:cs typeface="Phetsarath OT" panose="02000500000000020004" pitchFamily="2" charset="0"/>
            </a:endParaRPr>
          </a:p>
        </p:txBody>
      </p:sp>
      <p:sp>
        <p:nvSpPr>
          <p:cNvPr id="4" name="Rectangle 3"/>
          <p:cNvSpPr/>
          <p:nvPr/>
        </p:nvSpPr>
        <p:spPr>
          <a:xfrm>
            <a:off x="342899" y="1122363"/>
            <a:ext cx="2023229" cy="1036375"/>
          </a:xfrm>
          <a:prstGeom prst="rect">
            <a:avLst/>
          </a:prstGeom>
          <a:solidFill>
            <a:schemeClr val="bg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o-LA" dirty="0">
                <a:solidFill>
                  <a:schemeClr val="tx1"/>
                </a:solidFill>
                <a:latin typeface="Phetsarath OT" panose="02000500000000020004" pitchFamily="2" charset="0"/>
                <a:cs typeface="Phetsarath OT" panose="02000500000000020004" pitchFamily="2" charset="0"/>
              </a:rPr>
              <a:t>ທົບທວນນະໂຍບາຍ ແລະ ກົງຈັກການຈັດຕັ້ງ</a:t>
            </a:r>
            <a:endParaRPr lang="en-AU" dirty="0">
              <a:solidFill>
                <a:schemeClr val="tx1"/>
              </a:solidFill>
              <a:latin typeface="Phetsarath OT" panose="02000500000000020004" pitchFamily="2" charset="0"/>
              <a:cs typeface="Phetsarath OT" panose="02000500000000020004" pitchFamily="2" charset="0"/>
            </a:endParaRPr>
          </a:p>
        </p:txBody>
      </p:sp>
      <p:sp>
        <p:nvSpPr>
          <p:cNvPr id="6" name="Rectangle 5"/>
          <p:cNvSpPr/>
          <p:nvPr/>
        </p:nvSpPr>
        <p:spPr>
          <a:xfrm>
            <a:off x="2559798" y="1122363"/>
            <a:ext cx="2278027" cy="1036375"/>
          </a:xfrm>
          <a:prstGeom prst="rect">
            <a:avLst/>
          </a:prstGeom>
          <a:solidFill>
            <a:schemeClr val="bg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o-LA" dirty="0">
                <a:solidFill>
                  <a:schemeClr val="tx1"/>
                </a:solidFill>
                <a:latin typeface="Phetsarath OT" panose="02000500000000020004" pitchFamily="2" charset="0"/>
                <a:cs typeface="Phetsarath OT" panose="02000500000000020004" pitchFamily="2" charset="0"/>
              </a:rPr>
              <a:t>ປະເມີນຕົວກໍານົດໃນການ ເຂົ້າຮ່ວມສັນຍາການຜະລິດ </a:t>
            </a:r>
            <a:endParaRPr lang="en-AU" dirty="0">
              <a:solidFill>
                <a:schemeClr val="tx1"/>
              </a:solidFill>
              <a:latin typeface="Phetsarath OT" panose="02000500000000020004" pitchFamily="2" charset="0"/>
              <a:cs typeface="Phetsarath OT" panose="02000500000000020004" pitchFamily="2" charset="0"/>
            </a:endParaRPr>
          </a:p>
        </p:txBody>
      </p:sp>
      <p:sp>
        <p:nvSpPr>
          <p:cNvPr id="7" name="Rectangle 6"/>
          <p:cNvSpPr/>
          <p:nvPr/>
        </p:nvSpPr>
        <p:spPr>
          <a:xfrm>
            <a:off x="5028021" y="1122363"/>
            <a:ext cx="2032655" cy="1036375"/>
          </a:xfrm>
          <a:prstGeom prst="rect">
            <a:avLst/>
          </a:prstGeom>
          <a:solidFill>
            <a:schemeClr val="bg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o-LA" dirty="0">
                <a:solidFill>
                  <a:schemeClr val="tx1"/>
                </a:solidFill>
                <a:latin typeface="Phetsarath OT" panose="02000500000000020004" pitchFamily="2" charset="0"/>
                <a:cs typeface="Phetsarath OT" panose="02000500000000020004" pitchFamily="2" charset="0"/>
              </a:rPr>
              <a:t>ຜົນກະທົບຈາກສັນຍາການຜະລິດ</a:t>
            </a:r>
            <a:endParaRPr lang="en-AU" dirty="0">
              <a:solidFill>
                <a:schemeClr val="tx1"/>
              </a:solidFill>
              <a:latin typeface="Phetsarath OT" panose="02000500000000020004" pitchFamily="2" charset="0"/>
              <a:cs typeface="Phetsarath OT" panose="02000500000000020004" pitchFamily="2" charset="0"/>
            </a:endParaRPr>
          </a:p>
        </p:txBody>
      </p:sp>
      <p:sp>
        <p:nvSpPr>
          <p:cNvPr id="8" name="Rectangle 7"/>
          <p:cNvSpPr/>
          <p:nvPr/>
        </p:nvSpPr>
        <p:spPr>
          <a:xfrm>
            <a:off x="342899" y="2687212"/>
            <a:ext cx="6717777" cy="744145"/>
          </a:xfrm>
          <a:prstGeom prst="rect">
            <a:avLst/>
          </a:prstGeom>
          <a:solidFill>
            <a:schemeClr val="accent6">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o-LA" dirty="0">
                <a:solidFill>
                  <a:schemeClr val="tx1"/>
                </a:solidFill>
                <a:latin typeface="Phetsarath OT" panose="02000500000000020004" pitchFamily="2" charset="0"/>
                <a:cs typeface="Phetsarath OT" panose="02000500000000020004" pitchFamily="2" charset="0"/>
              </a:rPr>
              <a:t>ສະເໜີນະໂຍບາຍ ແລະ ທາງເລືອກດ້ານກົງຈັກການຈັດຕັ້ງ </a:t>
            </a:r>
          </a:p>
          <a:p>
            <a:pPr algn="ctr"/>
            <a:r>
              <a:rPr lang="lo-LA" dirty="0">
                <a:solidFill>
                  <a:schemeClr val="tx1"/>
                </a:solidFill>
                <a:latin typeface="Phetsarath OT" panose="02000500000000020004" pitchFamily="2" charset="0"/>
                <a:cs typeface="Phetsarath OT" panose="02000500000000020004" pitchFamily="2" charset="0"/>
              </a:rPr>
              <a:t>ເພື່ອສົ່ງເສີມ ສັນຍາການຜະລິດແບບຍືນຍົງ</a:t>
            </a:r>
            <a:endParaRPr lang="en-AU" dirty="0">
              <a:solidFill>
                <a:schemeClr val="tx1"/>
              </a:solidFill>
              <a:latin typeface="Phetsarath OT" panose="02000500000000020004" pitchFamily="2" charset="0"/>
              <a:cs typeface="Phetsarath OT" panose="02000500000000020004" pitchFamily="2" charset="0"/>
            </a:endParaRPr>
          </a:p>
        </p:txBody>
      </p:sp>
      <p:sp>
        <p:nvSpPr>
          <p:cNvPr id="9" name="Rectangle 8"/>
          <p:cNvSpPr/>
          <p:nvPr/>
        </p:nvSpPr>
        <p:spPr>
          <a:xfrm>
            <a:off x="338185" y="3837282"/>
            <a:ext cx="6717777" cy="706438"/>
          </a:xfrm>
          <a:prstGeom prst="rect">
            <a:avLst/>
          </a:prstGeom>
          <a:solidFill>
            <a:schemeClr val="accent3">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o-LA" dirty="0">
                <a:solidFill>
                  <a:schemeClr val="tx1"/>
                </a:solidFill>
                <a:latin typeface="Phetsarath OT" panose="02000500000000020004" pitchFamily="2" charset="0"/>
                <a:cs typeface="Phetsarath OT" panose="02000500000000020004" pitchFamily="2" charset="0"/>
              </a:rPr>
              <a:t>ການຜະລິດກະສິກຳເປັນສິນຄ້າ ແລະ ຄວາມຫຼາກຫຼາຍ</a:t>
            </a:r>
            <a:endParaRPr lang="en-AU" dirty="0">
              <a:solidFill>
                <a:schemeClr val="tx1"/>
              </a:solidFill>
              <a:latin typeface="Phetsarath OT" panose="02000500000000020004" pitchFamily="2" charset="0"/>
              <a:cs typeface="Phetsarath OT" panose="02000500000000020004" pitchFamily="2" charset="0"/>
            </a:endParaRPr>
          </a:p>
        </p:txBody>
      </p:sp>
      <p:sp>
        <p:nvSpPr>
          <p:cNvPr id="10" name="Rectangle 9"/>
          <p:cNvSpPr/>
          <p:nvPr/>
        </p:nvSpPr>
        <p:spPr>
          <a:xfrm>
            <a:off x="342899" y="4968498"/>
            <a:ext cx="6717777" cy="924302"/>
          </a:xfrm>
          <a:prstGeom prst="rec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o-LA" dirty="0">
                <a:solidFill>
                  <a:schemeClr val="tx1"/>
                </a:solidFill>
                <a:latin typeface="Phetsarath OT" panose="02000500000000020004" pitchFamily="2" charset="0"/>
                <a:cs typeface="Phetsarath OT" panose="02000500000000020004" pitchFamily="2" charset="0"/>
              </a:rPr>
              <a:t>ຫຼຸດພົ້ນຄວາມທຸກຍາກ ແລະ ສົ່ງເສີມການຜະລິດກະສິກຳ</a:t>
            </a:r>
            <a:endParaRPr lang="en-AU" dirty="0">
              <a:solidFill>
                <a:schemeClr val="tx1"/>
              </a:solidFill>
              <a:latin typeface="Phetsarath OT" panose="02000500000000020004" pitchFamily="2" charset="0"/>
              <a:cs typeface="Phetsarath OT" panose="02000500000000020004" pitchFamily="2" charset="0"/>
            </a:endParaRPr>
          </a:p>
        </p:txBody>
      </p:sp>
      <p:sp>
        <p:nvSpPr>
          <p:cNvPr id="5" name="Rectangle 4"/>
          <p:cNvSpPr/>
          <p:nvPr/>
        </p:nvSpPr>
        <p:spPr>
          <a:xfrm>
            <a:off x="125258" y="864066"/>
            <a:ext cx="7174444" cy="2809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8007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o-LA" dirty="0">
                <a:latin typeface="Phetsarath OT" panose="02000500000000020004" pitchFamily="2" charset="0"/>
                <a:cs typeface="Phetsarath OT" panose="02000500000000020004" pitchFamily="2" charset="0"/>
              </a:rPr>
              <a:t>ວິທີການຄົ້ນຄວ້າ</a:t>
            </a:r>
            <a:endParaRPr lang="en-US" dirty="0">
              <a:latin typeface="Phetsarath OT" panose="02000500000000020004" pitchFamily="2" charset="0"/>
              <a:cs typeface="Phetsarath OT" panose="02000500000000020004" pitchFamily="2" charset="0"/>
            </a:endParaRPr>
          </a:p>
        </p:txBody>
      </p:sp>
      <p:sp>
        <p:nvSpPr>
          <p:cNvPr id="3" name="Content Placeholder 2"/>
          <p:cNvSpPr>
            <a:spLocks noGrp="1"/>
          </p:cNvSpPr>
          <p:nvPr>
            <p:ph idx="1"/>
          </p:nvPr>
        </p:nvSpPr>
        <p:spPr>
          <a:xfrm>
            <a:off x="279399" y="1015068"/>
            <a:ext cx="8864601" cy="5696125"/>
          </a:xfrm>
        </p:spPr>
        <p:txBody>
          <a:bodyPr/>
          <a:lstStyle/>
          <a:p>
            <a:pPr marL="0" indent="0">
              <a:buNone/>
            </a:pPr>
            <a:r>
              <a:rPr lang="en-US" b="1" dirty="0"/>
              <a:t>1. </a:t>
            </a:r>
            <a:r>
              <a:rPr lang="lo-LA" b="1" dirty="0">
                <a:latin typeface="Phetsarath OT" panose="02000500000000020004" pitchFamily="2" charset="0"/>
                <a:cs typeface="Phetsarath OT" panose="02000500000000020004" pitchFamily="2" charset="0"/>
              </a:rPr>
              <a:t>ການເກັບກຳຂໍ້ມູນ </a:t>
            </a:r>
            <a:endParaRPr lang="en-US" b="1" dirty="0">
              <a:latin typeface="Phetsarath OT" panose="02000500000000020004" pitchFamily="2" charset="0"/>
              <a:cs typeface="Phetsarath OT" panose="02000500000000020004" pitchFamily="2" charset="0"/>
            </a:endParaRPr>
          </a:p>
          <a:p>
            <a:pPr marL="742950" indent="-336550"/>
            <a:r>
              <a:rPr lang="lo-LA" dirty="0">
                <a:latin typeface="Phetsarath OT" panose="02000500000000020004" pitchFamily="2" charset="0"/>
                <a:cs typeface="Phetsarath OT" panose="02000500000000020004" pitchFamily="2" charset="0"/>
              </a:rPr>
              <a:t>ທົບທວນເອກະສານ</a:t>
            </a:r>
            <a:endParaRPr lang="en-US" dirty="0">
              <a:latin typeface="Phetsarath OT" panose="02000500000000020004" pitchFamily="2" charset="0"/>
              <a:cs typeface="Phetsarath OT" panose="02000500000000020004" pitchFamily="2" charset="0"/>
            </a:endParaRPr>
          </a:p>
          <a:p>
            <a:pPr marL="742950" indent="-336550"/>
            <a:r>
              <a:rPr lang="lo-LA" dirty="0">
                <a:latin typeface="Phetsarath OT" panose="02000500000000020004" pitchFamily="2" charset="0"/>
                <a:cs typeface="Phetsarath OT" panose="02000500000000020004" pitchFamily="2" charset="0"/>
              </a:rPr>
              <a:t>ທົບທວນດ້ານນະໂຍບາຍ </a:t>
            </a:r>
          </a:p>
          <a:p>
            <a:pPr marL="742950" indent="-336550"/>
            <a:r>
              <a:rPr lang="lo-LA" dirty="0">
                <a:latin typeface="Phetsarath OT" panose="02000500000000020004" pitchFamily="2" charset="0"/>
                <a:cs typeface="Phetsarath OT" panose="02000500000000020004" pitchFamily="2" charset="0"/>
              </a:rPr>
              <a:t>ປຶກສາຫາລື ກັບບັນດາຊ່ຽວຊານ/ພາກສ່ວນກ່ຽວຂ້ອງ</a:t>
            </a:r>
          </a:p>
          <a:p>
            <a:pPr marL="742950" indent="-336550"/>
            <a:r>
              <a:rPr lang="lo-LA" dirty="0">
                <a:latin typeface="Phetsarath OT" panose="02000500000000020004" pitchFamily="2" charset="0"/>
                <a:cs typeface="Phetsarath OT" panose="02000500000000020004" pitchFamily="2" charset="0"/>
              </a:rPr>
              <a:t>ສຳຫຼວດຕ່ອງໂສ້ມູນຄ່າ</a:t>
            </a:r>
            <a:endParaRPr lang="en-US" dirty="0">
              <a:latin typeface="Phetsarath OT" panose="02000500000000020004" pitchFamily="2" charset="0"/>
              <a:cs typeface="Phetsarath OT" panose="02000500000000020004" pitchFamily="2" charset="0"/>
            </a:endParaRPr>
          </a:p>
          <a:p>
            <a:pPr marL="742950" indent="-336550"/>
            <a:r>
              <a:rPr lang="lo-LA" dirty="0">
                <a:latin typeface="Phetsarath OT" panose="02000500000000020004" pitchFamily="2" charset="0"/>
                <a:cs typeface="Phetsarath OT" panose="02000500000000020004" pitchFamily="2" charset="0"/>
              </a:rPr>
              <a:t>ສຳຫຼວດລະດັບຄົວເຮືອນ</a:t>
            </a:r>
            <a:endParaRPr lang="en-US" dirty="0">
              <a:latin typeface="Phetsarath OT" panose="02000500000000020004" pitchFamily="2" charset="0"/>
              <a:cs typeface="Phetsarath OT" panose="02000500000000020004" pitchFamily="2" charset="0"/>
            </a:endParaRPr>
          </a:p>
          <a:p>
            <a:pPr marL="0" indent="0">
              <a:buNone/>
            </a:pPr>
            <a:r>
              <a:rPr lang="en-US" b="1" dirty="0"/>
              <a:t>2. </a:t>
            </a:r>
            <a:r>
              <a:rPr lang="lo-LA" b="1" dirty="0">
                <a:latin typeface="Phetsarath OT" panose="02000500000000020004" pitchFamily="2" charset="0"/>
                <a:cs typeface="Phetsarath OT" panose="02000500000000020004" pitchFamily="2" charset="0"/>
              </a:rPr>
              <a:t>ການວິເຄາະຂໍ້ມູນ</a:t>
            </a:r>
            <a:endParaRPr lang="en-US" b="1" dirty="0">
              <a:latin typeface="Phetsarath OT" panose="02000500000000020004" pitchFamily="2" charset="0"/>
              <a:cs typeface="Phetsarath OT" panose="02000500000000020004" pitchFamily="2" charset="0"/>
            </a:endParaRPr>
          </a:p>
          <a:p>
            <a:pPr marL="742950" indent="-336550"/>
            <a:r>
              <a:rPr lang="lo-LA" dirty="0">
                <a:latin typeface="Phetsarath OT" panose="02000500000000020004" pitchFamily="2" charset="0"/>
                <a:cs typeface="Phetsarath OT" panose="02000500000000020004" pitchFamily="2" charset="0"/>
              </a:rPr>
              <a:t>ການວິເຄາະແບບພັນລະນາ </a:t>
            </a:r>
            <a:r>
              <a:rPr lang="en-US" dirty="0">
                <a:latin typeface="Times" panose="02020603060405020304" pitchFamily="18" charset="0"/>
                <a:cs typeface="Phetsarath OT" panose="02000500000000020004" pitchFamily="2" charset="0"/>
              </a:rPr>
              <a:t>(Descriptive analysis)</a:t>
            </a:r>
          </a:p>
          <a:p>
            <a:pPr marL="742950" indent="-336550"/>
            <a:r>
              <a:rPr lang="lo-LA" dirty="0">
                <a:latin typeface="Phetsarath OT" panose="02000500000000020004" pitchFamily="2" charset="0"/>
                <a:cs typeface="Phetsarath OT" panose="02000500000000020004" pitchFamily="2" charset="0"/>
              </a:rPr>
              <a:t>ການຢັ້ງຢືນດ້ານຂໍ້ມູນ </a:t>
            </a:r>
            <a:r>
              <a:rPr lang="en-US" dirty="0">
                <a:latin typeface="Times" panose="02020603060405020304" pitchFamily="18" charset="0"/>
                <a:cs typeface="Phetsarath OT" panose="02000500000000020004" pitchFamily="2" charset="0"/>
              </a:rPr>
              <a:t>(Empirical analysis)</a:t>
            </a:r>
          </a:p>
          <a:p>
            <a:pPr marL="0" indent="0">
              <a:buNone/>
            </a:pPr>
            <a:endParaRPr lang="en-US" dirty="0"/>
          </a:p>
        </p:txBody>
      </p:sp>
    </p:spTree>
    <p:extLst>
      <p:ext uri="{BB962C8B-B14F-4D97-AF65-F5344CB8AC3E}">
        <p14:creationId xmlns:p14="http://schemas.microsoft.com/office/powerpoint/2010/main" val="3596259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latin typeface="Phetsarath OT"/>
                <a:cs typeface="Phetsarath OT"/>
              </a:rPr>
              <a:t>ການສໍາຫຼວດລະດັບຄົວເຮືອນ</a:t>
            </a:r>
            <a:endParaRPr lang="en-US" dirty="0"/>
          </a:p>
        </p:txBody>
      </p:sp>
      <p:graphicFrame>
        <p:nvGraphicFramePr>
          <p:cNvPr id="3" name="Chart 2"/>
          <p:cNvGraphicFramePr/>
          <p:nvPr>
            <p:extLst>
              <p:ext uri="{D42A27DB-BD31-4B8C-83A1-F6EECF244321}">
                <p14:modId xmlns:p14="http://schemas.microsoft.com/office/powerpoint/2010/main" val="3336904929"/>
              </p:ext>
            </p:extLst>
          </p:nvPr>
        </p:nvGraphicFramePr>
        <p:xfrm>
          <a:off x="139700" y="1358900"/>
          <a:ext cx="4711700" cy="52705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33400" y="977900"/>
            <a:ext cx="3759200" cy="369332"/>
          </a:xfrm>
          <a:prstGeom prst="rect">
            <a:avLst/>
          </a:prstGeom>
          <a:noFill/>
        </p:spPr>
        <p:txBody>
          <a:bodyPr wrap="square" rtlCol="0">
            <a:spAutoFit/>
          </a:bodyPr>
          <a:lstStyle/>
          <a:p>
            <a:pPr algn="ctr"/>
            <a:r>
              <a:rPr lang="en-US" b="1" dirty="0" err="1">
                <a:latin typeface="Phetsarath OT"/>
                <a:cs typeface="Phetsarath OT"/>
              </a:rPr>
              <a:t>ຂະໜາດຕົວຢ່າງການສໍາຫຼວດ</a:t>
            </a:r>
            <a:endParaRPr lang="en-US" b="1" dirty="0">
              <a:latin typeface="Times New Roman" pitchFamily="18" charset="0"/>
              <a:cs typeface="Times New Roman" pitchFamily="18" charset="0"/>
            </a:endParaRPr>
          </a:p>
        </p:txBody>
      </p:sp>
      <p:sp>
        <p:nvSpPr>
          <p:cNvPr id="7" name="Content Placeholder 2"/>
          <p:cNvSpPr txBox="1">
            <a:spLocks/>
          </p:cNvSpPr>
          <p:nvPr/>
        </p:nvSpPr>
        <p:spPr>
          <a:xfrm>
            <a:off x="4978932" y="1461066"/>
            <a:ext cx="4165067" cy="2367984"/>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1pPr>
            <a:lvl2pPr marL="514350" indent="-171450" algn="l" defTabSz="685800" rtl="0" eaLnBrk="1" latinLnBrk="0" hangingPunct="1">
              <a:lnSpc>
                <a:spcPct val="90000"/>
              </a:lnSpc>
              <a:spcBef>
                <a:spcPts val="375"/>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2pPr>
            <a:lvl3pPr marL="857250" indent="-171450" algn="l" defTabSz="685800" rtl="0" eaLnBrk="1" latinLnBrk="0" hangingPunct="1">
              <a:lnSpc>
                <a:spcPct val="90000"/>
              </a:lnSpc>
              <a:spcBef>
                <a:spcPts val="375"/>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3pPr>
            <a:lvl4pPr marL="1200150" indent="-171450" algn="l" defTabSz="685800" rtl="0" eaLnBrk="1" latinLnBrk="0" hangingPunct="1">
              <a:lnSpc>
                <a:spcPct val="90000"/>
              </a:lnSpc>
              <a:spcBef>
                <a:spcPts val="375"/>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4pPr>
            <a:lvl5pPr marL="1543050" indent="-171450" algn="l" defTabSz="685800" rtl="0" eaLnBrk="1" latinLnBrk="0" hangingPunct="1">
              <a:lnSpc>
                <a:spcPct val="90000"/>
              </a:lnSpc>
              <a:spcBef>
                <a:spcPts val="375"/>
              </a:spcBef>
              <a:buFont typeface="Arial" panose="020B0604020202020204" pitchFamily="34" charset="0"/>
              <a:buChar char="•"/>
              <a:defRPr sz="3200" kern="1200">
                <a:solidFill>
                  <a:schemeClr val="tx1"/>
                </a:solidFill>
                <a:latin typeface="Times New Roman" pitchFamily="18" charset="0"/>
                <a:ea typeface="+mn-ea"/>
                <a:cs typeface="Times New Roman" pitchFamily="18"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00050" lvl="1" indent="-342900">
              <a:buFont typeface="Arial"/>
              <a:buChar char="•"/>
            </a:pPr>
            <a:r>
              <a:rPr lang="lo-LA" sz="2400" dirty="0">
                <a:latin typeface="Phetsarath OT" panose="02000500000000000000" pitchFamily="2" charset="0"/>
                <a:cs typeface="Phetsarath OT" panose="02000500000000000000" pitchFamily="2" charset="0"/>
              </a:rPr>
              <a:t>ຜູ້ຮ່ວມສັນຍາ ແລະ ບໍ່ຮ່ວມສັນຍາ</a:t>
            </a:r>
          </a:p>
          <a:p>
            <a:pPr marL="400050" lvl="1" indent="-342900">
              <a:buFont typeface="Arial"/>
              <a:buChar char="•"/>
            </a:pPr>
            <a:r>
              <a:rPr lang="lo-LA" sz="2400" dirty="0">
                <a:latin typeface="Phetsarath OT" panose="02000500000000000000" pitchFamily="2" charset="0"/>
                <a:cs typeface="Phetsarath OT" panose="02000500000000000000" pitchFamily="2" charset="0"/>
              </a:rPr>
              <a:t>ຂະໜາດການຜະລິດ</a:t>
            </a:r>
          </a:p>
          <a:p>
            <a:pPr marL="400050" lvl="1" indent="-342900">
              <a:buFont typeface="Arial"/>
              <a:buChar char="•"/>
            </a:pPr>
            <a:r>
              <a:rPr lang="lo-LA" sz="2400" dirty="0">
                <a:latin typeface="Phetsarath OT" panose="02000500000000000000" pitchFamily="2" charset="0"/>
                <a:cs typeface="Phetsarath OT" panose="02000500000000000000" pitchFamily="2" charset="0"/>
              </a:rPr>
              <a:t>ສະຖານະທາງເສດຖະກິດ</a:t>
            </a:r>
          </a:p>
          <a:p>
            <a:pPr marL="400050" lvl="1" indent="-342900">
              <a:buFont typeface="Arial"/>
              <a:buChar char="•"/>
            </a:pPr>
            <a:r>
              <a:rPr lang="lo-LA" sz="2400" dirty="0">
                <a:latin typeface="Phetsarath OT" panose="02000500000000000000" pitchFamily="2" charset="0"/>
                <a:cs typeface="Phetsarath OT" panose="02000500000000000000" pitchFamily="2" charset="0"/>
              </a:rPr>
              <a:t>ທີ່ຕັ້ງພູມສັນຖານ</a:t>
            </a:r>
          </a:p>
          <a:p>
            <a:pPr marL="400050" lvl="1" indent="-342900">
              <a:buFont typeface="Arial"/>
              <a:buChar char="•"/>
            </a:pPr>
            <a:r>
              <a:rPr lang="lo-LA" sz="2400" dirty="0">
                <a:latin typeface="Phetsarath OT" panose="02000500000000000000" pitchFamily="2" charset="0"/>
                <a:cs typeface="Phetsarath OT" panose="02000500000000000000" pitchFamily="2" charset="0"/>
              </a:rPr>
              <a:t>ລະດັບການສຶກສາ </a:t>
            </a:r>
          </a:p>
          <a:p>
            <a:pPr marL="400050" lvl="1" indent="-342900">
              <a:buFont typeface="Arial"/>
              <a:buChar char="•"/>
            </a:pPr>
            <a:r>
              <a:rPr lang="lo-LA" sz="2400" dirty="0">
                <a:latin typeface="Phetsarath OT" panose="02000500000000000000" pitchFamily="2" charset="0"/>
                <a:cs typeface="Phetsarath OT" panose="02000500000000000000" pitchFamily="2" charset="0"/>
              </a:rPr>
              <a:t>ເພດ​ຍິງ</a:t>
            </a:r>
            <a:r>
              <a:rPr lang="en-US" sz="2400" dirty="0">
                <a:latin typeface="Phetsarath OT" panose="02000500000000000000" pitchFamily="2" charset="0"/>
                <a:cs typeface="Phetsarath OT" panose="02000500000000000000" pitchFamily="2" charset="0"/>
              </a:rPr>
              <a:t>-</a:t>
            </a:r>
            <a:r>
              <a:rPr lang="lo-LA" sz="2400" dirty="0">
                <a:latin typeface="Phetsarath OT" panose="02000500000000000000" pitchFamily="2" charset="0"/>
                <a:cs typeface="Phetsarath OT" panose="02000500000000000000" pitchFamily="2" charset="0"/>
              </a:rPr>
              <a:t>ຊາຍ</a:t>
            </a:r>
          </a:p>
        </p:txBody>
      </p:sp>
      <p:sp>
        <p:nvSpPr>
          <p:cNvPr id="8" name="TextBox 7"/>
          <p:cNvSpPr txBox="1"/>
          <p:nvPr/>
        </p:nvSpPr>
        <p:spPr>
          <a:xfrm>
            <a:off x="4575906" y="1035566"/>
            <a:ext cx="3759200" cy="461665"/>
          </a:xfrm>
          <a:prstGeom prst="rect">
            <a:avLst/>
          </a:prstGeom>
          <a:noFill/>
        </p:spPr>
        <p:txBody>
          <a:bodyPr wrap="square" rtlCol="0">
            <a:spAutoFit/>
          </a:bodyPr>
          <a:lstStyle/>
          <a:p>
            <a:pPr algn="ctr"/>
            <a:r>
              <a:rPr lang="lo-LA" sz="2400" b="1" dirty="0">
                <a:latin typeface="Phetsarath OT" panose="02000500000000000000" pitchFamily="2" charset="0"/>
                <a:cs typeface="Phetsarath OT" panose="02000500000000000000" pitchFamily="2" charset="0"/>
              </a:rPr>
              <a:t>ເງືອນໄຂການເລືອກຄົວເຮືອນ</a:t>
            </a:r>
            <a:endParaRPr lang="en-US" sz="2400" b="1" dirty="0">
              <a:latin typeface="Phetsarath OT" panose="02000500000000000000" pitchFamily="2" charset="0"/>
              <a:cs typeface="Phetsarath OT" panose="02000500000000000000" pitchFamily="2" charset="0"/>
            </a:endParaRPr>
          </a:p>
        </p:txBody>
      </p:sp>
      <p:pic>
        <p:nvPicPr>
          <p:cNvPr id="10"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5131385" y="3829050"/>
            <a:ext cx="3714166" cy="2743200"/>
          </a:xfrm>
        </p:spPr>
      </p:pic>
    </p:spTree>
    <p:extLst>
      <p:ext uri="{BB962C8B-B14F-4D97-AF65-F5344CB8AC3E}">
        <p14:creationId xmlns:p14="http://schemas.microsoft.com/office/powerpoint/2010/main" val="3388497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785" y="4544704"/>
            <a:ext cx="6361037" cy="769441"/>
          </a:xfrm>
          <a:prstGeom prst="rect">
            <a:avLst/>
          </a:prstGeom>
          <a:noFill/>
        </p:spPr>
        <p:txBody>
          <a:bodyPr wrap="none" rtlCol="0">
            <a:spAutoFit/>
          </a:bodyPr>
          <a:lstStyle/>
          <a:p>
            <a:r>
              <a:rPr lang="lo-LA" sz="4400" b="1" dirty="0">
                <a:latin typeface="Phetsarath OT" panose="02000500000000020004" pitchFamily="2" charset="0"/>
                <a:cs typeface="Phetsarath OT" panose="02000500000000020004" pitchFamily="2" charset="0"/>
              </a:rPr>
              <a:t>ຜົນໄດ້ຮັບຫຼັກ</a:t>
            </a:r>
            <a:r>
              <a:rPr lang="fr-FR" sz="4400" b="1" dirty="0">
                <a:latin typeface="Phetsarath OT" panose="02000500000000020004" pitchFamily="2" charset="0"/>
                <a:cs typeface="Phetsarath OT" panose="02000500000000020004" pitchFamily="2" charset="0"/>
              </a:rPr>
              <a:t>: </a:t>
            </a:r>
            <a:r>
              <a:rPr lang="lo-LA" sz="4400" b="1" dirty="0">
                <a:latin typeface="Phetsarath OT" panose="02000500000000020004" pitchFamily="2" charset="0"/>
                <a:cs typeface="Phetsarath OT" panose="02000500000000020004" pitchFamily="2" charset="0"/>
              </a:rPr>
              <a:t>ລະດັບການຈັດຕັ້ງ</a:t>
            </a:r>
            <a:endParaRPr lang="fr-FR" sz="4400" b="1"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2766845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42047" y="919006"/>
            <a:ext cx="7458033" cy="5780868"/>
            <a:chOff x="-1" y="0"/>
            <a:chExt cx="6082030" cy="4427856"/>
          </a:xfrm>
        </p:grpSpPr>
        <p:grpSp>
          <p:nvGrpSpPr>
            <p:cNvPr id="5" name="Group 4"/>
            <p:cNvGrpSpPr/>
            <p:nvPr/>
          </p:nvGrpSpPr>
          <p:grpSpPr>
            <a:xfrm>
              <a:off x="-1" y="0"/>
              <a:ext cx="6082030" cy="4427856"/>
              <a:chOff x="0" y="0"/>
              <a:chExt cx="6082306" cy="4428352"/>
            </a:xfrm>
          </p:grpSpPr>
          <p:sp>
            <p:nvSpPr>
              <p:cNvPr id="8" name="Text Box 86"/>
              <p:cNvSpPr txBox="1"/>
              <p:nvPr/>
            </p:nvSpPr>
            <p:spPr>
              <a:xfrm>
                <a:off x="1351539" y="1140261"/>
                <a:ext cx="3994181" cy="1741667"/>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114300" indent="-114300" algn="just">
                  <a:lnSpc>
                    <a:spcPct val="130000"/>
                  </a:lnSpc>
                </a:pPr>
                <a:r>
                  <a:rPr lang="en-US" sz="1100" dirty="0" err="1">
                    <a:latin typeface="Phetsarath OT"/>
                    <a:cs typeface="Phetsarath OT"/>
                  </a:rPr>
                  <a:t>ກົດໝາຍວ່າດ້ວຍການສົ່ງເສີມການລົງທຶນຕ່າງປະເທດ</a:t>
                </a:r>
                <a:r>
                  <a:rPr lang="en-US" sz="1100" dirty="0">
                    <a:latin typeface="Phetsarath OT"/>
                    <a:cs typeface="Phetsarath OT"/>
                  </a:rPr>
                  <a:t> </a:t>
                </a:r>
                <a:r>
                  <a:rPr lang="en-US" sz="1100" dirty="0" err="1">
                    <a:latin typeface="Phetsarath OT"/>
                    <a:cs typeface="Phetsarath OT"/>
                  </a:rPr>
                  <a:t>ສະບັບປັບປຸງ</a:t>
                </a:r>
                <a:r>
                  <a:rPr lang="en-US" sz="1100" dirty="0">
                    <a:latin typeface="Phetsarath OT"/>
                    <a:cs typeface="Phetsarath OT"/>
                  </a:rPr>
                  <a:t> </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(2004)</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marR="0" indent="-114300" algn="just">
                  <a:lnSpc>
                    <a:spcPct val="130000"/>
                  </a:lnSpc>
                  <a:spcBef>
                    <a:spcPts val="0"/>
                  </a:spcBef>
                  <a:spcAft>
                    <a:spcPts val="0"/>
                  </a:spcAft>
                </a:pPr>
                <a:r>
                  <a:rPr lang="en-US" sz="1100" dirty="0" err="1">
                    <a:latin typeface="Phetsarath OT"/>
                    <a:cs typeface="Phetsarath OT"/>
                  </a:rPr>
                  <a:t>ກົດໝາຍວ່າດ້ວຍການສົ່ງເສີມການລົງທຶນພາຍໃນ</a:t>
                </a:r>
                <a:r>
                  <a:rPr lang="en-US" sz="1100" dirty="0">
                    <a:latin typeface="Phetsarath OT"/>
                    <a:cs typeface="Phetsarath OT"/>
                  </a:rPr>
                  <a:t> </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(2004)</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solidFill>
                      <a:srgbClr val="000000"/>
                    </a:solidFill>
                    <a:latin typeface="Phetsarath OT"/>
                    <a:cs typeface="Phetsarath OT"/>
                  </a:rPr>
                  <a:t>ກົດໝາຍວ່າດ້ວຍການຈັດຕັ້ງປະຕິບັດຄໍາຕັດສິນຂອງສານ</a:t>
                </a:r>
                <a:r>
                  <a:rPr lang="en-US" sz="1100" dirty="0">
                    <a:solidFill>
                      <a:srgbClr val="000000"/>
                    </a:solidFill>
                    <a:latin typeface="Phetsarath OT"/>
                    <a:cs typeface="Phetsarath OT"/>
                  </a:rPr>
                  <a:t> </a:t>
                </a: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(2004)</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solidFill>
                      <a:srgbClr val="000000"/>
                    </a:solidFill>
                    <a:latin typeface="Phetsarath OT"/>
                    <a:cs typeface="Phetsarath OT"/>
                  </a:rPr>
                  <a:t>ກົດໝາຍວ່າດ້ວຍຂັ້ນຕອນການດໍາເນີນຄະດີທາງແຜ່ງ</a:t>
                </a: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 (2004)</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marR="0" indent="-114300" algn="just">
                  <a:lnSpc>
                    <a:spcPct val="130000"/>
                  </a:lnSpc>
                  <a:spcBef>
                    <a:spcPts val="0"/>
                  </a:spcBef>
                  <a:spcAft>
                    <a:spcPts val="0"/>
                  </a:spcAft>
                </a:pPr>
                <a:r>
                  <a:rPr lang="en-US" sz="1100" dirty="0" err="1">
                    <a:latin typeface="Phetsarath OT"/>
                    <a:cs typeface="Phetsarath OT"/>
                  </a:rPr>
                  <a:t>ກົດໝາຍວ່າດ້ວຍວິສາຫະກິດ</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(2005)</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latin typeface="Phetsarath OT"/>
                    <a:cs typeface="Phetsarath OT"/>
                  </a:rPr>
                  <a:t>ກົດໝາຍວ່າດ້ວຍອາກອນ</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(2005)</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solidFill>
                      <a:srgbClr val="000000"/>
                    </a:solidFill>
                    <a:latin typeface="Phetsarath OT"/>
                    <a:cs typeface="Phetsarath OT"/>
                  </a:rPr>
                  <a:t>ກົດໝາຍວ່າດ້ວຍການຄໍ້າປະກັນການປະຕິບັດສັນຍາ</a:t>
                </a:r>
                <a:r>
                  <a:rPr lang="en-US" sz="1100" dirty="0">
                    <a:solidFill>
                      <a:srgbClr val="000000"/>
                    </a:solidFill>
                    <a:latin typeface="Phetsarath OT"/>
                    <a:cs typeface="Phetsarath OT"/>
                  </a:rPr>
                  <a:t> </a:t>
                </a: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(2005)</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marR="0" indent="-114300" algn="just">
                  <a:lnSpc>
                    <a:spcPct val="130000"/>
                  </a:lnSpc>
                  <a:spcBef>
                    <a:spcPts val="0"/>
                  </a:spcBef>
                  <a:spcAft>
                    <a:spcPts val="0"/>
                  </a:spcAft>
                </a:pPr>
                <a:r>
                  <a:rPr lang="en-US" sz="1100" dirty="0" err="1">
                    <a:solidFill>
                      <a:srgbClr val="000000"/>
                    </a:solidFill>
                    <a:latin typeface="Phetsarath OT"/>
                    <a:cs typeface="Phetsarath OT"/>
                  </a:rPr>
                  <a:t>ກົດໝາຍວ່າດ້ວຍການແກ້ໄຂຂໍ້ຂັດແຍ່ງທາງດ້ານເສດຖະກິດ</a:t>
                </a: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 (2005)</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solidFill>
                      <a:srgbClr val="000000"/>
                    </a:solidFill>
                    <a:latin typeface="Phetsarath OT"/>
                    <a:cs typeface="Phetsarath OT"/>
                  </a:rPr>
                  <a:t>ກົດໝາຍວ່າດ້ວຍການຈັດການກັບຄໍາຮ້ອງທຸກ</a:t>
                </a: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 (2005)</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marR="0" indent="-228600" algn="just">
                  <a:lnSpc>
                    <a:spcPct val="130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0" marR="0" algn="just">
                  <a:lnSpc>
                    <a:spcPct val="130000"/>
                  </a:lnSpc>
                  <a:spcBef>
                    <a:spcPts val="600"/>
                  </a:spcBef>
                  <a:spcAft>
                    <a:spcPts val="600"/>
                  </a:spcAft>
                </a:pPr>
                <a:r>
                  <a:rPr lang="en-AU" sz="1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p:txBody>
          </p:sp>
          <p:sp>
            <p:nvSpPr>
              <p:cNvPr id="9" name="Text Box 13"/>
              <p:cNvSpPr txBox="1"/>
              <p:nvPr/>
            </p:nvSpPr>
            <p:spPr>
              <a:xfrm>
                <a:off x="1351539" y="126954"/>
                <a:ext cx="2536190" cy="102513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R="0" algn="just">
                  <a:spcBef>
                    <a:spcPts val="0"/>
                  </a:spcBef>
                  <a:spcAft>
                    <a:spcPts val="0"/>
                  </a:spcAft>
                </a:pPr>
                <a:r>
                  <a:rPr lang="en-US" sz="1100" b="1" dirty="0" err="1">
                    <a:latin typeface="Phetsarath OT"/>
                    <a:cs typeface="Phetsarath OT"/>
                  </a:rPr>
                  <a:t>ກົດໝາຍວ່າດ້ວຍສັນຍາ</a:t>
                </a:r>
                <a:r>
                  <a:rPr lang="en-US" sz="1100" dirty="0">
                    <a:latin typeface="Phetsarath OT"/>
                    <a:cs typeface="Phetsarath OT"/>
                  </a:rPr>
                  <a:t> </a:t>
                </a:r>
                <a:r>
                  <a:rPr lang="en-US" sz="1100" b="1" dirty="0">
                    <a:latin typeface="Times New Roman" panose="02020603050405020304" pitchFamily="18" charset="0"/>
                    <a:ea typeface="Calibri" panose="020F0502020204030204" pitchFamily="34" charset="0"/>
                    <a:cs typeface="Times New Roman" panose="02020603050405020304" pitchFamily="18" charset="0"/>
                  </a:rPr>
                  <a:t> (90)</a:t>
                </a:r>
              </a:p>
              <a:p>
                <a:pPr algn="just">
                  <a:spcAft>
                    <a:spcPts val="600"/>
                  </a:spcAft>
                </a:pPr>
                <a:r>
                  <a:rPr lang="en-US" sz="1100" dirty="0" err="1">
                    <a:latin typeface="Phetsarath OT"/>
                    <a:cs typeface="Phetsarath OT"/>
                  </a:rPr>
                  <a:t>ກົດໝາຍວ່າດ້ວຍຊັບສິນ</a:t>
                </a:r>
                <a:r>
                  <a:rPr lang="en-US" sz="1100" dirty="0">
                    <a:latin typeface="Times New Roman" panose="02020603050405020304" pitchFamily="18" charset="0"/>
                    <a:ea typeface="Calibri" panose="020F0502020204030204" pitchFamily="34" charset="0"/>
                    <a:cs typeface="Times New Roman" panose="02020603050405020304" pitchFamily="18" charset="0"/>
                  </a:rPr>
                  <a:t> (90)</a:t>
                </a:r>
              </a:p>
              <a:p>
                <a:pPr algn="just">
                  <a:spcAft>
                    <a:spcPts val="600"/>
                  </a:spcAft>
                </a:pPr>
                <a:r>
                  <a:rPr lang="en-US" sz="1100" dirty="0" err="1">
                    <a:solidFill>
                      <a:srgbClr val="000000"/>
                    </a:solidFill>
                    <a:latin typeface="Phetsarath OT"/>
                    <a:cs typeface="Phetsarath OT"/>
                  </a:rPr>
                  <a:t>ກົດໝາຍວ່າດ້ວຍຫ້ອງການທະບຽນສານ</a:t>
                </a:r>
                <a:r>
                  <a:rPr lang="en-US" sz="1100" dirty="0">
                    <a:solidFill>
                      <a:srgbClr val="000000"/>
                    </a:solidFill>
                    <a:latin typeface="Phetsarath OT"/>
                    <a:cs typeface="Phetsarath OT"/>
                  </a:rPr>
                  <a:t> </a:t>
                </a:r>
                <a:r>
                  <a:rPr lang="en-US" sz="1100" b="1" dirty="0">
                    <a:latin typeface="Times New Roman" panose="02020603050405020304" pitchFamily="18" charset="0"/>
                    <a:ea typeface="Calibri" panose="020F0502020204030204" pitchFamily="34" charset="0"/>
                    <a:cs typeface="Times New Roman" panose="02020603050405020304" pitchFamily="18" charset="0"/>
                  </a:rPr>
                  <a:t> (91)</a:t>
                </a:r>
              </a:p>
              <a:p>
                <a:pPr algn="just">
                  <a:tabLst>
                    <a:tab pos="114300" algn="l"/>
                  </a:tabLst>
                </a:pPr>
                <a:r>
                  <a:rPr lang="en-US" sz="1100" dirty="0" err="1">
                    <a:solidFill>
                      <a:srgbClr val="000000"/>
                    </a:solidFill>
                    <a:latin typeface="Phetsarath OT"/>
                    <a:cs typeface="Phetsarath OT"/>
                  </a:rPr>
                  <a:t>ກົດໝາຍວ່າດ້ວຍກະສິກໍາ</a:t>
                </a:r>
                <a:r>
                  <a:rPr lang="en-US" sz="1100" dirty="0">
                    <a:latin typeface="Times New Roman" panose="02020603050405020304" pitchFamily="18" charset="0"/>
                    <a:ea typeface="Calibri" panose="020F0502020204030204" pitchFamily="34" charset="0"/>
                    <a:cs typeface="Times New Roman" panose="02020603050405020304" pitchFamily="18" charset="0"/>
                  </a:rPr>
                  <a:t> (98)</a:t>
                </a:r>
              </a:p>
              <a:p>
                <a:pPr algn="just"/>
                <a:r>
                  <a:rPr lang="en-US" sz="1100" dirty="0" err="1">
                    <a:latin typeface="Phetsarath OT"/>
                    <a:cs typeface="Phetsarath OT"/>
                  </a:rPr>
                  <a:t>ກົດໝາຍວ່າດ້ວຍ</a:t>
                </a:r>
                <a:r>
                  <a:rPr lang="en-US" sz="1100" dirty="0">
                    <a:latin typeface="Phetsarath OT"/>
                    <a:cs typeface="Phetsarath OT"/>
                  </a:rPr>
                  <a:t> </a:t>
                </a:r>
                <a:r>
                  <a:rPr lang="en-US" sz="1100" dirty="0" err="1">
                    <a:latin typeface="Phetsarath OT"/>
                    <a:cs typeface="Phetsarath OT"/>
                  </a:rPr>
                  <a:t>ການປົກປັກຮັກສາສິ່ງແວດລ້ອມ</a:t>
                </a:r>
                <a:r>
                  <a:rPr lang="en-US" sz="1100" dirty="0">
                    <a:latin typeface="Times New Roman" panose="02020603050405020304" pitchFamily="18" charset="0"/>
                    <a:ea typeface="Calibri" panose="020F0502020204030204" pitchFamily="34" charset="0"/>
                    <a:cs typeface="Times New Roman" panose="02020603050405020304" pitchFamily="18" charset="0"/>
                  </a:rPr>
                  <a:t> (99)</a:t>
                </a:r>
              </a:p>
              <a:p>
                <a:pPr algn="just"/>
                <a:r>
                  <a:rPr lang="en-US" sz="1100" dirty="0" err="1">
                    <a:latin typeface="Phetsarath OT"/>
                    <a:cs typeface="Phetsarath OT"/>
                  </a:rPr>
                  <a:t>ກົດໝາຍວ່າດ້ວຍ</a:t>
                </a:r>
                <a:r>
                  <a:rPr lang="en-US" sz="1100" dirty="0">
                    <a:latin typeface="Phetsarath OT"/>
                    <a:cs typeface="Phetsarath OT"/>
                  </a:rPr>
                  <a:t> </a:t>
                </a:r>
                <a:r>
                  <a:rPr lang="en-US" sz="1100" dirty="0" err="1">
                    <a:latin typeface="Phetsarath OT"/>
                    <a:cs typeface="Phetsarath OT"/>
                  </a:rPr>
                  <a:t>ອຸດສາຫະກໍາປຸງແຕ່ງ</a:t>
                </a:r>
                <a:r>
                  <a:rPr lang="en-US" sz="1100" dirty="0">
                    <a:latin typeface="Times New Roman" panose="02020603050405020304" pitchFamily="18" charset="0"/>
                    <a:ea typeface="Calibri" panose="020F0502020204030204" pitchFamily="34" charset="0"/>
                    <a:cs typeface="Times New Roman" panose="02020603050405020304" pitchFamily="18" charset="0"/>
                  </a:rPr>
                  <a:t> (99)</a:t>
                </a:r>
              </a:p>
              <a:p>
                <a:pPr marR="0" algn="just">
                  <a:spcBef>
                    <a:spcPts val="600"/>
                  </a:spcBef>
                  <a:spcAft>
                    <a:spcPts val="600"/>
                  </a:spcAft>
                </a:pPr>
                <a:r>
                  <a:rPr lang="en-US" sz="1100" dirty="0">
                    <a:latin typeface="Times New Roman" panose="02020603050405020304" pitchFamily="18" charset="0"/>
                    <a:ea typeface="Calibri" panose="020F0502020204030204" pitchFamily="34" charset="0"/>
                    <a:cs typeface="Times New Roman" panose="02020603050405020304" pitchFamily="18" charset="0"/>
                  </a:rPr>
                  <a:t> </a:t>
                </a:r>
              </a:p>
              <a:p>
                <a:pPr marR="0" algn="just">
                  <a:spcBef>
                    <a:spcPts val="600"/>
                  </a:spcBef>
                  <a:spcAft>
                    <a:spcPts val="60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p:txBody>
          </p:sp>
          <p:sp>
            <p:nvSpPr>
              <p:cNvPr id="10" name="Text Box 16"/>
              <p:cNvSpPr txBox="1"/>
              <p:nvPr/>
            </p:nvSpPr>
            <p:spPr>
              <a:xfrm>
                <a:off x="1351539" y="3727579"/>
                <a:ext cx="4674870" cy="70077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114300" indent="-114300" algn="just">
                  <a:lnSpc>
                    <a:spcPct val="130000"/>
                  </a:lnSpc>
                </a:pPr>
                <a:r>
                  <a:rPr lang="en-US" sz="1100" dirty="0" err="1">
                    <a:latin typeface="Phetsarath OT"/>
                    <a:cs typeface="Phetsarath OT"/>
                  </a:rPr>
                  <a:t>ຂໍ້ຕົກລົງວ່າດ້ວຍການສ້າງຕັ້ງ</a:t>
                </a:r>
                <a:r>
                  <a:rPr lang="en-US" sz="1100" dirty="0">
                    <a:latin typeface="Phetsarath OT"/>
                    <a:cs typeface="Phetsarath OT"/>
                  </a:rPr>
                  <a:t> </a:t>
                </a:r>
                <a:r>
                  <a:rPr lang="en-US" sz="1100" dirty="0" err="1">
                    <a:latin typeface="Phetsarath OT"/>
                    <a:cs typeface="Phetsarath OT"/>
                  </a:rPr>
                  <a:t>ກຸ່ມຜູ້ຜະລິດກະສິກໍາ</a:t>
                </a:r>
                <a:r>
                  <a:rPr lang="en-US" sz="1100" dirty="0">
                    <a:latin typeface="Phetsarath OT"/>
                    <a:cs typeface="Phetsarath OT"/>
                  </a:rPr>
                  <a:t> </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(2014)</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latin typeface="Phetsarath OT"/>
                    <a:cs typeface="Phetsarath OT"/>
                  </a:rPr>
                  <a:t>ຂໍ້ຕົກລົງວ່າດ້ວຍການສ້າງຕັ້ງສະຫະກອນ</a:t>
                </a:r>
                <a:r>
                  <a:rPr lang="en-US" sz="1050" dirty="0" err="1">
                    <a:solidFill>
                      <a:schemeClr val="tx1"/>
                    </a:solidFill>
                    <a:latin typeface="Phetsarath OT"/>
                    <a:ea typeface="Calibri" panose="020F0502020204030204" pitchFamily="34" charset="0"/>
                    <a:cs typeface="Phetsarath OT"/>
                  </a:rPr>
                  <a:t>ກະສິກໍາ</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(2014)</a:t>
                </a:r>
                <a:endParaRPr lang="en-US" sz="1100" dirty="0">
                  <a:solidFill>
                    <a:srgbClr val="000000"/>
                  </a:solidFill>
                  <a:latin typeface="Phetsarath OT"/>
                  <a:cs typeface="Phetsarath OT"/>
                </a:endParaRPr>
              </a:p>
              <a:p>
                <a:r>
                  <a:rPr lang="en-US" sz="1100" dirty="0" err="1">
                    <a:solidFill>
                      <a:srgbClr val="000000"/>
                    </a:solidFill>
                    <a:latin typeface="Phetsarath OT"/>
                    <a:cs typeface="Phetsarath OT"/>
                  </a:rPr>
                  <a:t>ແຜນພັດທະນາເສດຖະກິດ</a:t>
                </a:r>
                <a:r>
                  <a:rPr lang="en-US" sz="1100" dirty="0">
                    <a:solidFill>
                      <a:srgbClr val="000000"/>
                    </a:solidFill>
                    <a:latin typeface="Phetsarath OT"/>
                    <a:cs typeface="Phetsarath OT"/>
                  </a:rPr>
                  <a:t>-ສັງຄົມ </a:t>
                </a:r>
                <a:r>
                  <a:rPr lang="en-US" sz="1100" dirty="0" err="1">
                    <a:solidFill>
                      <a:srgbClr val="000000"/>
                    </a:solidFill>
                    <a:latin typeface="Phetsarath OT"/>
                    <a:cs typeface="Phetsarath OT"/>
                  </a:rPr>
                  <a:t>ແຫ່ງຊາດ</a:t>
                </a:r>
                <a:r>
                  <a:rPr lang="en-US" sz="1100" dirty="0">
                    <a:solidFill>
                      <a:srgbClr val="000000"/>
                    </a:solidFill>
                    <a:latin typeface="Phetsarath OT"/>
                    <a:cs typeface="Phetsarath OT"/>
                  </a:rPr>
                  <a:t> 5 </a:t>
                </a:r>
                <a:r>
                  <a:rPr lang="en-US" sz="1100" dirty="0" err="1">
                    <a:solidFill>
                      <a:srgbClr val="000000"/>
                    </a:solidFill>
                    <a:latin typeface="Phetsarath OT"/>
                    <a:cs typeface="Phetsarath OT"/>
                  </a:rPr>
                  <a:t>ປີ</a:t>
                </a:r>
                <a:r>
                  <a:rPr lang="en-US" sz="1100" dirty="0">
                    <a:solidFill>
                      <a:srgbClr val="000000"/>
                    </a:solidFill>
                    <a:latin typeface="Phetsarath OT"/>
                    <a:cs typeface="Phetsarath OT"/>
                  </a:rPr>
                  <a:t> </a:t>
                </a:r>
                <a:r>
                  <a:rPr lang="en-US" sz="1100" dirty="0" err="1">
                    <a:solidFill>
                      <a:srgbClr val="000000"/>
                    </a:solidFill>
                    <a:latin typeface="Phetsarath OT"/>
                    <a:cs typeface="Phetsarath OT"/>
                  </a:rPr>
                  <a:t>ຄັ້ງທີ</a:t>
                </a:r>
                <a:r>
                  <a:rPr lang="en-US" sz="1100" dirty="0">
                    <a:solidFill>
                      <a:srgbClr val="000000"/>
                    </a:solidFill>
                    <a:latin typeface="Phetsarath OT"/>
                    <a:cs typeface="Phetsarath OT"/>
                  </a:rPr>
                  <a:t> VIII (2016-2020 ) </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(2015)</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solidFill>
                      <a:srgbClr val="000000"/>
                    </a:solidFill>
                    <a:latin typeface="Phetsarath OT"/>
                    <a:cs typeface="Phetsarath OT"/>
                  </a:rPr>
                  <a:t>ຍຸດທະສາດການພັດທະນາກະສິກໍາ</a:t>
                </a:r>
                <a:r>
                  <a:rPr lang="en-US" sz="1100" dirty="0">
                    <a:solidFill>
                      <a:srgbClr val="000000"/>
                    </a:solidFill>
                    <a:latin typeface="Phetsarath OT"/>
                    <a:cs typeface="Phetsarath OT"/>
                  </a:rPr>
                  <a:t> 2016-2025 ແລະ </a:t>
                </a:r>
                <a:r>
                  <a:rPr lang="en-US" sz="1100" dirty="0" err="1">
                    <a:solidFill>
                      <a:srgbClr val="000000"/>
                    </a:solidFill>
                    <a:latin typeface="Phetsarath OT"/>
                    <a:cs typeface="Phetsarath OT"/>
                  </a:rPr>
                  <a:t>ວິໄສທັດ</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(2015)</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p:txBody>
          </p:sp>
          <p:sp>
            <p:nvSpPr>
              <p:cNvPr id="11" name="Text Box 89"/>
              <p:cNvSpPr txBox="1"/>
              <p:nvPr/>
            </p:nvSpPr>
            <p:spPr>
              <a:xfrm>
                <a:off x="1264257" y="2774778"/>
                <a:ext cx="3744595" cy="96202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114300" indent="-114300" algn="just">
                  <a:lnSpc>
                    <a:spcPct val="130000"/>
                  </a:lnSpc>
                </a:pPr>
                <a:r>
                  <a:rPr lang="en-US" sz="1100" dirty="0" err="1">
                    <a:latin typeface="Phetsarath OT"/>
                    <a:cs typeface="Phetsarath OT"/>
                  </a:rPr>
                  <a:t>ກົດໝາຍວ່າດ້ວຍ</a:t>
                </a:r>
                <a:r>
                  <a:rPr lang="en-US" sz="1100" dirty="0">
                    <a:latin typeface="Phetsarath OT"/>
                    <a:cs typeface="Phetsarath OT"/>
                  </a:rPr>
                  <a:t> </a:t>
                </a:r>
                <a:r>
                  <a:rPr lang="en-US" sz="1100" dirty="0" err="1">
                    <a:latin typeface="Phetsarath OT"/>
                    <a:cs typeface="Phetsarath OT"/>
                  </a:rPr>
                  <a:t>ທະນະຄານການຄ້າ</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(2006)</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latin typeface="Phetsarath OT"/>
                    <a:cs typeface="Phetsarath OT"/>
                  </a:rPr>
                  <a:t>ກົດໝາຍວ່າດ້ວຍແຮງງານ</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(2006)</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latin typeface="Phetsarath OT"/>
                    <a:cs typeface="Phetsarath OT"/>
                  </a:rPr>
                  <a:t>ດໍາລັດວ່າດ້ວຍ</a:t>
                </a:r>
                <a:r>
                  <a:rPr lang="en-US" sz="1100" dirty="0">
                    <a:latin typeface="Phetsarath OT"/>
                    <a:cs typeface="Phetsarath OT"/>
                  </a:rPr>
                  <a:t> </a:t>
                </a:r>
                <a:r>
                  <a:rPr lang="en-US" sz="1100" dirty="0" err="1">
                    <a:latin typeface="Phetsarath OT"/>
                    <a:cs typeface="Phetsarath OT"/>
                  </a:rPr>
                  <a:t>ການເຊົ່າດິນລັດ</a:t>
                </a:r>
                <a:r>
                  <a:rPr lang="en-US" sz="1100" dirty="0">
                    <a:latin typeface="Phetsarath OT"/>
                    <a:cs typeface="Phetsarath OT"/>
                  </a:rPr>
                  <a:t> </a:t>
                </a:r>
                <a:r>
                  <a:rPr lang="en-US" sz="1100" dirty="0" err="1">
                    <a:latin typeface="Phetsarath OT"/>
                    <a:cs typeface="Phetsarath OT"/>
                  </a:rPr>
                  <a:t>ຫຼື</a:t>
                </a:r>
                <a:r>
                  <a:rPr lang="en-US" sz="1100" dirty="0">
                    <a:latin typeface="Phetsarath OT"/>
                    <a:cs typeface="Phetsarath OT"/>
                  </a:rPr>
                  <a:t> </a:t>
                </a:r>
                <a:r>
                  <a:rPr lang="en-US" sz="1100" dirty="0" err="1">
                    <a:latin typeface="Phetsarath OT"/>
                    <a:cs typeface="Phetsarath OT"/>
                  </a:rPr>
                  <a:t>ສໍາປະທານ</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(2009)</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indent="-114300" algn="just">
                  <a:lnSpc>
                    <a:spcPct val="130000"/>
                  </a:lnSpc>
                </a:pPr>
                <a:r>
                  <a:rPr lang="en-US" sz="1100" dirty="0" err="1">
                    <a:latin typeface="Phetsarath OT"/>
                    <a:cs typeface="Phetsarath OT"/>
                  </a:rPr>
                  <a:t>ດໍາລັດວ່າດ້ວຍ</a:t>
                </a:r>
                <a:r>
                  <a:rPr lang="en-US" sz="1100" dirty="0">
                    <a:latin typeface="Phetsarath OT"/>
                    <a:cs typeface="Phetsarath OT"/>
                  </a:rPr>
                  <a:t> </a:t>
                </a:r>
                <a:r>
                  <a:rPr lang="en-US" sz="1100" dirty="0" err="1">
                    <a:latin typeface="Phetsarath OT"/>
                    <a:cs typeface="Phetsarath OT"/>
                  </a:rPr>
                  <a:t>ສະມາຄົມ</a:t>
                </a:r>
                <a:r>
                  <a:rPr lang="en-US" sz="1100" dirty="0">
                    <a:latin typeface="Phetsarath OT"/>
                    <a:cs typeface="Phetsarath OT"/>
                  </a:rPr>
                  <a:t> </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(2009)</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114300" marR="0" indent="-114300" algn="just">
                  <a:lnSpc>
                    <a:spcPct val="130000"/>
                  </a:lnSpc>
                  <a:spcBef>
                    <a:spcPts val="0"/>
                  </a:spcBef>
                  <a:spcAft>
                    <a:spcPts val="0"/>
                  </a:spcAft>
                </a:pPr>
                <a:r>
                  <a:rPr lang="en-US" sz="1100" dirty="0" err="1">
                    <a:latin typeface="Phetsarath OT"/>
                    <a:cs typeface="Phetsarath OT"/>
                  </a:rPr>
                  <a:t>ດໍາລັດວ່າດ້ວຍ</a:t>
                </a:r>
                <a:r>
                  <a:rPr lang="en-US" sz="1100" dirty="0">
                    <a:latin typeface="Phetsarath OT"/>
                    <a:cs typeface="Phetsarath OT"/>
                  </a:rPr>
                  <a:t> </a:t>
                </a:r>
                <a:r>
                  <a:rPr lang="en-US" sz="1100" dirty="0" err="1">
                    <a:latin typeface="Phetsarath OT"/>
                    <a:cs typeface="Phetsarath OT"/>
                  </a:rPr>
                  <a:t>ສະຫະກອນ</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(2010)</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a:p>
                <a:pPr marL="0" marR="0" algn="just">
                  <a:lnSpc>
                    <a:spcPct val="130000"/>
                  </a:lnSpc>
                  <a:spcBef>
                    <a:spcPts val="600"/>
                  </a:spcBef>
                  <a:spcAft>
                    <a:spcPts val="600"/>
                  </a:spcAft>
                </a:pPr>
                <a:r>
                  <a:rPr lang="en-US" sz="1100" dirty="0">
                    <a:effectLst/>
                    <a:latin typeface="Times New Roman" panose="02020603050405020304" pitchFamily="18" charset="0"/>
                    <a:ea typeface="Calibri" panose="020F0502020204030204" pitchFamily="34" charset="0"/>
                    <a:cs typeface="Cordia New" panose="020B0304020202020204" pitchFamily="34" charset="-34"/>
                  </a:rPr>
                  <a:t> </a:t>
                </a:r>
                <a:endParaRPr lang="en-US" sz="1200" dirty="0">
                  <a:effectLst/>
                  <a:latin typeface="Times New Roman" panose="02020603050405020304" pitchFamily="18" charset="0"/>
                  <a:ea typeface="Calibri" panose="020F0502020204030204" pitchFamily="34" charset="0"/>
                  <a:cs typeface="Cordia New" panose="020B0304020202020204" pitchFamily="34" charset="-34"/>
                </a:endParaRPr>
              </a:p>
            </p:txBody>
          </p:sp>
          <p:cxnSp>
            <p:nvCxnSpPr>
              <p:cNvPr id="12" name="Straight Connector 11"/>
              <p:cNvCxnSpPr/>
              <p:nvPr/>
            </p:nvCxnSpPr>
            <p:spPr>
              <a:xfrm>
                <a:off x="1033669" y="119269"/>
                <a:ext cx="0" cy="422211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978010" y="0"/>
                <a:ext cx="111125" cy="1187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Oval 13"/>
              <p:cNvSpPr/>
              <p:nvPr/>
            </p:nvSpPr>
            <p:spPr>
              <a:xfrm>
                <a:off x="978010" y="922351"/>
                <a:ext cx="111125" cy="1187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Text Box 94"/>
              <p:cNvSpPr txBox="1"/>
              <p:nvPr/>
            </p:nvSpPr>
            <p:spPr>
              <a:xfrm>
                <a:off x="0" y="262393"/>
                <a:ext cx="906172" cy="44513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30000"/>
                  </a:lnSpc>
                  <a:spcBef>
                    <a:spcPts val="600"/>
                  </a:spcBef>
                  <a:spcAft>
                    <a:spcPts val="600"/>
                  </a:spcAft>
                </a:pPr>
                <a:r>
                  <a:rPr lang="en-US" sz="1200">
                    <a:effectLst/>
                    <a:latin typeface="Times New Roman" panose="02020603050405020304" pitchFamily="18" charset="0"/>
                    <a:ea typeface="Calibri" panose="020F0502020204030204" pitchFamily="34" charset="0"/>
                    <a:cs typeface="Cordia New" panose="020B0304020202020204" pitchFamily="34" charset="-34"/>
                  </a:rPr>
                  <a:t>1990-2000</a:t>
                </a:r>
              </a:p>
            </p:txBody>
          </p:sp>
          <p:sp>
            <p:nvSpPr>
              <p:cNvPr id="16" name="Oval 15"/>
              <p:cNvSpPr/>
              <p:nvPr/>
            </p:nvSpPr>
            <p:spPr>
              <a:xfrm>
                <a:off x="978010" y="2711374"/>
                <a:ext cx="111125" cy="1187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Text Box 96"/>
              <p:cNvSpPr txBox="1"/>
              <p:nvPr/>
            </p:nvSpPr>
            <p:spPr>
              <a:xfrm>
                <a:off x="15902" y="1590252"/>
                <a:ext cx="906172" cy="44513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30000"/>
                  </a:lnSpc>
                  <a:spcBef>
                    <a:spcPts val="600"/>
                  </a:spcBef>
                  <a:spcAft>
                    <a:spcPts val="600"/>
                  </a:spcAft>
                </a:pPr>
                <a:r>
                  <a:rPr lang="en-US" sz="1200">
                    <a:effectLst/>
                    <a:latin typeface="Times New Roman" panose="02020603050405020304" pitchFamily="18" charset="0"/>
                    <a:ea typeface="Calibri" panose="020F0502020204030204" pitchFamily="34" charset="0"/>
                    <a:cs typeface="Cordia New" panose="020B0304020202020204" pitchFamily="34" charset="-34"/>
                  </a:rPr>
                  <a:t>2000-2005</a:t>
                </a:r>
              </a:p>
            </p:txBody>
          </p:sp>
          <p:sp>
            <p:nvSpPr>
              <p:cNvPr id="18" name="Text Box 97"/>
              <p:cNvSpPr txBox="1"/>
              <p:nvPr/>
            </p:nvSpPr>
            <p:spPr>
              <a:xfrm>
                <a:off x="47708" y="2973773"/>
                <a:ext cx="858520" cy="44513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30000"/>
                  </a:lnSpc>
                  <a:spcBef>
                    <a:spcPts val="600"/>
                  </a:spcBef>
                  <a:spcAft>
                    <a:spcPts val="600"/>
                  </a:spcAft>
                </a:pPr>
                <a:r>
                  <a:rPr lang="en-US" sz="1200">
                    <a:effectLst/>
                    <a:latin typeface="Times New Roman" panose="02020603050405020304" pitchFamily="18" charset="0"/>
                    <a:ea typeface="Calibri" panose="020F0502020204030204" pitchFamily="34" charset="0"/>
                    <a:cs typeface="Cordia New" panose="020B0304020202020204" pitchFamily="34" charset="-34"/>
                  </a:rPr>
                  <a:t>2005-2010</a:t>
                </a:r>
              </a:p>
            </p:txBody>
          </p:sp>
          <p:sp>
            <p:nvSpPr>
              <p:cNvPr id="19" name="Text Box 98"/>
              <p:cNvSpPr txBox="1"/>
              <p:nvPr/>
            </p:nvSpPr>
            <p:spPr>
              <a:xfrm>
                <a:off x="55659" y="3768912"/>
                <a:ext cx="890546" cy="44513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30000"/>
                  </a:lnSpc>
                  <a:spcBef>
                    <a:spcPts val="600"/>
                  </a:spcBef>
                  <a:spcAft>
                    <a:spcPts val="600"/>
                  </a:spcAft>
                </a:pPr>
                <a:r>
                  <a:rPr lang="en-US" sz="1200">
                    <a:effectLst/>
                    <a:latin typeface="Times New Roman" panose="02020603050405020304" pitchFamily="18" charset="0"/>
                    <a:ea typeface="Calibri" panose="020F0502020204030204" pitchFamily="34" charset="0"/>
                    <a:cs typeface="Cordia New" panose="020B0304020202020204" pitchFamily="34" charset="-34"/>
                  </a:rPr>
                  <a:t>2010-2015</a:t>
                </a:r>
              </a:p>
            </p:txBody>
          </p:sp>
          <p:cxnSp>
            <p:nvCxnSpPr>
              <p:cNvPr id="20" name="Straight Connector 19"/>
              <p:cNvCxnSpPr/>
              <p:nvPr/>
            </p:nvCxnSpPr>
            <p:spPr>
              <a:xfrm>
                <a:off x="119269" y="1104682"/>
                <a:ext cx="5923722"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43123" y="2774984"/>
                <a:ext cx="5923280"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59026" y="3641314"/>
                <a:ext cx="5923280"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grpSp>
        <p:sp>
          <p:nvSpPr>
            <p:cNvPr id="6" name="Oval 5"/>
            <p:cNvSpPr/>
            <p:nvPr/>
          </p:nvSpPr>
          <p:spPr>
            <a:xfrm>
              <a:off x="983411" y="3597215"/>
              <a:ext cx="110490" cy="1181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Oval 6"/>
            <p:cNvSpPr/>
            <p:nvPr/>
          </p:nvSpPr>
          <p:spPr>
            <a:xfrm>
              <a:off x="992038" y="4287328"/>
              <a:ext cx="110490" cy="1181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3" name="TextBox 22"/>
          <p:cNvSpPr txBox="1"/>
          <p:nvPr/>
        </p:nvSpPr>
        <p:spPr>
          <a:xfrm>
            <a:off x="1813302" y="475114"/>
            <a:ext cx="5162037" cy="369332"/>
          </a:xfrm>
          <a:prstGeom prst="rect">
            <a:avLst/>
          </a:prstGeom>
          <a:noFill/>
        </p:spPr>
        <p:txBody>
          <a:bodyPr wrap="square" rtlCol="0">
            <a:spAutoFit/>
          </a:bodyPr>
          <a:lstStyle/>
          <a:p>
            <a:pPr algn="ctr"/>
            <a:r>
              <a:rPr lang="en-US" b="1" dirty="0" err="1">
                <a:latin typeface="Phetsarath OT"/>
                <a:cs typeface="Phetsarath OT"/>
              </a:rPr>
              <a:t>ຊ່ວງໄລຍະເວລາຂອງ</a:t>
            </a:r>
            <a:r>
              <a:rPr lang="en-US" b="1" dirty="0">
                <a:latin typeface="Phetsarath OT"/>
                <a:cs typeface="Phetsarath OT"/>
              </a:rPr>
              <a:t> </a:t>
            </a:r>
            <a:r>
              <a:rPr lang="en-US" b="1" dirty="0" err="1">
                <a:latin typeface="Phetsarath OT"/>
                <a:cs typeface="Phetsarath OT"/>
              </a:rPr>
              <a:t>ລະບຽບການກ່ຽວກັບສັນຍາກ</a:t>
            </a:r>
            <a:r>
              <a:rPr lang="lo-LA" b="1" dirty="0">
                <a:latin typeface="Phetsarath OT"/>
                <a:cs typeface="Phetsarath OT"/>
              </a:rPr>
              <a:t>ານຜະລິດ</a:t>
            </a:r>
            <a:endParaRPr lang="en-US" dirty="0">
              <a:latin typeface="Times New Roman" panose="02020603050405020304" pitchFamily="18" charset="0"/>
              <a:cs typeface="Times New Roman" panose="02020603050405020304" pitchFamily="18" charset="0"/>
            </a:endParaRPr>
          </a:p>
        </p:txBody>
      </p:sp>
      <p:sp>
        <p:nvSpPr>
          <p:cNvPr id="25" name="ZoneTexte 2"/>
          <p:cNvSpPr txBox="1"/>
          <p:nvPr/>
        </p:nvSpPr>
        <p:spPr>
          <a:xfrm>
            <a:off x="5316538" y="1077218"/>
            <a:ext cx="3587750" cy="1975009"/>
          </a:xfrm>
          <a:prstGeom prst="round2DiagRect">
            <a:avLst/>
          </a:prstGeom>
        </p:spPr>
        <p:style>
          <a:lnRef idx="3">
            <a:schemeClr val="lt1"/>
          </a:lnRef>
          <a:fillRef idx="1">
            <a:schemeClr val="accent1"/>
          </a:fillRef>
          <a:effectRef idx="1">
            <a:schemeClr val="accent1"/>
          </a:effectRef>
          <a:fontRef idx="minor">
            <a:schemeClr val="lt1"/>
          </a:fontRef>
        </p:style>
        <p:txBody>
          <a:bodyPr>
            <a:spAutoFit/>
          </a:bodyPr>
          <a:lstStyle/>
          <a:p>
            <a:pPr marL="342900" indent="-342900" fontAlgn="auto">
              <a:spcBef>
                <a:spcPts val="0"/>
              </a:spcBef>
              <a:spcAft>
                <a:spcPts val="600"/>
              </a:spcAft>
              <a:buFont typeface="Arial" panose="020B0604020202020204" pitchFamily="34" charset="0"/>
              <a:buChar char="•"/>
              <a:defRPr/>
            </a:pPr>
            <a:r>
              <a:rPr lang="lo-LA" sz="2000" b="1" dirty="0">
                <a:latin typeface="Phetsarath OT" panose="02000500000000020004" pitchFamily="2" charset="0"/>
                <a:cs typeface="Phetsarath OT" panose="02000500000000020004" pitchFamily="2" charset="0"/>
              </a:rPr>
              <a:t>ກົດໝາຍທີ່ກ່ຽວຂ້ອງ ແມ່ນເກົ່າຫຼາຍ</a:t>
            </a:r>
          </a:p>
          <a:p>
            <a:pPr marL="342900" indent="-342900" fontAlgn="auto">
              <a:spcBef>
                <a:spcPts val="0"/>
              </a:spcBef>
              <a:spcAft>
                <a:spcPts val="600"/>
              </a:spcAft>
              <a:buFont typeface="Arial" panose="020B0604020202020204" pitchFamily="34" charset="0"/>
              <a:buChar char="•"/>
              <a:defRPr/>
            </a:pPr>
            <a:r>
              <a:rPr lang="lo-LA" sz="2000" b="1" dirty="0">
                <a:latin typeface="Phetsarath OT" panose="02000500000000020004" pitchFamily="2" charset="0"/>
                <a:cs typeface="Phetsarath OT" panose="02000500000000020004" pitchFamily="2" charset="0"/>
              </a:rPr>
              <a:t>ບໍ່ມີກົດໝາຍ ຫຼືນິຕິກຳສະເພາະ</a:t>
            </a:r>
            <a:r>
              <a:rPr lang="fr-FR" sz="2000" b="1" dirty="0">
                <a:latin typeface="Phetsarath OT" panose="02000500000000020004" pitchFamily="2" charset="0"/>
                <a:cs typeface="Phetsarath OT" panose="02000500000000020004" pitchFamily="2" charset="0"/>
              </a:rPr>
              <a:t> CF</a:t>
            </a:r>
          </a:p>
          <a:p>
            <a:pPr marL="342900" indent="-342900" fontAlgn="auto">
              <a:spcBef>
                <a:spcPts val="0"/>
              </a:spcBef>
              <a:spcAft>
                <a:spcPts val="0"/>
              </a:spcAft>
              <a:buFont typeface="Arial" panose="020B0604020202020204" pitchFamily="34" charset="0"/>
              <a:buChar char="•"/>
              <a:defRPr/>
            </a:pPr>
            <a:r>
              <a:rPr lang="lo-LA" sz="2000" b="1" dirty="0">
                <a:latin typeface="Phetsarath OT" panose="02000500000000020004" pitchFamily="2" charset="0"/>
                <a:cs typeface="Phetsarath OT" panose="02000500000000020004" pitchFamily="2" charset="0"/>
              </a:rPr>
              <a:t>ບໍ່ມີການບັງຄັບໃຊ້</a:t>
            </a:r>
            <a:r>
              <a:rPr lang="fr-FR" sz="2000" b="1" dirty="0">
                <a:latin typeface="Phetsarath OT" panose="02000500000000020004" pitchFamily="2" charset="0"/>
                <a:cs typeface="Phetsarath OT" panose="02000500000000020004" pitchFamily="2" charset="0"/>
              </a:rPr>
              <a:t> </a:t>
            </a:r>
          </a:p>
        </p:txBody>
      </p:sp>
    </p:spTree>
    <p:extLst>
      <p:ext uri="{BB962C8B-B14F-4D97-AF65-F5344CB8AC3E}">
        <p14:creationId xmlns:p14="http://schemas.microsoft.com/office/powerpoint/2010/main" val="3781494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35331" y="363121"/>
            <a:ext cx="8901296" cy="686004"/>
          </a:xfrm>
        </p:spPr>
        <p:txBody>
          <a:bodyPr>
            <a:normAutofit/>
          </a:bodyPr>
          <a:lstStyle/>
          <a:p>
            <a:r>
              <a:rPr lang="en-US" sz="3800" dirty="0" err="1">
                <a:latin typeface="Phetsarath OT"/>
                <a:cs typeface="Phetsarath OT"/>
              </a:rPr>
              <a:t>ກົງຈັກການຈັດຕັ້ງກ່ຽວກັບສັນຍາ</a:t>
            </a:r>
            <a:r>
              <a:rPr lang="lo-LA" sz="3800" dirty="0">
                <a:latin typeface="Phetsarath OT"/>
                <a:cs typeface="Phetsarath OT"/>
              </a:rPr>
              <a:t>ການຜະລິດ</a:t>
            </a:r>
            <a:endParaRPr lang="en-US" sz="3800" dirty="0"/>
          </a:p>
        </p:txBody>
      </p:sp>
      <p:sp>
        <p:nvSpPr>
          <p:cNvPr id="6" name="TextBox 5"/>
          <p:cNvSpPr txBox="1"/>
          <p:nvPr/>
        </p:nvSpPr>
        <p:spPr>
          <a:xfrm>
            <a:off x="264596" y="1269366"/>
            <a:ext cx="8572914" cy="4493538"/>
          </a:xfrm>
          <a:prstGeom prst="rect">
            <a:avLst/>
          </a:prstGeom>
          <a:noFill/>
        </p:spPr>
        <p:txBody>
          <a:bodyPr wrap="square" rtlCol="0">
            <a:spAutoFit/>
          </a:bodyPr>
          <a:lstStyle/>
          <a:p>
            <a:r>
              <a:rPr lang="en-US" sz="2400" dirty="0" err="1">
                <a:solidFill>
                  <a:srgbClr val="000000"/>
                </a:solidFill>
                <a:latin typeface="Phetsarath OT"/>
                <a:cs typeface="Phetsarath OT"/>
              </a:rPr>
              <a:t>ແຜນພັດທະນາເສດຖະກິດ</a:t>
            </a:r>
            <a:r>
              <a:rPr lang="en-US" sz="2400" dirty="0">
                <a:solidFill>
                  <a:srgbClr val="000000"/>
                </a:solidFill>
                <a:latin typeface="Phetsarath OT"/>
                <a:cs typeface="Phetsarath OT"/>
              </a:rPr>
              <a:t>-ສັງຄົມ </a:t>
            </a:r>
            <a:r>
              <a:rPr lang="en-US" sz="2400" dirty="0" err="1">
                <a:solidFill>
                  <a:srgbClr val="000000"/>
                </a:solidFill>
                <a:latin typeface="Phetsarath OT"/>
                <a:cs typeface="Phetsarath OT"/>
              </a:rPr>
              <a:t>ແຫ່ງຊາດ</a:t>
            </a:r>
            <a:r>
              <a:rPr lang="en-US" sz="2400" dirty="0">
                <a:solidFill>
                  <a:srgbClr val="000000"/>
                </a:solidFill>
                <a:latin typeface="Phetsarath OT"/>
                <a:cs typeface="Phetsarath OT"/>
              </a:rPr>
              <a:t> 5 </a:t>
            </a:r>
            <a:r>
              <a:rPr lang="en-US" sz="2400" dirty="0" err="1">
                <a:solidFill>
                  <a:srgbClr val="000000"/>
                </a:solidFill>
                <a:latin typeface="Phetsarath OT"/>
                <a:cs typeface="Phetsarath OT"/>
              </a:rPr>
              <a:t>ປີ</a:t>
            </a:r>
            <a:r>
              <a:rPr lang="en-US" sz="2400" dirty="0">
                <a:solidFill>
                  <a:srgbClr val="000000"/>
                </a:solidFill>
                <a:latin typeface="Phetsarath OT"/>
                <a:cs typeface="Phetsarath OT"/>
              </a:rPr>
              <a:t> </a:t>
            </a:r>
            <a:r>
              <a:rPr lang="en-US" sz="2400" dirty="0" err="1">
                <a:solidFill>
                  <a:srgbClr val="000000"/>
                </a:solidFill>
                <a:latin typeface="Phetsarath OT"/>
                <a:cs typeface="Phetsarath OT"/>
              </a:rPr>
              <a:t>ຄັ້ງທີ</a:t>
            </a:r>
            <a:r>
              <a:rPr lang="en-US" sz="2400" dirty="0">
                <a:solidFill>
                  <a:srgbClr val="000000"/>
                </a:solidFill>
                <a:latin typeface="Phetsarath OT"/>
                <a:cs typeface="Phetsarath OT"/>
              </a:rPr>
              <a:t> VI (2006-2010 )</a:t>
            </a: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err="1">
                <a:latin typeface="Phetsarath OT"/>
                <a:cs typeface="Phetsarath OT"/>
              </a:rPr>
              <a:t>ສຸມໃສ່ການພັດທະນາກະສິກໍາ</a:t>
            </a:r>
            <a:r>
              <a:rPr lang="en-US" sz="2200" dirty="0">
                <a:latin typeface="Phetsarath OT"/>
                <a:cs typeface="Phetsarath OT"/>
              </a:rPr>
              <a:t> ແລະ </a:t>
            </a:r>
            <a:r>
              <a:rPr lang="en-US" sz="2200" dirty="0" err="1">
                <a:latin typeface="Phetsarath OT"/>
                <a:cs typeface="Phetsarath OT"/>
              </a:rPr>
              <a:t>ເສດຖະກິດຊົນນະບົດ</a:t>
            </a:r>
            <a:r>
              <a:rPr lang="lo-LA" sz="2200" dirty="0">
                <a:latin typeface="Phetsarath OT"/>
                <a:cs typeface="Phetsarath OT"/>
              </a:rPr>
              <a:t> </a:t>
            </a:r>
            <a:r>
              <a:rPr lang="en-US" sz="2200" dirty="0" err="1">
                <a:latin typeface="Phetsarath OT"/>
                <a:cs typeface="Phetsarath OT"/>
              </a:rPr>
              <a:t>ໂດຍການ</a:t>
            </a:r>
            <a:r>
              <a:rPr lang="en-US" sz="2200" dirty="0">
                <a:latin typeface="Phetsarath OT"/>
                <a:cs typeface="Phetsarath OT"/>
              </a:rPr>
              <a:t> ”</a:t>
            </a:r>
            <a:r>
              <a:rPr lang="en-US" sz="2200" dirty="0" err="1">
                <a:latin typeface="Phetsarath OT"/>
                <a:cs typeface="Phetsarath OT"/>
              </a:rPr>
              <a:t>ສົ່ງເສີມການຜະລິດກະສິກໍາເພື່ອເປັນສິນຄ້າ</a:t>
            </a:r>
            <a:r>
              <a:rPr lang="en-US" sz="2200" dirty="0">
                <a:latin typeface="Phetsarath OT"/>
                <a:cs typeface="Phetsarath OT"/>
              </a:rPr>
              <a:t>”</a:t>
            </a:r>
            <a:endParaRPr lang="lo-LA" sz="2200" dirty="0">
              <a:latin typeface="Phetsarath OT"/>
              <a:cs typeface="Phetsarath OT"/>
            </a:endParaRPr>
          </a:p>
          <a:p>
            <a:pPr marL="342900" indent="-342900">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err="1">
                <a:latin typeface="Phetsarath OT"/>
                <a:cs typeface="Phetsarath OT"/>
              </a:rPr>
              <a:t>ການລົງທຶນຕ່າງປະເທດ</a:t>
            </a:r>
            <a:r>
              <a:rPr lang="lo-LA" sz="2200" dirty="0">
                <a:latin typeface="Phetsarath OT"/>
                <a:cs typeface="Phetsarath OT"/>
              </a:rPr>
              <a:t> </a:t>
            </a:r>
            <a:r>
              <a:rPr lang="en-US" sz="2200" dirty="0" err="1">
                <a:latin typeface="Phetsarath OT"/>
                <a:cs typeface="Phetsarath OT"/>
              </a:rPr>
              <a:t>ຈາກປະເທດໄກ້ຄຽງ</a:t>
            </a:r>
            <a:r>
              <a:rPr lang="en-US" sz="2200" dirty="0">
                <a:latin typeface="Phetsarath OT"/>
                <a:cs typeface="Phetsarath OT"/>
              </a:rPr>
              <a:t> </a:t>
            </a:r>
            <a:r>
              <a:rPr lang="lo-LA" sz="2200" dirty="0">
                <a:latin typeface="Phetsarath OT"/>
                <a:cs typeface="Phetsarath OT"/>
              </a:rPr>
              <a:t>ໃນຮູບແບບ</a:t>
            </a:r>
            <a:r>
              <a:rPr lang="en-US" sz="2200" dirty="0">
                <a:latin typeface="Phetsarath OT"/>
                <a:cs typeface="Phetsarath OT"/>
              </a:rPr>
              <a:t> </a:t>
            </a:r>
            <a:r>
              <a:rPr lang="en-US" sz="2200" b="1" i="1" dirty="0" err="1">
                <a:latin typeface="Phetsarath OT"/>
                <a:cs typeface="Phetsarath OT"/>
              </a:rPr>
              <a:t>ການສໍາປະທານທີ່ດິນ</a:t>
            </a:r>
            <a:r>
              <a:rPr lang="en-US" sz="2200" dirty="0">
                <a:latin typeface="Phetsarath OT"/>
                <a:cs typeface="Phetsarath OT"/>
              </a:rPr>
              <a:t>, </a:t>
            </a:r>
            <a:r>
              <a:rPr lang="en-US" sz="2200" dirty="0" err="1">
                <a:latin typeface="Phetsarath OT"/>
                <a:cs typeface="Phetsarath OT"/>
              </a:rPr>
              <a:t>ໂດຍສະເພາະ</a:t>
            </a:r>
            <a:r>
              <a:rPr lang="en-US" sz="2200" dirty="0">
                <a:latin typeface="Phetsarath OT"/>
                <a:cs typeface="Phetsarath OT"/>
              </a:rPr>
              <a:t> </a:t>
            </a:r>
            <a:r>
              <a:rPr lang="en-US" sz="2200" dirty="0" err="1">
                <a:latin typeface="Phetsarath OT"/>
                <a:cs typeface="Phetsarath OT"/>
              </a:rPr>
              <a:t>ແມ່ນພືດຜັກ</a:t>
            </a:r>
            <a:r>
              <a:rPr lang="en-US" sz="2200" dirty="0">
                <a:latin typeface="Phetsarath OT"/>
                <a:cs typeface="Phetsarath OT"/>
              </a:rPr>
              <a:t> ແລະ </a:t>
            </a:r>
            <a:r>
              <a:rPr lang="en-US" sz="2200" dirty="0" err="1">
                <a:latin typeface="Phetsarath OT"/>
                <a:cs typeface="Phetsarath OT"/>
              </a:rPr>
              <a:t>ພືດຢືນຕົ້ນ</a:t>
            </a:r>
            <a:r>
              <a:rPr lang="en-US" sz="2200" dirty="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err="1">
                <a:latin typeface="Phetsarath OT"/>
                <a:cs typeface="Phetsarath OT"/>
              </a:rPr>
              <a:t>ລັດຖະບານມີຄວາມເປັນຫ່ວງຫຼາຍຂຶ້ນ</a:t>
            </a:r>
            <a:r>
              <a:rPr lang="en-US" sz="2200" dirty="0">
                <a:latin typeface="Phetsarath OT"/>
                <a:cs typeface="Phetsarath OT"/>
              </a:rPr>
              <a:t> </a:t>
            </a:r>
            <a:r>
              <a:rPr lang="en-US" sz="2200" dirty="0" err="1">
                <a:latin typeface="Phetsarath OT"/>
                <a:cs typeface="Phetsarath OT"/>
              </a:rPr>
              <a:t>ກ່ຽວກັບຜົນກະທົບຈາກ</a:t>
            </a:r>
            <a:r>
              <a:rPr lang="en-US" sz="2200" dirty="0">
                <a:latin typeface="Phetsarath OT"/>
                <a:cs typeface="Phetsarath OT"/>
              </a:rPr>
              <a:t> </a:t>
            </a:r>
            <a:r>
              <a:rPr lang="en-US" sz="2200" dirty="0" err="1">
                <a:latin typeface="Phetsarath OT"/>
                <a:cs typeface="Phetsarath OT"/>
              </a:rPr>
              <a:t>ການສໍາປະທານທີ່ດິນ</a:t>
            </a:r>
            <a:r>
              <a:rPr lang="en-US" sz="2200" dirty="0">
                <a:latin typeface="Times New Roman" panose="02020603050405020304" pitchFamily="18" charset="0"/>
                <a:cs typeface="Times New Roman" panose="02020603050405020304" pitchFamily="18" charset="0"/>
              </a:rPr>
              <a:t>:</a:t>
            </a:r>
            <a:endParaRPr lang="en-US" sz="2200" dirty="0">
              <a:latin typeface="Phetsarath OT"/>
              <a:cs typeface="Phetsarath OT"/>
            </a:endParaRPr>
          </a:p>
          <a:p>
            <a:pPr marL="800100" lvl="1" indent="-342900">
              <a:buFontTx/>
              <a:buChar char="-"/>
            </a:pPr>
            <a:r>
              <a:rPr lang="en-US" sz="2200" dirty="0" err="1">
                <a:latin typeface="Phetsarath OT"/>
                <a:cs typeface="Phetsarath OT"/>
              </a:rPr>
              <a:t>ໃນປີ</a:t>
            </a:r>
            <a:r>
              <a:rPr lang="en-US" sz="2200" dirty="0">
                <a:latin typeface="Phetsarath OT"/>
                <a:cs typeface="Phetsarath OT"/>
              </a:rPr>
              <a:t> 2007, </a:t>
            </a:r>
            <a:r>
              <a:rPr lang="en-US" sz="2200" dirty="0" err="1">
                <a:latin typeface="Phetsarath OT"/>
                <a:cs typeface="Phetsarath OT"/>
              </a:rPr>
              <a:t>ພະນະທ່ານ</a:t>
            </a:r>
            <a:r>
              <a:rPr lang="en-US" sz="2200" dirty="0">
                <a:latin typeface="Phetsarath OT"/>
                <a:cs typeface="Phetsarath OT"/>
              </a:rPr>
              <a:t> </a:t>
            </a:r>
            <a:r>
              <a:rPr lang="en-US" sz="2200" dirty="0" err="1">
                <a:latin typeface="Phetsarath OT"/>
                <a:cs typeface="Phetsarath OT"/>
              </a:rPr>
              <a:t>ບົວສອນ</a:t>
            </a:r>
            <a:r>
              <a:rPr lang="en-US" sz="2200" dirty="0">
                <a:latin typeface="Phetsarath OT"/>
                <a:cs typeface="Phetsarath OT"/>
              </a:rPr>
              <a:t> </a:t>
            </a:r>
            <a:r>
              <a:rPr lang="en-US" sz="2200" dirty="0" err="1">
                <a:latin typeface="Phetsarath OT"/>
                <a:cs typeface="Phetsarath OT"/>
              </a:rPr>
              <a:t>ບຸຜາວັນ</a:t>
            </a:r>
            <a:r>
              <a:rPr lang="en-US" sz="2200" dirty="0">
                <a:latin typeface="Phetsarath OT"/>
                <a:cs typeface="Phetsarath OT"/>
              </a:rPr>
              <a:t>, </a:t>
            </a:r>
            <a:r>
              <a:rPr lang="en-US" sz="2200" dirty="0" err="1">
                <a:latin typeface="Phetsarath OT"/>
                <a:cs typeface="Phetsarath OT"/>
              </a:rPr>
              <a:t>ອະດິດນາຍົກລັດຖະມົນຕີ</a:t>
            </a:r>
            <a:r>
              <a:rPr lang="en-US" sz="2200" dirty="0">
                <a:latin typeface="Phetsarath OT"/>
                <a:cs typeface="Phetsarath OT"/>
              </a:rPr>
              <a:t> </a:t>
            </a:r>
            <a:r>
              <a:rPr lang="en-US" sz="2200" dirty="0" err="1">
                <a:latin typeface="Phetsarath OT"/>
                <a:cs typeface="Phetsarath OT"/>
              </a:rPr>
              <a:t>ໄດ້ກ່າວວ່າ</a:t>
            </a:r>
            <a:r>
              <a:rPr lang="en-US" sz="2200" dirty="0">
                <a:latin typeface="Phetsarath OT"/>
                <a:cs typeface="Phetsarath OT"/>
              </a:rPr>
              <a:t> </a:t>
            </a:r>
            <a:r>
              <a:rPr lang="en-US" sz="2200" dirty="0" err="1">
                <a:latin typeface="Phetsarath OT"/>
                <a:cs typeface="Phetsarath OT"/>
              </a:rPr>
              <a:t>ສັນຍາຜູກພັນ</a:t>
            </a:r>
            <a:r>
              <a:rPr lang="en-US" sz="2200" dirty="0">
                <a:latin typeface="Phetsarath OT"/>
                <a:cs typeface="Phetsarath OT"/>
              </a:rPr>
              <a:t> </a:t>
            </a:r>
            <a:r>
              <a:rPr lang="en-US" sz="2200" dirty="0" err="1">
                <a:latin typeface="Phetsarath OT"/>
                <a:cs typeface="Phetsarath OT"/>
              </a:rPr>
              <a:t>ແມ່ນທາງເລືອກທີ່ເໝາະສົມ</a:t>
            </a:r>
            <a:r>
              <a:rPr lang="en-US" sz="2200" dirty="0">
                <a:latin typeface="Phetsarath OT"/>
                <a:cs typeface="Phetsarath OT"/>
              </a:rPr>
              <a:t> </a:t>
            </a:r>
            <a:r>
              <a:rPr lang="lo-LA" sz="2200" dirty="0">
                <a:latin typeface="Phetsarath OT"/>
                <a:cs typeface="Phetsarath OT"/>
              </a:rPr>
              <a:t>ເພື່ອແກ້ໄຂບັນຫາ</a:t>
            </a:r>
            <a:r>
              <a:rPr lang="en-US" sz="2200" dirty="0" err="1">
                <a:latin typeface="Phetsarath OT"/>
                <a:cs typeface="Phetsarath OT"/>
              </a:rPr>
              <a:t>ການສໍາປະທານ</a:t>
            </a:r>
            <a:endParaRPr lang="en-US" sz="2200" dirty="0">
              <a:latin typeface="Phetsarath OT"/>
              <a:cs typeface="Phetsarath OT"/>
            </a:endParaRPr>
          </a:p>
          <a:p>
            <a:pPr marL="800100" lvl="1" indent="-342900">
              <a:buFontTx/>
              <a:buChar char="-"/>
            </a:pPr>
            <a:r>
              <a:rPr lang="en-US" sz="2200" dirty="0" err="1">
                <a:latin typeface="Phetsarath OT"/>
                <a:cs typeface="Phetsarath OT"/>
              </a:rPr>
              <a:t>ໃນ</a:t>
            </a:r>
            <a:r>
              <a:rPr lang="lo-LA" sz="2200" dirty="0">
                <a:latin typeface="Phetsarath OT"/>
                <a:cs typeface="Phetsarath OT"/>
              </a:rPr>
              <a:t>ໄລຍະຜ່ານ</a:t>
            </a:r>
            <a:r>
              <a:rPr lang="en-US" sz="2200" dirty="0" err="1">
                <a:latin typeface="Phetsarath OT"/>
                <a:cs typeface="Phetsarath OT"/>
              </a:rPr>
              <a:t>ມາ</a:t>
            </a:r>
            <a:r>
              <a:rPr lang="en-US" sz="2200" dirty="0">
                <a:latin typeface="Phetsarath OT"/>
                <a:cs typeface="Phetsarath OT"/>
              </a:rPr>
              <a:t>, </a:t>
            </a:r>
            <a:r>
              <a:rPr lang="en-US" sz="2200" dirty="0" err="1">
                <a:latin typeface="Phetsarath OT"/>
                <a:cs typeface="Phetsarath OT"/>
              </a:rPr>
              <a:t>ຍຸດທະສາດການພັດທະນາກະສິກໍາ</a:t>
            </a:r>
            <a:r>
              <a:rPr lang="en-US" sz="2200" dirty="0">
                <a:latin typeface="Phetsarath OT"/>
                <a:cs typeface="Phetsarath OT"/>
              </a:rPr>
              <a:t> 2016-2025 ແລະ </a:t>
            </a:r>
            <a:r>
              <a:rPr lang="en-US" sz="2200" dirty="0" err="1">
                <a:latin typeface="Phetsarath OT"/>
                <a:cs typeface="Phetsarath OT"/>
              </a:rPr>
              <a:t>ວິໄສທັດ</a:t>
            </a:r>
            <a:r>
              <a:rPr lang="en-US" sz="2200" dirty="0">
                <a:latin typeface="Phetsarath OT"/>
                <a:cs typeface="Phetsarath OT"/>
              </a:rPr>
              <a:t> </a:t>
            </a:r>
            <a:r>
              <a:rPr lang="en-US" sz="2200" dirty="0" err="1">
                <a:latin typeface="Phetsarath OT"/>
                <a:cs typeface="Phetsarath OT"/>
              </a:rPr>
              <a:t>ຮອດປີ</a:t>
            </a:r>
            <a:r>
              <a:rPr lang="en-US" sz="2200" dirty="0">
                <a:latin typeface="Phetsarath OT"/>
                <a:cs typeface="Phetsarath OT"/>
              </a:rPr>
              <a:t> 2030 </a:t>
            </a:r>
            <a:r>
              <a:rPr lang="lo-LA" sz="2200" dirty="0">
                <a:latin typeface="Phetsarath OT"/>
                <a:cs typeface="Phetsarath OT"/>
              </a:rPr>
              <a:t>ກໍ່</a:t>
            </a:r>
            <a:r>
              <a:rPr lang="en-US" sz="2200" dirty="0" err="1">
                <a:latin typeface="Phetsarath OT"/>
                <a:cs typeface="Phetsarath OT"/>
              </a:rPr>
              <a:t>ໄດ້ເໜັ້ນ</a:t>
            </a:r>
            <a:r>
              <a:rPr lang="lo-LA" sz="2200" dirty="0">
                <a:latin typeface="Phetsarath OT"/>
                <a:cs typeface="Phetsarath OT"/>
              </a:rPr>
              <a:t>ໃສ</a:t>
            </a:r>
            <a:r>
              <a:rPr lang="en-US" sz="2200" dirty="0">
                <a:latin typeface="Phetsarath OT"/>
                <a:cs typeface="Phetsarath OT"/>
              </a:rPr>
              <a:t> ”</a:t>
            </a:r>
            <a:r>
              <a:rPr lang="en-US" sz="2200" dirty="0" err="1">
                <a:latin typeface="Phetsarath OT"/>
                <a:cs typeface="Phetsarath OT"/>
              </a:rPr>
              <a:t>ການສົ່ງເສີມສັນຍາ</a:t>
            </a:r>
            <a:r>
              <a:rPr lang="lo-LA" sz="2200" dirty="0">
                <a:latin typeface="Phetsarath OT"/>
                <a:cs typeface="Phetsarath OT"/>
              </a:rPr>
              <a:t>ການຜະລິດ</a:t>
            </a:r>
            <a:r>
              <a:rPr lang="en-US" sz="2200" dirty="0">
                <a:latin typeface="Phetsarath OT"/>
                <a:cs typeface="Phetsarath OT"/>
              </a:rPr>
              <a:t>” </a:t>
            </a:r>
            <a:r>
              <a:rPr lang="en-US" sz="2200" dirty="0" err="1">
                <a:latin typeface="Phetsarath OT"/>
                <a:cs typeface="Phetsarath OT"/>
              </a:rPr>
              <a:t>ວ່າເປັນນະໂຍບາຍ</a:t>
            </a:r>
            <a:r>
              <a:rPr lang="en-US" sz="2200" dirty="0">
                <a:latin typeface="Phetsarath OT"/>
                <a:cs typeface="Phetsarath OT"/>
              </a:rPr>
              <a:t> </a:t>
            </a:r>
            <a:r>
              <a:rPr lang="en-US" sz="2200" dirty="0" err="1">
                <a:latin typeface="Phetsarath OT"/>
                <a:cs typeface="Phetsarath OT"/>
              </a:rPr>
              <a:t>ບຸລິມະສິດ</a:t>
            </a:r>
            <a:r>
              <a:rPr lang="en-US" sz="2200" dirty="0">
                <a:latin typeface="Times New Roman" panose="02020603050405020304" pitchFamily="18" charset="0"/>
                <a:cs typeface="Times New Roman" panose="02020603050405020304" pitchFamily="18" charset="0"/>
              </a:rPr>
              <a:t>.</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1471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65537"/>
            <a:ext cx="8901296" cy="686004"/>
          </a:xfrm>
        </p:spPr>
        <p:txBody>
          <a:bodyPr>
            <a:normAutofit/>
          </a:bodyPr>
          <a:lstStyle/>
          <a:p>
            <a:r>
              <a:rPr lang="en-US" sz="4000" dirty="0" err="1">
                <a:latin typeface="Phetsarath OT"/>
                <a:cs typeface="Phetsarath OT"/>
              </a:rPr>
              <a:t>ແຜນວາດກົງຈັກການຈັດຕັ້ງ</a:t>
            </a:r>
            <a:endParaRPr lang="en-US" sz="4000" dirty="0">
              <a:latin typeface="Phetsarath OT"/>
              <a:cs typeface="Phetsarath OT"/>
            </a:endParaRPr>
          </a:p>
        </p:txBody>
      </p:sp>
      <p:grpSp>
        <p:nvGrpSpPr>
          <p:cNvPr id="95" name="Canvas 143"/>
          <p:cNvGrpSpPr/>
          <p:nvPr/>
        </p:nvGrpSpPr>
        <p:grpSpPr>
          <a:xfrm>
            <a:off x="-1" y="819824"/>
            <a:ext cx="9003323" cy="6038175"/>
            <a:chOff x="0" y="0"/>
            <a:chExt cx="5486400" cy="4724400"/>
          </a:xfrm>
        </p:grpSpPr>
        <p:sp>
          <p:nvSpPr>
            <p:cNvPr id="96" name="Rectangle 95"/>
            <p:cNvSpPr/>
            <p:nvPr/>
          </p:nvSpPr>
          <p:spPr>
            <a:xfrm>
              <a:off x="0" y="0"/>
              <a:ext cx="5486400" cy="4724400"/>
            </a:xfrm>
            <a:prstGeom prst="rect">
              <a:avLst/>
            </a:prstGeom>
            <a:ln>
              <a:noFill/>
            </a:ln>
          </p:spPr>
        </p:sp>
        <p:sp>
          <p:nvSpPr>
            <p:cNvPr id="97" name="Text Box 6"/>
            <p:cNvSpPr txBox="1"/>
            <p:nvPr/>
          </p:nvSpPr>
          <p:spPr>
            <a:xfrm rot="1744038">
              <a:off x="2989689" y="2541019"/>
              <a:ext cx="425258" cy="1267901"/>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vert270" wrap="square" lIns="91440" tIns="45720" rIns="91440" bIns="45720" numCol="1" spcCol="0" rtlCol="0" fromWordArt="0" anchor="t" anchorCtr="0" forceAA="0" compatLnSpc="1">
              <a:prstTxWarp prst="textNoShape">
                <a:avLst/>
              </a:prstTxWarp>
              <a:noAutofit/>
            </a:bodyPr>
            <a:lstStyle/>
            <a:p>
              <a:pPr algn="ctr">
                <a:lnSpc>
                  <a:spcPct val="130000"/>
                </a:lnSpc>
                <a:spcBef>
                  <a:spcPts val="600"/>
                </a:spcBef>
                <a:spcAft>
                  <a:spcPts val="600"/>
                </a:spcAft>
              </a:pPr>
              <a:r>
                <a:rPr lang="en-US" sz="1200" dirty="0" err="1">
                  <a:latin typeface="Phetsarath OT"/>
                  <a:ea typeface="Calibri"/>
                  <a:cs typeface="Phetsarath OT"/>
                </a:rPr>
                <a:t>ສໍາປະທານທີ່ດິນ</a:t>
              </a:r>
              <a:r>
                <a:rPr lang="en-US" sz="1200" dirty="0">
                  <a:latin typeface="Phetsarath OT"/>
                  <a:ea typeface="Calibri"/>
                  <a:cs typeface="Phetsarath OT"/>
                </a:rPr>
                <a:t>, </a:t>
              </a:r>
            </a:p>
            <a:p>
              <a:pPr algn="ctr">
                <a:lnSpc>
                  <a:spcPct val="130000"/>
                </a:lnSpc>
                <a:spcBef>
                  <a:spcPts val="600"/>
                </a:spcBef>
                <a:spcAft>
                  <a:spcPts val="600"/>
                </a:spcAft>
              </a:pPr>
              <a:r>
                <a:rPr lang="en-US" sz="1200" dirty="0" err="1">
                  <a:latin typeface="Phetsarath OT"/>
                  <a:ea typeface="Calibri"/>
                  <a:cs typeface="Phetsarath OT"/>
                </a:rPr>
                <a:t>ແຮງຈູງໃຈສໍາລັບການລົງທຶນ</a:t>
              </a:r>
              <a:endParaRPr lang="en-US" sz="1200" dirty="0">
                <a:latin typeface="Times New Roman"/>
                <a:ea typeface="Calibri"/>
                <a:cs typeface="Cordia New"/>
              </a:endParaRPr>
            </a:p>
          </p:txBody>
        </p:sp>
        <p:sp>
          <p:nvSpPr>
            <p:cNvPr id="98" name="Text Box 47"/>
            <p:cNvSpPr txBox="1"/>
            <p:nvPr/>
          </p:nvSpPr>
          <p:spPr>
            <a:xfrm>
              <a:off x="2548662" y="2568629"/>
              <a:ext cx="305372" cy="110213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000">
                  <a:effectLst/>
                  <a:latin typeface="Times New Roman"/>
                  <a:ea typeface="Calibri"/>
                </a:rPr>
                <a:t>Business registration</a:t>
              </a:r>
              <a:endParaRPr lang="en-US" sz="1000">
                <a:effectLst/>
                <a:latin typeface="Times New Roman"/>
                <a:ea typeface="Times New Roman"/>
              </a:endParaRPr>
            </a:p>
          </p:txBody>
        </p:sp>
        <p:sp>
          <p:nvSpPr>
            <p:cNvPr id="99" name="Text Box 16"/>
            <p:cNvSpPr txBox="1"/>
            <p:nvPr/>
          </p:nvSpPr>
          <p:spPr>
            <a:xfrm>
              <a:off x="2475739" y="996952"/>
              <a:ext cx="439711" cy="1102518"/>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just">
                <a:lnSpc>
                  <a:spcPct val="130000"/>
                </a:lnSpc>
                <a:spcBef>
                  <a:spcPts val="600"/>
                </a:spcBef>
                <a:spcAft>
                  <a:spcPts val="600"/>
                </a:spcAft>
              </a:pPr>
              <a:r>
                <a:rPr lang="en-US" sz="1400" dirty="0" err="1">
                  <a:latin typeface="Phetsarath OT"/>
                  <a:ea typeface="Calibri"/>
                  <a:cs typeface="Phetsarath OT"/>
                </a:rPr>
                <a:t>ຂື້ນທະບຽນທຸລະກິດ</a:t>
              </a:r>
              <a:endParaRPr lang="en-US" sz="1400" dirty="0">
                <a:effectLst/>
                <a:latin typeface="Times New Roman"/>
                <a:ea typeface="Calibri"/>
                <a:cs typeface="Cordia New"/>
              </a:endParaRPr>
            </a:p>
          </p:txBody>
        </p:sp>
        <p:sp>
          <p:nvSpPr>
            <p:cNvPr id="100" name="Text Box 19"/>
            <p:cNvSpPr txBox="1"/>
            <p:nvPr/>
          </p:nvSpPr>
          <p:spPr>
            <a:xfrm>
              <a:off x="3191907" y="835454"/>
              <a:ext cx="591833" cy="129191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just">
                <a:lnSpc>
                  <a:spcPct val="130000"/>
                </a:lnSpc>
                <a:spcBef>
                  <a:spcPts val="600"/>
                </a:spcBef>
                <a:spcAft>
                  <a:spcPts val="600"/>
                </a:spcAft>
              </a:pPr>
              <a:r>
                <a:rPr lang="en-US" sz="1400" dirty="0" err="1">
                  <a:latin typeface="Phetsarath OT"/>
                  <a:ea typeface="Calibri"/>
                  <a:cs typeface="Phetsarath OT"/>
                </a:rPr>
                <a:t>ສໍາປະທານທີ່ດິນ</a:t>
              </a:r>
              <a:r>
                <a:rPr lang="en-US" sz="1400" dirty="0">
                  <a:latin typeface="Phetsarath OT"/>
                  <a:ea typeface="Calibri"/>
                  <a:cs typeface="Phetsarath OT"/>
                </a:rPr>
                <a:t>, </a:t>
              </a:r>
              <a:r>
                <a:rPr lang="en-US" sz="1400" dirty="0" err="1">
                  <a:effectLst/>
                  <a:latin typeface="Phetsarath OT"/>
                  <a:ea typeface="Calibri"/>
                  <a:cs typeface="Phetsarath OT"/>
                </a:rPr>
                <a:t>ແຮງຈູງ</a:t>
              </a:r>
              <a:endParaRPr lang="en-US" sz="1400" dirty="0">
                <a:effectLst/>
                <a:latin typeface="Phetsarath OT"/>
                <a:ea typeface="Calibri"/>
                <a:cs typeface="Phetsarath OT"/>
              </a:endParaRPr>
            </a:p>
            <a:p>
              <a:pPr marL="0" marR="0" algn="just">
                <a:lnSpc>
                  <a:spcPct val="130000"/>
                </a:lnSpc>
                <a:spcBef>
                  <a:spcPts val="600"/>
                </a:spcBef>
                <a:spcAft>
                  <a:spcPts val="600"/>
                </a:spcAft>
              </a:pPr>
              <a:r>
                <a:rPr lang="en-US" sz="1400" dirty="0" err="1">
                  <a:effectLst/>
                  <a:latin typeface="Phetsarath OT"/>
                  <a:ea typeface="Calibri"/>
                  <a:cs typeface="Phetsarath OT"/>
                </a:rPr>
                <a:t>ໃຈສໍາລັບການລົງທຶນ</a:t>
              </a:r>
              <a:endParaRPr lang="en-US" sz="1400" dirty="0">
                <a:effectLst/>
                <a:latin typeface="Times New Roman"/>
                <a:ea typeface="Calibri"/>
                <a:cs typeface="Cordia New"/>
              </a:endParaRPr>
            </a:p>
          </p:txBody>
        </p:sp>
        <p:sp>
          <p:nvSpPr>
            <p:cNvPr id="101" name="Text Box 8"/>
            <p:cNvSpPr txBox="1"/>
            <p:nvPr/>
          </p:nvSpPr>
          <p:spPr>
            <a:xfrm>
              <a:off x="4891615" y="1365601"/>
              <a:ext cx="281620" cy="88628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vert270" wrap="square" lIns="91440" tIns="45720" rIns="91440" bIns="45720" numCol="1" spcCol="0" rtlCol="0" fromWordArt="0" anchor="t" anchorCtr="0" forceAA="0" compatLnSpc="1">
              <a:prstTxWarp prst="textNoShape">
                <a:avLst/>
              </a:prstTxWarp>
              <a:noAutofit/>
            </a:bodyPr>
            <a:lstStyle/>
            <a:p>
              <a:pPr algn="ctr">
                <a:lnSpc>
                  <a:spcPct val="130000"/>
                </a:lnSpc>
                <a:spcBef>
                  <a:spcPts val="600"/>
                </a:spcBef>
                <a:spcAft>
                  <a:spcPts val="600"/>
                </a:spcAft>
              </a:pPr>
              <a:r>
                <a:rPr lang="en-US" sz="1000" dirty="0" err="1">
                  <a:latin typeface="Phetsarath OT"/>
                  <a:ea typeface="Calibri"/>
                  <a:cs typeface="Phetsarath OT"/>
                </a:rPr>
                <a:t>ແກ້ໄຂຂໍ້ຂັດແຍ່ງ</a:t>
              </a:r>
              <a:endParaRPr lang="en-US" sz="800" dirty="0">
                <a:latin typeface="Times New Roman"/>
                <a:ea typeface="Calibri"/>
                <a:cs typeface="Cordia New"/>
              </a:endParaRPr>
            </a:p>
          </p:txBody>
        </p:sp>
        <p:sp>
          <p:nvSpPr>
            <p:cNvPr id="102" name="Text Box 22"/>
            <p:cNvSpPr txBox="1"/>
            <p:nvPr/>
          </p:nvSpPr>
          <p:spPr>
            <a:xfrm>
              <a:off x="4298213" y="1277900"/>
              <a:ext cx="397612" cy="95559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30000"/>
                </a:lnSpc>
                <a:spcBef>
                  <a:spcPts val="600"/>
                </a:spcBef>
                <a:spcAft>
                  <a:spcPts val="600"/>
                </a:spcAft>
              </a:pPr>
              <a:r>
                <a:rPr lang="en-US" sz="1200" dirty="0" err="1">
                  <a:effectLst/>
                  <a:latin typeface="Phetsarath OT"/>
                  <a:ea typeface="Calibri"/>
                  <a:cs typeface="Phetsarath OT"/>
                </a:rPr>
                <a:t>ແກ້ໄຂຂໍ້ຂັດແຍ່ງ</a:t>
              </a:r>
              <a:endParaRPr lang="en-US" sz="1000" dirty="0">
                <a:effectLst/>
                <a:latin typeface="Times New Roman"/>
                <a:ea typeface="Calibri"/>
                <a:cs typeface="Cordia New"/>
              </a:endParaRPr>
            </a:p>
          </p:txBody>
        </p:sp>
        <p:sp>
          <p:nvSpPr>
            <p:cNvPr id="103" name="Text Box 23"/>
            <p:cNvSpPr txBox="1"/>
            <p:nvPr/>
          </p:nvSpPr>
          <p:spPr>
            <a:xfrm>
              <a:off x="3753912" y="1234438"/>
              <a:ext cx="446613" cy="1025771"/>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vert270" wrap="square" lIns="91440" tIns="45720" rIns="91440" bIns="45720" numCol="1" spcCol="0" rtlCol="0" fromWordArt="0" anchor="t" anchorCtr="0" forceAA="0" compatLnSpc="1">
              <a:prstTxWarp prst="textNoShape">
                <a:avLst/>
              </a:prstTxWarp>
              <a:noAutofit/>
            </a:bodyPr>
            <a:lstStyle/>
            <a:p>
              <a:pPr marL="0" marR="0" algn="ctr">
                <a:lnSpc>
                  <a:spcPct val="130000"/>
                </a:lnSpc>
                <a:spcBef>
                  <a:spcPts val="600"/>
                </a:spcBef>
                <a:spcAft>
                  <a:spcPts val="600"/>
                </a:spcAft>
              </a:pPr>
              <a:r>
                <a:rPr lang="en-US" sz="1200" dirty="0" err="1">
                  <a:latin typeface="Phetsarath OT"/>
                  <a:ea typeface="Calibri"/>
                  <a:cs typeface="Phetsarath OT"/>
                </a:rPr>
                <a:t>ແຈ້ງເຕືອນສັນຍາ</a:t>
              </a:r>
              <a:endParaRPr lang="en-US" sz="1200" dirty="0">
                <a:effectLst/>
                <a:latin typeface="Times New Roman"/>
                <a:ea typeface="Calibri"/>
                <a:cs typeface="Cordia New"/>
              </a:endParaRPr>
            </a:p>
          </p:txBody>
        </p:sp>
        <p:cxnSp>
          <p:nvCxnSpPr>
            <p:cNvPr id="104" name="Straight Connector 103"/>
            <p:cNvCxnSpPr/>
            <p:nvPr/>
          </p:nvCxnSpPr>
          <p:spPr>
            <a:xfrm>
              <a:off x="5109638" y="1234439"/>
              <a:ext cx="0" cy="2779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4574413" y="1282737"/>
              <a:ext cx="14938" cy="27309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047444" y="1282678"/>
              <a:ext cx="9389" cy="2849823"/>
            </a:xfrm>
            <a:prstGeom prst="line">
              <a:avLst/>
            </a:prstGeom>
          </p:spPr>
          <p:style>
            <a:lnRef idx="1">
              <a:schemeClr val="accent1"/>
            </a:lnRef>
            <a:fillRef idx="0">
              <a:schemeClr val="accent1"/>
            </a:fillRef>
            <a:effectRef idx="0">
              <a:schemeClr val="accent1"/>
            </a:effectRef>
            <a:fontRef idx="minor">
              <a:schemeClr val="tx1"/>
            </a:fontRef>
          </p:style>
        </p:cxnSp>
        <p:sp>
          <p:nvSpPr>
            <p:cNvPr id="107" name="Text Box 46"/>
            <p:cNvSpPr txBox="1"/>
            <p:nvPr/>
          </p:nvSpPr>
          <p:spPr>
            <a:xfrm>
              <a:off x="804753" y="3239405"/>
              <a:ext cx="1623361" cy="437246"/>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30000"/>
                </a:lnSpc>
                <a:spcBef>
                  <a:spcPts val="0"/>
                </a:spcBef>
                <a:spcAft>
                  <a:spcPts val="0"/>
                </a:spcAft>
              </a:pPr>
              <a:r>
                <a:rPr lang="en-US" sz="1000" dirty="0">
                  <a:effectLst/>
                  <a:latin typeface="Times New Roman"/>
                  <a:ea typeface="Calibri"/>
                  <a:cs typeface="Cordia New"/>
                </a:rPr>
                <a:t>Farmer connection, monitoring, contract notification and dispute arrangement</a:t>
              </a:r>
            </a:p>
          </p:txBody>
        </p:sp>
        <p:sp>
          <p:nvSpPr>
            <p:cNvPr id="108" name="Text Box 54"/>
            <p:cNvSpPr txBox="1"/>
            <p:nvPr/>
          </p:nvSpPr>
          <p:spPr>
            <a:xfrm>
              <a:off x="988718" y="2539944"/>
              <a:ext cx="1195056" cy="27002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30000"/>
                </a:lnSpc>
                <a:spcBef>
                  <a:spcPts val="600"/>
                </a:spcBef>
                <a:spcAft>
                  <a:spcPts val="600"/>
                </a:spcAft>
              </a:pPr>
              <a:r>
                <a:rPr lang="en-US" sz="1000" dirty="0" err="1">
                  <a:effectLst/>
                  <a:latin typeface="Phetsarath OT"/>
                  <a:ea typeface="Calibri"/>
                  <a:cs typeface="Phetsarath OT"/>
                </a:rPr>
                <a:t>ລະບຽບການ</a:t>
              </a:r>
              <a:r>
                <a:rPr lang="en-US" sz="1000" dirty="0">
                  <a:effectLst/>
                  <a:latin typeface="Phetsarath OT"/>
                  <a:ea typeface="Calibri"/>
                  <a:cs typeface="Phetsarath OT"/>
                </a:rPr>
                <a:t>, </a:t>
              </a:r>
              <a:r>
                <a:rPr lang="en-US" sz="1000" dirty="0" err="1">
                  <a:effectLst/>
                  <a:latin typeface="Phetsarath OT"/>
                  <a:ea typeface="Calibri"/>
                  <a:cs typeface="Phetsarath OT"/>
                </a:rPr>
                <a:t>ການສົ່ງເສີມ</a:t>
              </a:r>
              <a:endParaRPr lang="en-US" sz="1000" dirty="0">
                <a:effectLst/>
                <a:latin typeface="Times New Roman"/>
                <a:ea typeface="Calibri"/>
                <a:cs typeface="Cordia New"/>
              </a:endParaRPr>
            </a:p>
          </p:txBody>
        </p:sp>
        <p:sp>
          <p:nvSpPr>
            <p:cNvPr id="109" name="Text Box 55"/>
            <p:cNvSpPr txBox="1"/>
            <p:nvPr/>
          </p:nvSpPr>
          <p:spPr>
            <a:xfrm>
              <a:off x="1056805" y="1325263"/>
              <a:ext cx="1206336" cy="309084"/>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30000"/>
                </a:lnSpc>
                <a:spcBef>
                  <a:spcPts val="600"/>
                </a:spcBef>
                <a:spcAft>
                  <a:spcPts val="600"/>
                </a:spcAft>
              </a:pPr>
              <a:r>
                <a:rPr lang="en-US" sz="1000" dirty="0" err="1">
                  <a:solidFill>
                    <a:schemeClr val="tx1"/>
                  </a:solidFill>
                  <a:effectLst/>
                  <a:latin typeface="Phetsarath OT"/>
                  <a:ea typeface="Calibri"/>
                  <a:cs typeface="Phetsarath OT"/>
                </a:rPr>
                <a:t>ການສ້າງນະໂຍບາຍ</a:t>
              </a:r>
              <a:endParaRPr lang="en-US" sz="1000" dirty="0">
                <a:solidFill>
                  <a:schemeClr val="tx1"/>
                </a:solidFill>
                <a:effectLst/>
                <a:latin typeface="Times New Roman"/>
                <a:ea typeface="Calibri"/>
                <a:cs typeface="Cordia New"/>
              </a:endParaRPr>
            </a:p>
          </p:txBody>
        </p:sp>
        <p:cxnSp>
          <p:nvCxnSpPr>
            <p:cNvPr id="110" name="Straight Arrow Connector 109"/>
            <p:cNvCxnSpPr/>
            <p:nvPr/>
          </p:nvCxnSpPr>
          <p:spPr>
            <a:xfrm flipH="1">
              <a:off x="1589585" y="412511"/>
              <a:ext cx="4654" cy="33607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3564374" y="206180"/>
              <a:ext cx="0" cy="2006162"/>
            </a:xfrm>
            <a:prstGeom prst="line">
              <a:avLst/>
            </a:prstGeom>
          </p:spPr>
          <p:style>
            <a:lnRef idx="1">
              <a:schemeClr val="accent1"/>
            </a:lnRef>
            <a:fillRef idx="0">
              <a:schemeClr val="accent1"/>
            </a:fillRef>
            <a:effectRef idx="0">
              <a:schemeClr val="accent1"/>
            </a:effectRef>
            <a:fontRef idx="minor">
              <a:schemeClr val="tx1"/>
            </a:fontRef>
          </p:style>
        </p:cxnSp>
        <p:sp>
          <p:nvSpPr>
            <p:cNvPr id="112" name="Oval 111"/>
            <p:cNvSpPr/>
            <p:nvPr/>
          </p:nvSpPr>
          <p:spPr>
            <a:xfrm>
              <a:off x="603117" y="3746317"/>
              <a:ext cx="2691440" cy="774188"/>
            </a:xfrm>
            <a:prstGeom prst="ellipse">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000"/>
            </a:p>
          </p:txBody>
        </p:sp>
        <p:cxnSp>
          <p:nvCxnSpPr>
            <p:cNvPr id="113" name="Straight Arrow Connector 112"/>
            <p:cNvCxnSpPr/>
            <p:nvPr/>
          </p:nvCxnSpPr>
          <p:spPr>
            <a:xfrm>
              <a:off x="2780534" y="206194"/>
              <a:ext cx="0" cy="37579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4" name="Rounded Rectangle 113"/>
            <p:cNvSpPr/>
            <p:nvPr/>
          </p:nvSpPr>
          <p:spPr>
            <a:xfrm>
              <a:off x="872522" y="8"/>
              <a:ext cx="1443575" cy="4125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r>
                <a:rPr lang="en-US" sz="1200" dirty="0" err="1">
                  <a:effectLst/>
                  <a:latin typeface="Phetsarath OT" panose="02000500000000020004" pitchFamily="2" charset="0"/>
                  <a:ea typeface="Calibri"/>
                  <a:cs typeface="Phetsarath OT" panose="02000500000000020004" pitchFamily="2" charset="0"/>
                </a:rPr>
                <a:t>ພາກລັດ</a:t>
              </a:r>
              <a:endParaRPr lang="en-US" sz="1200" dirty="0">
                <a:effectLst/>
                <a:latin typeface="Phetsarath OT" panose="02000500000000020004" pitchFamily="2" charset="0"/>
                <a:ea typeface="Calibri"/>
                <a:cs typeface="Phetsarath OT" panose="02000500000000020004" pitchFamily="2" charset="0"/>
              </a:endParaRPr>
            </a:p>
            <a:p>
              <a:pPr marL="0" marR="0" algn="ctr">
                <a:lnSpc>
                  <a:spcPct val="130000"/>
                </a:lnSpc>
                <a:spcBef>
                  <a:spcPts val="600"/>
                </a:spcBef>
                <a:spcAft>
                  <a:spcPts val="600"/>
                </a:spcAft>
              </a:pPr>
              <a:r>
                <a:rPr lang="en-US" sz="1200" dirty="0">
                  <a:effectLst/>
                  <a:latin typeface="Times New Roman"/>
                  <a:ea typeface="Calibri"/>
                  <a:cs typeface="Cordia New"/>
                </a:rPr>
                <a:t>(</a:t>
              </a:r>
              <a:r>
                <a:rPr lang="en-US" sz="1200" dirty="0" err="1">
                  <a:latin typeface="Phetsarath OT"/>
                  <a:ea typeface="Calibri"/>
                  <a:cs typeface="Phetsarath OT"/>
                </a:rPr>
                <a:t>ລັດຖະບານ</a:t>
              </a:r>
              <a:r>
                <a:rPr lang="en-US" sz="1200" dirty="0">
                  <a:latin typeface="Phetsarath OT"/>
                  <a:ea typeface="Calibri"/>
                  <a:cs typeface="Phetsarath OT"/>
                </a:rPr>
                <a:t>, </a:t>
              </a:r>
              <a:r>
                <a:rPr lang="en-US" sz="1200" dirty="0" err="1">
                  <a:latin typeface="Phetsarath OT"/>
                  <a:ea typeface="Calibri"/>
                  <a:cs typeface="Phetsarath OT"/>
                </a:rPr>
                <a:t>ລັດຖະສະພາ</a:t>
              </a:r>
              <a:r>
                <a:rPr lang="en-US" sz="1200" dirty="0">
                  <a:effectLst/>
                  <a:latin typeface="Times New Roman"/>
                  <a:ea typeface="Calibri"/>
                  <a:cs typeface="Cordia New"/>
                </a:rPr>
                <a:t>)</a:t>
              </a:r>
            </a:p>
          </p:txBody>
        </p:sp>
        <p:sp>
          <p:nvSpPr>
            <p:cNvPr id="115" name="Rounded Rectangle 114"/>
            <p:cNvSpPr/>
            <p:nvPr/>
          </p:nvSpPr>
          <p:spPr>
            <a:xfrm>
              <a:off x="904332" y="484478"/>
              <a:ext cx="1380121" cy="3029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r>
                <a:rPr lang="en-US" sz="1200">
                  <a:effectLst/>
                  <a:latin typeface="Times New Roman"/>
                  <a:ea typeface="Calibri"/>
                  <a:cs typeface="Cordia New"/>
                </a:rPr>
                <a:t>MAF</a:t>
              </a:r>
            </a:p>
          </p:txBody>
        </p:sp>
        <p:sp>
          <p:nvSpPr>
            <p:cNvPr id="116" name="Rounded Rectangle 115"/>
            <p:cNvSpPr/>
            <p:nvPr/>
          </p:nvSpPr>
          <p:spPr>
            <a:xfrm>
              <a:off x="917459" y="862222"/>
              <a:ext cx="1366994" cy="4185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r>
                <a:rPr lang="en-US" sz="1200" dirty="0">
                  <a:effectLst/>
                  <a:latin typeface="Times New Roman"/>
                  <a:ea typeface="Calibri"/>
                  <a:cs typeface="Cordia New"/>
                </a:rPr>
                <a:t>DAEC</a:t>
              </a:r>
            </a:p>
            <a:p>
              <a:pPr marL="0" marR="0" algn="ctr">
                <a:lnSpc>
                  <a:spcPct val="130000"/>
                </a:lnSpc>
                <a:spcBef>
                  <a:spcPts val="600"/>
                </a:spcBef>
                <a:spcAft>
                  <a:spcPts val="600"/>
                </a:spcAft>
              </a:pPr>
              <a:r>
                <a:rPr lang="en-US" sz="1200" dirty="0" err="1">
                  <a:latin typeface="Phetsarath OT"/>
                  <a:ea typeface="Calibri"/>
                  <a:cs typeface="Phetsarath OT"/>
                </a:rPr>
                <a:t>ໜ່ວຍງານສັນຍາຜູກພັນ</a:t>
              </a:r>
              <a:endParaRPr lang="en-US" sz="1200" dirty="0">
                <a:effectLst/>
                <a:latin typeface="Times New Roman"/>
                <a:ea typeface="Calibri"/>
                <a:cs typeface="Cordia New"/>
              </a:endParaRPr>
            </a:p>
          </p:txBody>
        </p:sp>
        <p:sp>
          <p:nvSpPr>
            <p:cNvPr id="117" name="Rounded Rectangle 116"/>
            <p:cNvSpPr/>
            <p:nvPr/>
          </p:nvSpPr>
          <p:spPr>
            <a:xfrm>
              <a:off x="2390064" y="484480"/>
              <a:ext cx="809036" cy="3029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endParaRPr lang="en-US" sz="1200" dirty="0">
                <a:effectLst/>
                <a:latin typeface="Times New Roman"/>
                <a:ea typeface="Calibri"/>
                <a:cs typeface="Cordia New"/>
              </a:endParaRPr>
            </a:p>
            <a:p>
              <a:pPr marL="0" marR="0" algn="ctr">
                <a:lnSpc>
                  <a:spcPct val="130000"/>
                </a:lnSpc>
                <a:spcBef>
                  <a:spcPts val="600"/>
                </a:spcBef>
                <a:spcAft>
                  <a:spcPts val="600"/>
                </a:spcAft>
              </a:pPr>
              <a:r>
                <a:rPr lang="en-US" sz="1200" dirty="0" err="1">
                  <a:effectLst/>
                  <a:latin typeface="Times New Roman"/>
                  <a:ea typeface="Calibri"/>
                  <a:cs typeface="Cordia New"/>
                </a:rPr>
                <a:t>MoIC</a:t>
              </a:r>
              <a:endParaRPr lang="en-US" sz="1200" dirty="0">
                <a:effectLst/>
                <a:latin typeface="Times New Roman"/>
                <a:ea typeface="Calibri"/>
                <a:cs typeface="Cordia New"/>
              </a:endParaRPr>
            </a:p>
            <a:p>
              <a:pPr marL="0" marR="0" algn="just">
                <a:lnSpc>
                  <a:spcPct val="130000"/>
                </a:lnSpc>
                <a:spcBef>
                  <a:spcPts val="600"/>
                </a:spcBef>
                <a:spcAft>
                  <a:spcPts val="600"/>
                </a:spcAft>
              </a:pPr>
              <a:r>
                <a:rPr lang="en-US" sz="1200" dirty="0">
                  <a:effectLst/>
                  <a:latin typeface="Times New Roman"/>
                  <a:ea typeface="Calibri"/>
                  <a:cs typeface="Cordia New"/>
                </a:rPr>
                <a:t> </a:t>
              </a:r>
            </a:p>
          </p:txBody>
        </p:sp>
        <p:sp>
          <p:nvSpPr>
            <p:cNvPr id="118" name="Rounded Rectangle 117"/>
            <p:cNvSpPr/>
            <p:nvPr/>
          </p:nvSpPr>
          <p:spPr>
            <a:xfrm>
              <a:off x="3248270" y="484480"/>
              <a:ext cx="808670" cy="3029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endParaRPr lang="en-US" sz="1200" dirty="0">
                <a:effectLst/>
                <a:latin typeface="Times New Roman"/>
                <a:ea typeface="Calibri"/>
              </a:endParaRPr>
            </a:p>
            <a:p>
              <a:pPr marL="0" marR="0" algn="ctr">
                <a:spcBef>
                  <a:spcPts val="0"/>
                </a:spcBef>
                <a:spcAft>
                  <a:spcPts val="0"/>
                </a:spcAft>
              </a:pPr>
              <a:r>
                <a:rPr lang="en-US" sz="1200" dirty="0">
                  <a:effectLst/>
                  <a:latin typeface="Times New Roman"/>
                  <a:ea typeface="Calibri"/>
                </a:rPr>
                <a:t>MPI</a:t>
              </a:r>
              <a:endParaRPr lang="en-US" sz="1200" dirty="0">
                <a:effectLst/>
                <a:latin typeface="Times New Roman"/>
                <a:ea typeface="Times New Roman"/>
              </a:endParaRPr>
            </a:p>
            <a:p>
              <a:pPr marL="0" marR="0" algn="ctr">
                <a:spcBef>
                  <a:spcPts val="0"/>
                </a:spcBef>
                <a:spcAft>
                  <a:spcPts val="0"/>
                </a:spcAft>
              </a:pPr>
              <a:r>
                <a:rPr lang="en-US" sz="1200" dirty="0">
                  <a:effectLst/>
                  <a:latin typeface="Times New Roman"/>
                  <a:ea typeface="Calibri"/>
                </a:rPr>
                <a:t> </a:t>
              </a:r>
              <a:endParaRPr lang="en-US" sz="1200" dirty="0">
                <a:effectLst/>
                <a:latin typeface="Times New Roman"/>
                <a:ea typeface="Times New Roman"/>
              </a:endParaRPr>
            </a:p>
          </p:txBody>
        </p:sp>
        <p:sp>
          <p:nvSpPr>
            <p:cNvPr id="119" name="Rounded Rectangle 118"/>
            <p:cNvSpPr/>
            <p:nvPr/>
          </p:nvSpPr>
          <p:spPr>
            <a:xfrm>
              <a:off x="4147113" y="484506"/>
              <a:ext cx="808670" cy="3028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endParaRPr lang="en-US" sz="1200" dirty="0">
                <a:solidFill>
                  <a:schemeClr val="bg1"/>
                </a:solidFill>
                <a:effectLst/>
                <a:latin typeface="Times New Roman"/>
                <a:ea typeface="Calibri"/>
              </a:endParaRPr>
            </a:p>
            <a:p>
              <a:pPr marL="0" marR="0" algn="ctr">
                <a:spcBef>
                  <a:spcPts val="0"/>
                </a:spcBef>
                <a:spcAft>
                  <a:spcPts val="0"/>
                </a:spcAft>
              </a:pPr>
              <a:r>
                <a:rPr lang="en-US" sz="1200" dirty="0" err="1">
                  <a:solidFill>
                    <a:schemeClr val="bg1"/>
                  </a:solidFill>
                  <a:effectLst/>
                  <a:latin typeface="Times New Roman"/>
                  <a:ea typeface="Calibri"/>
                </a:rPr>
                <a:t>Mo</a:t>
              </a:r>
              <a:r>
                <a:rPr lang="en-US" sz="1200" u="sng" dirty="0" err="1">
                  <a:solidFill>
                    <a:schemeClr val="bg1"/>
                  </a:solidFill>
                  <a:latin typeface="Times New Roman"/>
                  <a:ea typeface="Calibri"/>
                </a:rPr>
                <a:t>J</a:t>
              </a:r>
              <a:endParaRPr lang="en-US" sz="1200" dirty="0">
                <a:solidFill>
                  <a:schemeClr val="bg1"/>
                </a:solidFill>
                <a:effectLst/>
                <a:latin typeface="Times New Roman"/>
                <a:ea typeface="Times New Roman"/>
              </a:endParaRPr>
            </a:p>
            <a:p>
              <a:pPr marL="0" marR="0" algn="ctr">
                <a:spcBef>
                  <a:spcPts val="0"/>
                </a:spcBef>
                <a:spcAft>
                  <a:spcPts val="0"/>
                </a:spcAft>
              </a:pPr>
              <a:r>
                <a:rPr lang="en-US" sz="1200" dirty="0">
                  <a:effectLst/>
                  <a:latin typeface="Times New Roman"/>
                  <a:ea typeface="Calibri"/>
                </a:rPr>
                <a:t> </a:t>
              </a:r>
              <a:endParaRPr lang="en-US" sz="1200" dirty="0">
                <a:effectLst/>
                <a:latin typeface="Times New Roman"/>
                <a:ea typeface="Times New Roman"/>
              </a:endParaRPr>
            </a:p>
          </p:txBody>
        </p:sp>
        <p:sp>
          <p:nvSpPr>
            <p:cNvPr id="120" name="Text Box 114"/>
            <p:cNvSpPr txBox="1"/>
            <p:nvPr/>
          </p:nvSpPr>
          <p:spPr>
            <a:xfrm>
              <a:off x="5492" y="484481"/>
              <a:ext cx="798398" cy="273746"/>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30000"/>
                </a:lnSpc>
                <a:spcBef>
                  <a:spcPts val="600"/>
                </a:spcBef>
                <a:spcAft>
                  <a:spcPts val="600"/>
                </a:spcAft>
              </a:pPr>
              <a:r>
                <a:rPr lang="en-US" sz="1000" b="1" dirty="0" err="1">
                  <a:latin typeface="Phetsarath OT"/>
                  <a:ea typeface="Calibri"/>
                  <a:cs typeface="Phetsarath OT"/>
                </a:rPr>
                <a:t>ລະດັບສູນກາງ</a:t>
              </a:r>
              <a:endParaRPr lang="en-US" sz="1000" dirty="0">
                <a:effectLst/>
                <a:latin typeface="Times New Roman"/>
                <a:ea typeface="Calibri"/>
                <a:cs typeface="Cordia New"/>
              </a:endParaRPr>
            </a:p>
          </p:txBody>
        </p:sp>
        <p:sp>
          <p:nvSpPr>
            <p:cNvPr id="121" name="Rectangle 120"/>
            <p:cNvSpPr/>
            <p:nvPr/>
          </p:nvSpPr>
          <p:spPr>
            <a:xfrm>
              <a:off x="3747584" y="913584"/>
              <a:ext cx="572118" cy="315142"/>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0"/>
                </a:spcBef>
                <a:spcAft>
                  <a:spcPts val="0"/>
                </a:spcAft>
              </a:pPr>
              <a:r>
                <a:rPr lang="en-US" sz="1000" dirty="0" err="1">
                  <a:effectLst/>
                  <a:latin typeface="Phetsarath OT"/>
                  <a:ea typeface="Calibri"/>
                  <a:cs typeface="Phetsarath OT"/>
                </a:rPr>
                <a:t>ຫ້ອງການໄກ່ເກ່ຍ</a:t>
              </a:r>
              <a:endParaRPr lang="en-US" sz="1000" dirty="0">
                <a:effectLst/>
                <a:latin typeface="Phetsarath OT"/>
                <a:ea typeface="Calibri"/>
                <a:cs typeface="Phetsarath OT"/>
              </a:endParaRPr>
            </a:p>
          </p:txBody>
        </p:sp>
        <p:sp>
          <p:nvSpPr>
            <p:cNvPr id="122" name="Rectangle 121"/>
            <p:cNvSpPr/>
            <p:nvPr/>
          </p:nvSpPr>
          <p:spPr>
            <a:xfrm>
              <a:off x="4347740" y="909229"/>
              <a:ext cx="453390" cy="32521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000" dirty="0" err="1">
                  <a:effectLst/>
                  <a:latin typeface="Phetsarath OT"/>
                  <a:ea typeface="Calibri"/>
                  <a:cs typeface="Phetsarath OT"/>
                </a:rPr>
                <a:t>ສານ</a:t>
              </a:r>
              <a:endParaRPr lang="en-US" sz="1000" dirty="0">
                <a:effectLst/>
                <a:latin typeface="Phetsarath OT"/>
                <a:ea typeface="Times New Roman"/>
                <a:cs typeface="Phetsarath OT"/>
              </a:endParaRPr>
            </a:p>
          </p:txBody>
        </p:sp>
        <p:sp>
          <p:nvSpPr>
            <p:cNvPr id="123" name="Rectangle 122"/>
            <p:cNvSpPr/>
            <p:nvPr/>
          </p:nvSpPr>
          <p:spPr>
            <a:xfrm>
              <a:off x="4833905" y="908794"/>
              <a:ext cx="652495" cy="32564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000" dirty="0" err="1">
                  <a:effectLst/>
                  <a:latin typeface="Phetsarath OT"/>
                  <a:ea typeface="Calibri"/>
                  <a:cs typeface="Phetsarath OT"/>
                </a:rPr>
                <a:t>ຜູ້ໄກ່ເກ່ຍ</a:t>
              </a:r>
              <a:endParaRPr lang="en-US" sz="1000" dirty="0">
                <a:effectLst/>
                <a:latin typeface="Phetsarath OT"/>
                <a:ea typeface="Times New Roman"/>
                <a:cs typeface="Phetsarath OT"/>
              </a:endParaRPr>
            </a:p>
          </p:txBody>
        </p:sp>
        <p:sp>
          <p:nvSpPr>
            <p:cNvPr id="124" name="Rounded Rectangle 123"/>
            <p:cNvSpPr/>
            <p:nvPr/>
          </p:nvSpPr>
          <p:spPr>
            <a:xfrm>
              <a:off x="994112" y="2212972"/>
              <a:ext cx="1099867" cy="3090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r>
                <a:rPr lang="en-US" sz="1200">
                  <a:effectLst/>
                  <a:latin typeface="Times New Roman"/>
                  <a:ea typeface="Calibri"/>
                  <a:cs typeface="Cordia New"/>
                </a:rPr>
                <a:t>PAFO</a:t>
              </a:r>
            </a:p>
          </p:txBody>
        </p:sp>
        <p:sp>
          <p:nvSpPr>
            <p:cNvPr id="125" name="Rounded Rectangle 124"/>
            <p:cNvSpPr/>
            <p:nvPr/>
          </p:nvSpPr>
          <p:spPr>
            <a:xfrm>
              <a:off x="978241" y="2809973"/>
              <a:ext cx="1147465" cy="3175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r>
                <a:rPr lang="en-US" sz="1200">
                  <a:effectLst/>
                  <a:latin typeface="Times New Roman"/>
                  <a:ea typeface="Calibri"/>
                  <a:cs typeface="Cordia New"/>
                </a:rPr>
                <a:t>DAFO</a:t>
              </a:r>
            </a:p>
          </p:txBody>
        </p:sp>
        <p:sp>
          <p:nvSpPr>
            <p:cNvPr id="126" name="Text Box 129"/>
            <p:cNvSpPr txBox="1"/>
            <p:nvPr/>
          </p:nvSpPr>
          <p:spPr>
            <a:xfrm>
              <a:off x="1" y="2212874"/>
              <a:ext cx="962574" cy="30918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30000"/>
                </a:lnSpc>
                <a:spcBef>
                  <a:spcPts val="600"/>
                </a:spcBef>
                <a:spcAft>
                  <a:spcPts val="600"/>
                </a:spcAft>
              </a:pPr>
              <a:r>
                <a:rPr lang="en-US" sz="1000" b="1" dirty="0" err="1">
                  <a:latin typeface="Phetsarath OT"/>
                  <a:ea typeface="Calibri"/>
                  <a:cs typeface="Phetsarath OT"/>
                </a:rPr>
                <a:t>ລະດັບທ້ອງຖິ່ນ</a:t>
              </a:r>
              <a:endParaRPr lang="en-US" sz="1000" dirty="0">
                <a:effectLst/>
                <a:latin typeface="Phetsarath OT"/>
                <a:ea typeface="Calibri"/>
                <a:cs typeface="Phetsarath OT"/>
              </a:endParaRPr>
            </a:p>
          </p:txBody>
        </p:sp>
        <p:sp>
          <p:nvSpPr>
            <p:cNvPr id="127" name="Rounded Rectangle 126"/>
            <p:cNvSpPr/>
            <p:nvPr/>
          </p:nvSpPr>
          <p:spPr>
            <a:xfrm>
              <a:off x="2390076" y="2241428"/>
              <a:ext cx="2818431" cy="309069"/>
            </a:xfrm>
            <a:prstGeom prst="roundRect">
              <a:avLst/>
            </a:prstGeom>
            <a:ln>
              <a:solidFill>
                <a:schemeClr val="tx2">
                  <a:lumMod val="60000"/>
                  <a:lumOff val="40000"/>
                </a:schemeClr>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r>
                <a:rPr lang="en-US" sz="1000" dirty="0" err="1">
                  <a:effectLst/>
                  <a:latin typeface="Phetsarath OT"/>
                  <a:ea typeface="Calibri"/>
                  <a:cs typeface="Phetsarath OT"/>
                </a:rPr>
                <a:t>ຫ້ອງການລະດັບທ້ອງຖິ່ນ</a:t>
              </a:r>
              <a:endParaRPr lang="en-US" sz="1000" dirty="0">
                <a:effectLst/>
                <a:latin typeface="Times New Roman"/>
                <a:ea typeface="Calibri"/>
                <a:cs typeface="Cordia New"/>
              </a:endParaRPr>
            </a:p>
          </p:txBody>
        </p:sp>
        <p:sp>
          <p:nvSpPr>
            <p:cNvPr id="128" name="Rounded Rectangle 127"/>
            <p:cNvSpPr/>
            <p:nvPr/>
          </p:nvSpPr>
          <p:spPr>
            <a:xfrm>
              <a:off x="799554" y="3975384"/>
              <a:ext cx="719806" cy="303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r>
                <a:rPr lang="en-US" sz="1200" dirty="0" err="1">
                  <a:latin typeface="Phetsarath OT"/>
                  <a:ea typeface="Calibri"/>
                  <a:cs typeface="Phetsarath OT"/>
                </a:rPr>
                <a:t>ຊາວກະສິກອນ</a:t>
              </a:r>
              <a:endParaRPr lang="en-US" sz="1200" dirty="0">
                <a:effectLst/>
                <a:latin typeface="Times New Roman"/>
                <a:ea typeface="Calibri"/>
                <a:cs typeface="Cordia New"/>
              </a:endParaRPr>
            </a:p>
          </p:txBody>
        </p:sp>
        <p:sp>
          <p:nvSpPr>
            <p:cNvPr id="129" name="Rounded Rectangle 128"/>
            <p:cNvSpPr/>
            <p:nvPr/>
          </p:nvSpPr>
          <p:spPr>
            <a:xfrm>
              <a:off x="1942439" y="3981014"/>
              <a:ext cx="1132467" cy="3036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r>
                <a:rPr lang="en-US" sz="1200" dirty="0" err="1">
                  <a:latin typeface="Phetsarath OT"/>
                  <a:ea typeface="Calibri"/>
                  <a:cs typeface="Phetsarath OT"/>
                </a:rPr>
                <a:t>ວິສາຫະກິດ</a:t>
              </a:r>
              <a:endParaRPr lang="en-US" sz="1200" dirty="0">
                <a:effectLst/>
                <a:latin typeface="Times New Roman"/>
                <a:ea typeface="Calibri"/>
                <a:cs typeface="Cordia New"/>
              </a:endParaRPr>
            </a:p>
          </p:txBody>
        </p:sp>
        <p:sp>
          <p:nvSpPr>
            <p:cNvPr id="130" name="Rounded Rectangle 129"/>
            <p:cNvSpPr/>
            <p:nvPr/>
          </p:nvSpPr>
          <p:spPr>
            <a:xfrm>
              <a:off x="4147130" y="3975384"/>
              <a:ext cx="1124830" cy="3093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30000"/>
                </a:lnSpc>
                <a:spcBef>
                  <a:spcPts val="600"/>
                </a:spcBef>
                <a:spcAft>
                  <a:spcPts val="600"/>
                </a:spcAft>
              </a:pPr>
              <a:r>
                <a:rPr lang="en-US" sz="1200" dirty="0" err="1">
                  <a:effectLst/>
                  <a:latin typeface="Phetsarath OT"/>
                  <a:ea typeface="Calibri"/>
                  <a:cs typeface="Phetsarath OT"/>
                </a:rPr>
                <a:t>ນາຍບ້ານ</a:t>
              </a:r>
              <a:endParaRPr lang="en-US" sz="1200" dirty="0">
                <a:effectLst/>
                <a:latin typeface="Times New Roman"/>
                <a:ea typeface="Calibri"/>
                <a:cs typeface="Cordia New"/>
              </a:endParaRPr>
            </a:p>
          </p:txBody>
        </p:sp>
        <p:sp>
          <p:nvSpPr>
            <p:cNvPr id="131" name="Left-Right Arrow 130"/>
            <p:cNvSpPr/>
            <p:nvPr/>
          </p:nvSpPr>
          <p:spPr>
            <a:xfrm>
              <a:off x="1590440" y="4087010"/>
              <a:ext cx="290831" cy="6774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000"/>
            </a:p>
          </p:txBody>
        </p:sp>
        <p:cxnSp>
          <p:nvCxnSpPr>
            <p:cNvPr id="132" name="Straight Connector 131"/>
            <p:cNvCxnSpPr/>
            <p:nvPr/>
          </p:nvCxnSpPr>
          <p:spPr>
            <a:xfrm flipV="1">
              <a:off x="2316097" y="206208"/>
              <a:ext cx="2234418" cy="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H="1">
              <a:off x="2781084" y="2521589"/>
              <a:ext cx="783548" cy="14430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550068" y="206166"/>
              <a:ext cx="1380" cy="2783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047470" y="732822"/>
              <a:ext cx="503939" cy="176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551409" y="732822"/>
              <a:ext cx="23026" cy="1764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4551409" y="732822"/>
              <a:ext cx="610972" cy="1759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flipH="1">
              <a:off x="3294557" y="4132970"/>
              <a:ext cx="852573" cy="4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170411" y="2193790"/>
              <a:ext cx="5208279" cy="9731"/>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29120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479" y="488028"/>
            <a:ext cx="8901296" cy="686004"/>
          </a:xfrm>
        </p:spPr>
        <p:txBody>
          <a:bodyPr>
            <a:noAutofit/>
          </a:bodyPr>
          <a:lstStyle/>
          <a:p>
            <a:r>
              <a:rPr lang="en-US" sz="2800" dirty="0" err="1">
                <a:latin typeface="Phetsarath OT"/>
                <a:cs typeface="Phetsarath OT"/>
              </a:rPr>
              <a:t>ລັດຖະບານມີບົດບາດທີ່ສໍາຄັນ</a:t>
            </a:r>
            <a:endParaRPr lang="en-US" sz="2800" dirty="0"/>
          </a:p>
        </p:txBody>
      </p:sp>
      <p:sp>
        <p:nvSpPr>
          <p:cNvPr id="3" name="Content Placeholder 2"/>
          <p:cNvSpPr>
            <a:spLocks noGrp="1"/>
          </p:cNvSpPr>
          <p:nvPr>
            <p:ph idx="1"/>
          </p:nvPr>
        </p:nvSpPr>
        <p:spPr>
          <a:xfrm>
            <a:off x="108479" y="1301858"/>
            <a:ext cx="8909686" cy="5385889"/>
          </a:xfrm>
        </p:spPr>
        <p:txBody>
          <a:bodyPr>
            <a:noAutofit/>
          </a:bodyPr>
          <a:lstStyle/>
          <a:p>
            <a:pPr>
              <a:lnSpc>
                <a:spcPct val="100000"/>
              </a:lnSpc>
              <a:spcBef>
                <a:spcPts val="600"/>
              </a:spcBef>
              <a:buFont typeface="Wingdings" panose="05000000000000000000" pitchFamily="2" charset="2"/>
              <a:buChar char="§"/>
            </a:pPr>
            <a:r>
              <a:rPr lang="en-US" sz="2400" dirty="0" err="1">
                <a:latin typeface="Phetsarath OT"/>
                <a:cs typeface="Phetsarath OT"/>
              </a:rPr>
              <a:t>ມີ</a:t>
            </a:r>
            <a:r>
              <a:rPr lang="lo-LA" sz="2400" dirty="0">
                <a:latin typeface="Phetsarath OT"/>
                <a:cs typeface="Phetsarath OT"/>
              </a:rPr>
              <a:t>ຫຼາຍ</a:t>
            </a:r>
            <a:r>
              <a:rPr lang="en-US" sz="2400" dirty="0" err="1">
                <a:latin typeface="Phetsarath OT"/>
                <a:cs typeface="Phetsarath OT"/>
              </a:rPr>
              <a:t>ກະຊວງ</a:t>
            </a:r>
            <a:r>
              <a:rPr lang="lo-LA" sz="2400" dirty="0">
                <a:latin typeface="Phetsarath OT"/>
                <a:cs typeface="Phetsarath OT"/>
              </a:rPr>
              <a:t> </a:t>
            </a:r>
            <a:r>
              <a:rPr lang="en-US" sz="2400" dirty="0" err="1">
                <a:latin typeface="Phetsarath OT"/>
                <a:cs typeface="Phetsarath OT"/>
              </a:rPr>
              <a:t>ທີ່ໄດ</a:t>
            </a:r>
            <a:r>
              <a:rPr lang="en-US" sz="2400" dirty="0">
                <a:latin typeface="Phetsarath OT"/>
                <a:cs typeface="Phetsarath OT"/>
              </a:rPr>
              <a:t>້</a:t>
            </a:r>
            <a:r>
              <a:rPr lang="lo-LA" sz="2400" dirty="0">
                <a:latin typeface="Phetsarath OT"/>
                <a:cs typeface="Phetsarath OT"/>
              </a:rPr>
              <a:t>ເຮັດວຽກກ່ຽວກັບ</a:t>
            </a:r>
            <a:r>
              <a:rPr lang="en-US" sz="2400" dirty="0" err="1">
                <a:latin typeface="Phetsarath OT"/>
                <a:cs typeface="Phetsarath OT"/>
              </a:rPr>
              <a:t>ສັນຍາ</a:t>
            </a:r>
            <a:r>
              <a:rPr lang="lo-LA" sz="2400" dirty="0">
                <a:latin typeface="Phetsarath OT"/>
                <a:cs typeface="Phetsarath OT"/>
              </a:rPr>
              <a:t>ການຜະລິດກະສິກຳ ແຕ່</a:t>
            </a:r>
            <a:r>
              <a:rPr lang="en-US" sz="2400" dirty="0" err="1">
                <a:latin typeface="Phetsarath OT"/>
                <a:cs typeface="Phetsarath OT"/>
              </a:rPr>
              <a:t>ຍັງບໍ</a:t>
            </a:r>
            <a:r>
              <a:rPr lang="en-US" sz="2400" dirty="0">
                <a:latin typeface="Phetsarath OT"/>
                <a:cs typeface="Phetsarath OT"/>
              </a:rPr>
              <a:t>່</a:t>
            </a:r>
            <a:r>
              <a:rPr lang="lo-LA" sz="2400" dirty="0">
                <a:latin typeface="Phetsarath OT"/>
                <a:cs typeface="Phetsarath OT"/>
              </a:rPr>
              <a:t>ໄດ້</a:t>
            </a:r>
            <a:r>
              <a:rPr lang="en-US" sz="2400" dirty="0" err="1">
                <a:latin typeface="Phetsarath OT"/>
                <a:cs typeface="Phetsarath OT"/>
              </a:rPr>
              <a:t>ຮັບການມອບໝາຍໃ</a:t>
            </a:r>
            <a:r>
              <a:rPr lang="lo-LA" sz="2400" dirty="0">
                <a:latin typeface="Phetsarath OT"/>
                <a:cs typeface="Phetsarath OT"/>
              </a:rPr>
              <a:t>ຫ້</a:t>
            </a:r>
            <a:r>
              <a:rPr lang="en-US" sz="2400" dirty="0" err="1">
                <a:latin typeface="Phetsarath OT"/>
                <a:cs typeface="Phetsarath OT"/>
              </a:rPr>
              <a:t>ຄຸ້ມຄອງ</a:t>
            </a:r>
            <a:r>
              <a:rPr lang="lo-LA" sz="2400" dirty="0">
                <a:latin typeface="Phetsarath OT"/>
                <a:cs typeface="Phetsarath OT"/>
              </a:rPr>
              <a:t> </a:t>
            </a:r>
            <a:r>
              <a:rPr lang="en-US" sz="2400" dirty="0">
                <a:latin typeface="Phetsarath OT"/>
                <a:cs typeface="Phetsarath OT"/>
              </a:rPr>
              <a:t>CF </a:t>
            </a:r>
            <a:r>
              <a:rPr lang="en-US" sz="2400" dirty="0"/>
              <a:t>(MAF, </a:t>
            </a:r>
            <a:r>
              <a:rPr lang="en-US" sz="2400" dirty="0" err="1"/>
              <a:t>MoJ</a:t>
            </a:r>
            <a:r>
              <a:rPr lang="en-US" sz="2400" dirty="0"/>
              <a:t> or MIC) </a:t>
            </a:r>
          </a:p>
          <a:p>
            <a:pPr>
              <a:lnSpc>
                <a:spcPct val="100000"/>
              </a:lnSpc>
              <a:spcBef>
                <a:spcPts val="600"/>
              </a:spcBef>
              <a:buFont typeface="Wingdings" panose="05000000000000000000" pitchFamily="2" charset="2"/>
              <a:buChar char="à"/>
            </a:pPr>
            <a:r>
              <a:rPr lang="lo-LA" sz="2400" b="1" i="1" dirty="0">
                <a:latin typeface="Phetsarath OT"/>
                <a:cs typeface="Phetsarath OT"/>
              </a:rPr>
              <a:t>ວຽກງານດັ່ງກ່າວຍັງທັບຊ້ອນ ແລະ ຂາດການຄຸ້ມຄອງ ແລະ ຊຸກຍູ້ສົ່ງເສີມ ຢ່າງຈິງຈັງ</a:t>
            </a:r>
          </a:p>
          <a:p>
            <a:pPr>
              <a:lnSpc>
                <a:spcPct val="100000"/>
              </a:lnSpc>
              <a:spcBef>
                <a:spcPts val="600"/>
              </a:spcBef>
              <a:buFont typeface="Wingdings" panose="05000000000000000000" pitchFamily="2" charset="2"/>
              <a:buChar char="à"/>
            </a:pPr>
            <a:endParaRPr lang="en-US" sz="800" dirty="0"/>
          </a:p>
          <a:p>
            <a:pPr>
              <a:lnSpc>
                <a:spcPct val="100000"/>
              </a:lnSpc>
              <a:spcBef>
                <a:spcPts val="600"/>
              </a:spcBef>
              <a:buFont typeface="Wingdings" panose="05000000000000000000" pitchFamily="2" charset="2"/>
              <a:buChar char="§"/>
            </a:pPr>
            <a:r>
              <a:rPr lang="lo-LA" sz="2400" dirty="0">
                <a:latin typeface="Phetsarath OT"/>
                <a:cs typeface="Phetsarath OT"/>
              </a:rPr>
              <a:t>ຫ້ອງການກະສິກຳ ແລະ ປ່າໄມ້ເມືອງ ຍັງບໍ່ທັນມີພາລະບົດບາດຢ່າງຈະແຈ້ງ ໃນການ ຮັບຜິດຊອບ ການພັດທະນາການຜະລິດກະສິກຳເປັນສິນຄ້າ ແລະ ການບັງຄັບໃຊ້ຂໍ້ຕົກລົງສັນຍາການຜະລິດຕ່າງໆ</a:t>
            </a:r>
            <a:r>
              <a:rPr lang="en-US" sz="2400" dirty="0"/>
              <a:t>. </a:t>
            </a:r>
            <a:endParaRPr lang="lo-LA" sz="2400" dirty="0"/>
          </a:p>
          <a:p>
            <a:pPr>
              <a:lnSpc>
                <a:spcPct val="100000"/>
              </a:lnSpc>
              <a:spcBef>
                <a:spcPts val="600"/>
              </a:spcBef>
              <a:buFont typeface="Wingdings" panose="05000000000000000000" pitchFamily="2" charset="2"/>
              <a:buChar char="§"/>
            </a:pPr>
            <a:endParaRPr lang="en-US" sz="800" dirty="0"/>
          </a:p>
          <a:p>
            <a:pPr>
              <a:lnSpc>
                <a:spcPct val="100000"/>
              </a:lnSpc>
              <a:spcBef>
                <a:spcPts val="600"/>
              </a:spcBef>
              <a:buFont typeface="Wingdings" panose="05000000000000000000" pitchFamily="2" charset="2"/>
              <a:buChar char="§"/>
            </a:pPr>
            <a:r>
              <a:rPr lang="lo-LA" sz="2400" b="1" dirty="0">
                <a:latin typeface="Phetsarath OT"/>
                <a:cs typeface="Phetsarath OT"/>
              </a:rPr>
              <a:t>ລະບົບການບໍລິການຍັງບໍ່ທັນເຂັ້ມແຂງ</a:t>
            </a:r>
            <a:r>
              <a:rPr lang="lo-LA" sz="2400" dirty="0">
                <a:latin typeface="Phetsarath OT"/>
                <a:cs typeface="Phetsarath OT"/>
              </a:rPr>
              <a:t> ເຊັ່ນ: ການສົ່ງເສີມກະສິກຳ</a:t>
            </a:r>
            <a:r>
              <a:rPr lang="en-US" sz="2400" dirty="0">
                <a:latin typeface="Phetsarath OT"/>
                <a:cs typeface="Phetsarath OT"/>
              </a:rPr>
              <a:t>, </a:t>
            </a:r>
            <a:r>
              <a:rPr lang="lo-LA" sz="2400" dirty="0">
                <a:latin typeface="Phetsarath OT"/>
                <a:cs typeface="Phetsarath OT"/>
              </a:rPr>
              <a:t>ຄູ່ມືແນະນຳການ ຜະລິດກະສິກຳແບບມີສັນຍາຜູກພັນ</a:t>
            </a:r>
            <a:r>
              <a:rPr lang="en-US" sz="2400" dirty="0">
                <a:latin typeface="Phetsarath OT"/>
                <a:cs typeface="Phetsarath OT"/>
              </a:rPr>
              <a:t>,</a:t>
            </a:r>
            <a:r>
              <a:rPr lang="lo-LA" sz="2400" dirty="0">
                <a:latin typeface="Phetsarath OT"/>
                <a:cs typeface="Phetsarath OT"/>
              </a:rPr>
              <a:t> ການຄົ້ນຄວ້າ ແລະ ຂໍ້ມູນຂ່າວສານດ້ານການ ຕະຫຼາດ</a:t>
            </a:r>
            <a:r>
              <a:rPr lang="en-US" sz="2400" dirty="0">
                <a:latin typeface="Phetsarath OT"/>
                <a:cs typeface="Phetsarath OT"/>
              </a:rPr>
              <a:t>,</a:t>
            </a:r>
            <a:r>
              <a:rPr lang="lo-LA" sz="2400" dirty="0">
                <a:latin typeface="Phetsarath OT"/>
                <a:cs typeface="Phetsarath OT"/>
              </a:rPr>
              <a:t> ຊຶ່ງເຮັດໃຫ້ຊາວກະສິກອນຕ້ອງຂື້ນກັບນັກລົງທຶນ ພາຍໃຕ້ສັນຍາ ແລະ ເກີດພຶດຕິກຳສະແຫວງຫາຄ່າເຊົ່າຕ່າງໆ.</a:t>
            </a:r>
          </a:p>
        </p:txBody>
      </p:sp>
    </p:spTree>
    <p:extLst>
      <p:ext uri="{BB962C8B-B14F-4D97-AF65-F5344CB8AC3E}">
        <p14:creationId xmlns:p14="http://schemas.microsoft.com/office/powerpoint/2010/main" val="2016237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785" y="4544704"/>
            <a:ext cx="5033750" cy="707886"/>
          </a:xfrm>
          <a:prstGeom prst="rect">
            <a:avLst/>
          </a:prstGeom>
          <a:noFill/>
        </p:spPr>
        <p:txBody>
          <a:bodyPr wrap="none" rtlCol="0">
            <a:spAutoFit/>
          </a:bodyPr>
          <a:lstStyle/>
          <a:p>
            <a:r>
              <a:rPr lang="lo-LA" sz="4000" b="1" dirty="0">
                <a:latin typeface="Phetsarath OT" panose="02000500000000020004" pitchFamily="2" charset="0"/>
                <a:cs typeface="Phetsarath OT" panose="02000500000000020004" pitchFamily="2" charset="0"/>
              </a:rPr>
              <a:t>ຜົນໄດ້ຮັບຫຼັກ</a:t>
            </a:r>
            <a:r>
              <a:rPr lang="fr-FR" sz="4000" b="1" dirty="0">
                <a:latin typeface="Phetsarath OT" panose="02000500000000020004" pitchFamily="2" charset="0"/>
                <a:cs typeface="Phetsarath OT" panose="02000500000000020004" pitchFamily="2" charset="0"/>
              </a:rPr>
              <a:t>: </a:t>
            </a:r>
            <a:r>
              <a:rPr lang="lo-LA" sz="4000" b="1" dirty="0">
                <a:latin typeface="Phetsarath OT" panose="02000500000000020004" pitchFamily="2" charset="0"/>
                <a:cs typeface="Phetsarath OT" panose="02000500000000020004" pitchFamily="2" charset="0"/>
              </a:rPr>
              <a:t>ກໍລະນີສຶກສາ</a:t>
            </a:r>
            <a:endParaRPr lang="fr-FR" sz="4000" b="1" dirty="0">
              <a:latin typeface="+mj-lt"/>
            </a:endParaRPr>
          </a:p>
        </p:txBody>
      </p:sp>
    </p:spTree>
    <p:extLst>
      <p:ext uri="{BB962C8B-B14F-4D97-AF65-F5344CB8AC3E}">
        <p14:creationId xmlns:p14="http://schemas.microsoft.com/office/powerpoint/2010/main" val="4098162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178062"/>
            <a:ext cx="8901296" cy="893501"/>
          </a:xfrm>
        </p:spPr>
        <p:txBody>
          <a:bodyPr>
            <a:noAutofit/>
          </a:bodyPr>
          <a:lstStyle/>
          <a:p>
            <a:r>
              <a:rPr lang="lo-LA" sz="4000" dirty="0">
                <a:latin typeface="Phetsarath OT"/>
                <a:cs typeface="Phetsarath OT"/>
              </a:rPr>
              <a:t>ປັດໃຈສະໜັບສະໜູນ</a:t>
            </a:r>
            <a:r>
              <a:rPr lang="en-US" sz="4000" dirty="0" err="1">
                <a:latin typeface="Phetsarath OT"/>
                <a:cs typeface="Phetsarath OT"/>
              </a:rPr>
              <a:t>ໃນການເຂົ້າຮ່ວມສັນຍາ</a:t>
            </a:r>
            <a:endParaRPr lang="en-US" sz="3800" dirty="0"/>
          </a:p>
        </p:txBody>
      </p:sp>
      <p:graphicFrame>
        <p:nvGraphicFramePr>
          <p:cNvPr id="3" name="Table 2"/>
          <p:cNvGraphicFramePr>
            <a:graphicFrameLocks noGrp="1"/>
          </p:cNvGraphicFramePr>
          <p:nvPr>
            <p:extLst>
              <p:ext uri="{D42A27DB-BD31-4B8C-83A1-F6EECF244321}">
                <p14:modId xmlns:p14="http://schemas.microsoft.com/office/powerpoint/2010/main" val="599069856"/>
              </p:ext>
            </p:extLst>
          </p:nvPr>
        </p:nvGraphicFramePr>
        <p:xfrm>
          <a:off x="546831" y="1036222"/>
          <a:ext cx="8058149" cy="4640074"/>
        </p:xfrm>
        <a:graphic>
          <a:graphicData uri="http://schemas.openxmlformats.org/drawingml/2006/table">
            <a:tbl>
              <a:tblPr firstRow="1" bandRow="1">
                <a:tableStyleId>{5C22544A-7EE6-4342-B048-85BDC9FD1C3A}</a:tableStyleId>
              </a:tblPr>
              <a:tblGrid>
                <a:gridCol w="1447948">
                  <a:extLst>
                    <a:ext uri="{9D8B030D-6E8A-4147-A177-3AD203B41FA5}">
                      <a16:colId xmlns:a16="http://schemas.microsoft.com/office/drawing/2014/main" val="20000"/>
                    </a:ext>
                  </a:extLst>
                </a:gridCol>
                <a:gridCol w="6610201">
                  <a:extLst>
                    <a:ext uri="{9D8B030D-6E8A-4147-A177-3AD203B41FA5}">
                      <a16:colId xmlns:a16="http://schemas.microsoft.com/office/drawing/2014/main" val="20001"/>
                    </a:ext>
                  </a:extLst>
                </a:gridCol>
              </a:tblGrid>
              <a:tr h="558200">
                <a:tc>
                  <a:txBody>
                    <a:bodyPr/>
                    <a:lstStyle/>
                    <a:p>
                      <a:pPr algn="ctr"/>
                      <a:r>
                        <a:rPr lang="lo-LA" sz="1600" kern="1200" dirty="0">
                          <a:solidFill>
                            <a:schemeClr val="dk1"/>
                          </a:solidFill>
                          <a:latin typeface="Phetsarath OT" panose="02000500000000020004" pitchFamily="2" charset="0"/>
                          <a:ea typeface="+mn-ea"/>
                          <a:cs typeface="Phetsarath OT" panose="02000500000000020004" pitchFamily="2" charset="0"/>
                        </a:rPr>
                        <a:t>ຜະລິດຕະພັນ</a:t>
                      </a:r>
                      <a:endParaRPr lang="en-US" sz="1600" kern="1200" dirty="0">
                        <a:solidFill>
                          <a:schemeClr val="dk1"/>
                        </a:solidFill>
                        <a:latin typeface="Phetsarath OT" panose="02000500000000020004" pitchFamily="2" charset="0"/>
                        <a:ea typeface="+mn-ea"/>
                        <a:cs typeface="Phetsarath OT" panose="0200050000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lo-LA" sz="1600" dirty="0">
                          <a:solidFill>
                            <a:schemeClr val="tx1"/>
                          </a:solidFill>
                          <a:latin typeface="Phetsarath OT"/>
                          <a:cs typeface="Phetsarath OT"/>
                        </a:rPr>
                        <a:t>ປັດໃຈສະໜັບສະໜູນ</a:t>
                      </a:r>
                      <a:endParaRPr lang="en-US" sz="1600" kern="1200" dirty="0">
                        <a:solidFill>
                          <a:schemeClr val="tx1"/>
                        </a:solidFill>
                        <a:latin typeface="Phetsarath OT" panose="02000500000000020004" pitchFamily="2" charset="0"/>
                        <a:ea typeface="+mn-ea"/>
                        <a:cs typeface="Phetsarath OT" panose="0200050000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6317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lo-LA" sz="2000" b="1" kern="1200" dirty="0">
                          <a:solidFill>
                            <a:schemeClr val="dk1"/>
                          </a:solidFill>
                          <a:latin typeface="Phetsarath OT" panose="02000500000000020004" pitchFamily="2" charset="0"/>
                          <a:ea typeface="+mn-ea"/>
                          <a:cs typeface="Phetsarath OT" panose="02000500000000020004" pitchFamily="2" charset="0"/>
                        </a:rPr>
                        <a:t>ຖົ່ວເບີ</a:t>
                      </a:r>
                      <a:endParaRPr lang="en-US" sz="2000" b="1" kern="1200" dirty="0">
                        <a:solidFill>
                          <a:schemeClr val="dk1"/>
                        </a:solidFill>
                        <a:latin typeface="Phetsarath OT" panose="02000500000000020004" pitchFamily="2" charset="0"/>
                        <a:ea typeface="+mn-ea"/>
                        <a:cs typeface="Phetsarath OT" panose="0200050000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36550" lvl="1" indent="-336550">
                        <a:lnSpc>
                          <a:spcPct val="120000"/>
                        </a:lnSpc>
                        <a:buFont typeface="+mj-lt"/>
                        <a:buAutoNum type="arabicParenR"/>
                      </a:pPr>
                      <a:r>
                        <a:rPr lang="lo-LA" sz="2000" kern="1200" dirty="0">
                          <a:solidFill>
                            <a:schemeClr val="dk1"/>
                          </a:solidFill>
                          <a:latin typeface="Phetsarath OT" panose="02000500000000020004" pitchFamily="2" charset="0"/>
                          <a:ea typeface="+mn-ea"/>
                          <a:cs typeface="Phetsarath OT" panose="02000500000000020004" pitchFamily="2" charset="0"/>
                        </a:rPr>
                        <a:t>ຊາວກະສິກອນຕ້ອງຢູ່ໃນພື້ນທີ່ທີ່ບໍລິສັດມີສັນຍາ</a:t>
                      </a:r>
                      <a:endParaRPr lang="en-US" sz="2000" kern="1200" dirty="0">
                        <a:solidFill>
                          <a:schemeClr val="dk1"/>
                        </a:solidFill>
                        <a:latin typeface="Phetsarath OT" panose="02000500000000020004" pitchFamily="2" charset="0"/>
                        <a:ea typeface="+mn-ea"/>
                        <a:cs typeface="Phetsarath OT" panose="02000500000000020004" pitchFamily="2" charset="0"/>
                      </a:endParaRPr>
                    </a:p>
                    <a:p>
                      <a:pPr marL="336550" lvl="1" indent="-336550">
                        <a:lnSpc>
                          <a:spcPct val="120000"/>
                        </a:lnSpc>
                        <a:buFont typeface="+mj-lt"/>
                        <a:buAutoNum type="arabicParenR"/>
                      </a:pPr>
                      <a:endParaRPr lang="en-US" sz="1000" kern="1200" dirty="0">
                        <a:solidFill>
                          <a:schemeClr val="dk1"/>
                        </a:solidFill>
                        <a:latin typeface="Phetsarath OT" panose="02000500000000020004" pitchFamily="2" charset="0"/>
                        <a:ea typeface="+mn-ea"/>
                        <a:cs typeface="Phetsarath OT" panose="02000500000000020004" pitchFamily="2" charset="0"/>
                      </a:endParaRPr>
                    </a:p>
                    <a:p>
                      <a:pPr marL="336550" lvl="1" indent="-336550">
                        <a:lnSpc>
                          <a:spcPct val="120000"/>
                        </a:lnSpc>
                        <a:buFont typeface="+mj-lt"/>
                        <a:buAutoNum type="arabicParenR"/>
                      </a:pPr>
                      <a:r>
                        <a:rPr lang="lo-LA" sz="2000" kern="1200" dirty="0">
                          <a:solidFill>
                            <a:schemeClr val="dk1"/>
                          </a:solidFill>
                          <a:latin typeface="Phetsarath OT" panose="02000500000000020004" pitchFamily="2" charset="0"/>
                          <a:ea typeface="+mn-ea"/>
                          <a:cs typeface="Phetsarath OT" panose="02000500000000020004" pitchFamily="2" charset="0"/>
                        </a:rPr>
                        <a:t>ຊາວກະສິກອນຕ້ອງມີດິນ ແລະ ແຫຼ່ງນ້ຳທີ່ແນ່ນອນ.</a:t>
                      </a:r>
                      <a:endParaRPr lang="en-US" sz="2000" kern="1200" dirty="0">
                        <a:solidFill>
                          <a:schemeClr val="dk1"/>
                        </a:solidFill>
                        <a:latin typeface="Phetsarath OT" panose="02000500000000020004" pitchFamily="2" charset="0"/>
                        <a:ea typeface="+mn-ea"/>
                        <a:cs typeface="Phetsarath OT" panose="02000500000000020004" pitchFamily="2" charset="0"/>
                      </a:endParaRPr>
                    </a:p>
                    <a:p>
                      <a:pPr marL="336550" lvl="1" indent="-336550">
                        <a:lnSpc>
                          <a:spcPct val="120000"/>
                        </a:lnSpc>
                        <a:buFont typeface="+mj-lt"/>
                        <a:buAutoNum type="arabicParenR"/>
                      </a:pPr>
                      <a:endParaRPr lang="lo-LA" sz="1000" kern="1200" dirty="0">
                        <a:solidFill>
                          <a:schemeClr val="dk1"/>
                        </a:solidFill>
                        <a:latin typeface="Phetsarath OT" panose="02000500000000020004" pitchFamily="2" charset="0"/>
                        <a:ea typeface="+mn-ea"/>
                        <a:cs typeface="Phetsarath OT" panose="02000500000000020004" pitchFamily="2" charset="0"/>
                      </a:endParaRPr>
                    </a:p>
                    <a:p>
                      <a:pPr marL="336550" lvl="1" indent="-336550">
                        <a:lnSpc>
                          <a:spcPct val="120000"/>
                        </a:lnSpc>
                        <a:buFont typeface="+mj-lt"/>
                        <a:buAutoNum type="arabicParenR"/>
                      </a:pPr>
                      <a:r>
                        <a:rPr lang="lo-LA" sz="2000" kern="1200" dirty="0">
                          <a:solidFill>
                            <a:schemeClr val="dk1"/>
                          </a:solidFill>
                          <a:latin typeface="Phetsarath OT" panose="02000500000000020004" pitchFamily="2" charset="0"/>
                          <a:ea typeface="+mn-ea"/>
                          <a:cs typeface="Phetsarath OT" panose="02000500000000020004" pitchFamily="2" charset="0"/>
                        </a:rPr>
                        <a:t>ຊາວກະສິກອນຕ້ອງມີແຮງງານທີ່ພຽງພໍ່ (ເນື້ອທີ່ຜະລິດຖົ່ວເບີ ປະມານ </a:t>
                      </a:r>
                      <a:r>
                        <a:rPr lang="en-US" sz="2000" kern="1200" dirty="0">
                          <a:solidFill>
                            <a:schemeClr val="dk1"/>
                          </a:solidFill>
                          <a:latin typeface="Phetsarath OT" panose="02000500000000020004" pitchFamily="2" charset="0"/>
                          <a:ea typeface="+mn-ea"/>
                          <a:cs typeface="Phetsarath OT" panose="02000500000000020004" pitchFamily="2" charset="0"/>
                        </a:rPr>
                        <a:t>600m2 </a:t>
                      </a:r>
                      <a:r>
                        <a:rPr lang="lo-LA" sz="2000" kern="1200" dirty="0">
                          <a:solidFill>
                            <a:schemeClr val="dk1"/>
                          </a:solidFill>
                          <a:latin typeface="Phetsarath OT" panose="02000500000000020004" pitchFamily="2" charset="0"/>
                          <a:ea typeface="+mn-ea"/>
                          <a:cs typeface="Phetsarath OT" panose="02000500000000020004" pitchFamily="2" charset="0"/>
                        </a:rPr>
                        <a:t>ຕ້ອງການ 2 ແຮງງານ</a:t>
                      </a:r>
                      <a:r>
                        <a:rPr lang="en-US" sz="2000" kern="1200" dirty="0">
                          <a:solidFill>
                            <a:schemeClr val="dk1"/>
                          </a:solidFill>
                          <a:latin typeface="Phetsarath OT" panose="02000500000000020004" pitchFamily="2" charset="0"/>
                          <a:ea typeface="+mn-ea"/>
                          <a:cs typeface="Phetsarath OT" panose="02000500000000020004" pitchFamily="2"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009348">
                <a:tc>
                  <a:txBody>
                    <a:bodyPr/>
                    <a:lstStyle/>
                    <a:p>
                      <a:r>
                        <a:rPr lang="lo-LA" sz="2000" b="1" kern="1200" dirty="0">
                          <a:solidFill>
                            <a:schemeClr val="dk1"/>
                          </a:solidFill>
                          <a:latin typeface="Phetsarath OT" panose="02000500000000020004" pitchFamily="2" charset="0"/>
                          <a:ea typeface="+mn-ea"/>
                          <a:cs typeface="Phetsarath OT" panose="02000500000000020004" pitchFamily="2" charset="0"/>
                        </a:rPr>
                        <a:t>ເຂົ້າ</a:t>
                      </a:r>
                      <a:endParaRPr lang="en-US" sz="2000" b="1" kern="1200" dirty="0">
                        <a:solidFill>
                          <a:schemeClr val="dk1"/>
                        </a:solidFill>
                        <a:latin typeface="Phetsarath OT" panose="02000500000000020004" pitchFamily="2" charset="0"/>
                        <a:ea typeface="+mn-ea"/>
                        <a:cs typeface="Phetsarath OT" panose="0200050000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indent="-342900" algn="l" defTabSz="685800" rtl="0" eaLnBrk="1" fontAlgn="auto" latinLnBrk="0" hangingPunct="1">
                        <a:lnSpc>
                          <a:spcPct val="100000"/>
                        </a:lnSpc>
                        <a:spcBef>
                          <a:spcPts val="0"/>
                        </a:spcBef>
                        <a:spcAft>
                          <a:spcPts val="0"/>
                        </a:spcAft>
                        <a:buClrTx/>
                        <a:buSzTx/>
                        <a:buFontTx/>
                        <a:buAutoNum type="arabicParenR"/>
                        <a:tabLst/>
                        <a:defRPr/>
                      </a:pPr>
                      <a:r>
                        <a:rPr lang="lo-LA" sz="2000" kern="1200" dirty="0">
                          <a:solidFill>
                            <a:schemeClr val="dk1"/>
                          </a:solidFill>
                          <a:latin typeface="Phetsarath OT" panose="02000500000000020004" pitchFamily="2" charset="0"/>
                          <a:ea typeface="+mn-ea"/>
                          <a:cs typeface="Phetsarath OT" panose="02000500000000020004" pitchFamily="2" charset="0"/>
                        </a:rPr>
                        <a:t>ມີຄວາມສຳພັນກັບອຳນາດປົກຄອງທ້ອງຖື່ນ ໃນຊຸມຊົນ ຫຼື ລະດັບສູງ</a:t>
                      </a:r>
                    </a:p>
                    <a:p>
                      <a:pPr marL="342900" marR="0" indent="-342900" algn="l" defTabSz="685800" rtl="0" eaLnBrk="1" fontAlgn="auto" latinLnBrk="0" hangingPunct="1">
                        <a:lnSpc>
                          <a:spcPct val="100000"/>
                        </a:lnSpc>
                        <a:spcBef>
                          <a:spcPts val="0"/>
                        </a:spcBef>
                        <a:spcAft>
                          <a:spcPts val="0"/>
                        </a:spcAft>
                        <a:buClrTx/>
                        <a:buSzTx/>
                        <a:buFontTx/>
                        <a:buAutoNum type="arabicParenR"/>
                        <a:tabLst/>
                        <a:defRPr/>
                      </a:pPr>
                      <a:endParaRPr lang="lo-LA" sz="1200" kern="1200" dirty="0">
                        <a:solidFill>
                          <a:schemeClr val="dk1"/>
                        </a:solidFill>
                        <a:latin typeface="Phetsarath OT" panose="02000500000000020004" pitchFamily="2" charset="0"/>
                        <a:ea typeface="+mn-ea"/>
                        <a:cs typeface="Phetsarath OT" panose="02000500000000020004" pitchFamily="2" charset="0"/>
                      </a:endParaRPr>
                    </a:p>
                    <a:p>
                      <a:pPr marL="342900" marR="0" indent="-342900" algn="l" defTabSz="685800" rtl="0" eaLnBrk="1" fontAlgn="auto" latinLnBrk="0" hangingPunct="1">
                        <a:lnSpc>
                          <a:spcPct val="100000"/>
                        </a:lnSpc>
                        <a:spcBef>
                          <a:spcPts val="0"/>
                        </a:spcBef>
                        <a:spcAft>
                          <a:spcPts val="0"/>
                        </a:spcAft>
                        <a:buClrTx/>
                        <a:buSzTx/>
                        <a:buFontTx/>
                        <a:buAutoNum type="arabicParenR"/>
                        <a:tabLst/>
                        <a:defRPr/>
                      </a:pPr>
                      <a:r>
                        <a:rPr lang="lo-LA" sz="2000" kern="1200" dirty="0">
                          <a:solidFill>
                            <a:schemeClr val="dk1"/>
                          </a:solidFill>
                          <a:latin typeface="Phetsarath OT" panose="02000500000000020004" pitchFamily="2" charset="0"/>
                          <a:ea typeface="+mn-ea"/>
                          <a:cs typeface="Phetsarath OT" panose="02000500000000020004" pitchFamily="2" charset="0"/>
                        </a:rPr>
                        <a:t>ສັດສ່ວນລາຍຮັບຈາກເຂົ້າຕໍ່ລາຍຮັບທັງໝົດໃນຄອບຄົວ</a:t>
                      </a:r>
                      <a:r>
                        <a:rPr lang="en-US" sz="2000" kern="1200" dirty="0">
                          <a:solidFill>
                            <a:schemeClr val="dk1"/>
                          </a:solidFill>
                          <a:latin typeface="Phetsarath OT" panose="02000500000000020004" pitchFamily="2" charset="0"/>
                          <a:ea typeface="+mn-ea"/>
                          <a:cs typeface="Phetsarath OT" panose="02000500000000020004" pitchFamily="2"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00934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lo-LA" sz="2000" b="1" kern="1200" dirty="0">
                          <a:solidFill>
                            <a:schemeClr val="dk1"/>
                          </a:solidFill>
                          <a:latin typeface="Phetsarath OT" panose="02000500000000020004" pitchFamily="2" charset="0"/>
                          <a:ea typeface="+mn-ea"/>
                          <a:cs typeface="Phetsarath OT" panose="02000500000000020004" pitchFamily="2" charset="0"/>
                        </a:rPr>
                        <a:t>ໝູ</a:t>
                      </a:r>
                      <a:endParaRPr lang="en-US" sz="2000" b="1" kern="1200" dirty="0">
                        <a:solidFill>
                          <a:schemeClr val="dk1"/>
                        </a:solidFill>
                        <a:latin typeface="Phetsarath OT" panose="02000500000000020004" pitchFamily="2" charset="0"/>
                        <a:ea typeface="+mn-ea"/>
                        <a:cs typeface="Phetsarath OT" panose="0200050000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685800" rtl="0" eaLnBrk="1" fontAlgn="ctr" latinLnBrk="0" hangingPunct="1">
                        <a:lnSpc>
                          <a:spcPct val="100000"/>
                        </a:lnSpc>
                        <a:spcBef>
                          <a:spcPts val="0"/>
                        </a:spcBef>
                        <a:spcAft>
                          <a:spcPts val="0"/>
                        </a:spcAft>
                        <a:buClrTx/>
                        <a:buSzTx/>
                        <a:buFont typeface="+mj-lt"/>
                        <a:buAutoNum type="arabicParenR"/>
                        <a:tabLst/>
                        <a:defRPr/>
                      </a:pPr>
                      <a:r>
                        <a:rPr lang="lo-LA" sz="2000" kern="1200" dirty="0">
                          <a:solidFill>
                            <a:schemeClr val="dk1"/>
                          </a:solidFill>
                          <a:latin typeface="Phetsarath OT" panose="02000500000000020004" pitchFamily="2" charset="0"/>
                          <a:ea typeface="+mn-ea"/>
                          <a:cs typeface="Phetsarath OT" panose="02000500000000020004" pitchFamily="2" charset="0"/>
                        </a:rPr>
                        <a:t>ມີຄວາມສຳພັນກັບອຳນາດປົກຄອງທ້ອງຖື່ນ ໃນຊຸມຊົນ ຫຼື ລະດັບສູງ</a:t>
                      </a:r>
                    </a:p>
                    <a:p>
                      <a:pPr marL="342900" marR="0" lvl="0" indent="-342900" algn="l" defTabSz="685800" rtl="0" eaLnBrk="1" fontAlgn="ctr" latinLnBrk="0" hangingPunct="1">
                        <a:lnSpc>
                          <a:spcPct val="100000"/>
                        </a:lnSpc>
                        <a:spcBef>
                          <a:spcPts val="0"/>
                        </a:spcBef>
                        <a:spcAft>
                          <a:spcPts val="0"/>
                        </a:spcAft>
                        <a:buClrTx/>
                        <a:buSzTx/>
                        <a:buFont typeface="+mj-lt"/>
                        <a:buAutoNum type="arabicParenR"/>
                        <a:tabLst/>
                        <a:defRPr/>
                      </a:pPr>
                      <a:endParaRPr lang="en-US" sz="1200" kern="1200" dirty="0">
                        <a:solidFill>
                          <a:schemeClr val="dk1"/>
                        </a:solidFill>
                        <a:latin typeface="Phetsarath OT" panose="02000500000000020004" pitchFamily="2" charset="0"/>
                        <a:ea typeface="+mn-ea"/>
                        <a:cs typeface="Phetsarath OT" panose="02000500000000020004" pitchFamily="2" charset="0"/>
                      </a:endParaRPr>
                    </a:p>
                    <a:p>
                      <a:pPr marL="342900" marR="0" lvl="0" indent="-342900" algn="l" defTabSz="685800" rtl="0" eaLnBrk="1" fontAlgn="ctr" latinLnBrk="0" hangingPunct="1">
                        <a:lnSpc>
                          <a:spcPct val="100000"/>
                        </a:lnSpc>
                        <a:spcBef>
                          <a:spcPts val="0"/>
                        </a:spcBef>
                        <a:spcAft>
                          <a:spcPts val="0"/>
                        </a:spcAft>
                        <a:buClrTx/>
                        <a:buSzTx/>
                        <a:buFont typeface="+mj-lt"/>
                        <a:buAutoNum type="arabicParenR"/>
                        <a:tabLst/>
                        <a:defRPr/>
                      </a:pPr>
                      <a:r>
                        <a:rPr lang="lo-LA" sz="2000" kern="1200" dirty="0">
                          <a:solidFill>
                            <a:schemeClr val="dk1"/>
                          </a:solidFill>
                          <a:latin typeface="Phetsarath OT" panose="02000500000000020004" pitchFamily="2" charset="0"/>
                          <a:ea typeface="+mn-ea"/>
                          <a:cs typeface="Phetsarath OT" panose="02000500000000020004" pitchFamily="2" charset="0"/>
                        </a:rPr>
                        <a:t>ລີກລ້ຽງບັນຫາ ລາຄາໝູຕົກຕໍ່າ</a:t>
                      </a:r>
                      <a:endParaRPr lang="en-US" sz="2000" kern="1200" dirty="0">
                        <a:solidFill>
                          <a:schemeClr val="dk1"/>
                        </a:solidFill>
                        <a:latin typeface="Phetsarath OT" panose="02000500000000020004" pitchFamily="2" charset="0"/>
                        <a:ea typeface="+mn-ea"/>
                        <a:cs typeface="Phetsarath OT" panose="0200050000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85862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46999769"/>
              </p:ext>
            </p:extLst>
          </p:nvPr>
        </p:nvGraphicFramePr>
        <p:xfrm>
          <a:off x="300251" y="1062386"/>
          <a:ext cx="8570793" cy="5554980"/>
        </p:xfrm>
        <a:graphic>
          <a:graphicData uri="http://schemas.openxmlformats.org/drawingml/2006/table">
            <a:tbl>
              <a:tblPr firstRow="1" bandRow="1">
                <a:tableStyleId>{5C22544A-7EE6-4342-B048-85BDC9FD1C3A}</a:tableStyleId>
              </a:tblPr>
              <a:tblGrid>
                <a:gridCol w="464024">
                  <a:extLst>
                    <a:ext uri="{9D8B030D-6E8A-4147-A177-3AD203B41FA5}">
                      <a16:colId xmlns:a16="http://schemas.microsoft.com/office/drawing/2014/main" val="20000"/>
                    </a:ext>
                  </a:extLst>
                </a:gridCol>
                <a:gridCol w="3903260">
                  <a:extLst>
                    <a:ext uri="{9D8B030D-6E8A-4147-A177-3AD203B41FA5}">
                      <a16:colId xmlns:a16="http://schemas.microsoft.com/office/drawing/2014/main" val="20001"/>
                    </a:ext>
                  </a:extLst>
                </a:gridCol>
                <a:gridCol w="4203509">
                  <a:extLst>
                    <a:ext uri="{9D8B030D-6E8A-4147-A177-3AD203B41FA5}">
                      <a16:colId xmlns:a16="http://schemas.microsoft.com/office/drawing/2014/main" val="20002"/>
                    </a:ext>
                  </a:extLst>
                </a:gridCol>
              </a:tblGrid>
              <a:tr h="173531">
                <a:tc>
                  <a:txBody>
                    <a:bodyPr/>
                    <a:lstStyle/>
                    <a:p>
                      <a:pPr algn="ctr"/>
                      <a:r>
                        <a:rPr lang="en-US" sz="1600" dirty="0">
                          <a:latin typeface="+mn-lt"/>
                          <a:cs typeface="Times New Roman" panose="02020603050405020304"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lo-LA" altLang="fr-FR" sz="1600" b="1" dirty="0">
                          <a:latin typeface="Phetsarath OT" panose="02000500000000020004" pitchFamily="2" charset="0"/>
                          <a:cs typeface="Phetsarath OT" panose="02000500000000020004" pitchFamily="2" charset="0"/>
                        </a:rPr>
                        <a:t>ປັດໃຈພາຍໃນ</a:t>
                      </a:r>
                      <a:r>
                        <a:rPr lang="en-US" sz="1600" dirty="0">
                          <a:latin typeface="Phetsarath OT" panose="02000500000000020004" pitchFamily="2" charset="0"/>
                          <a:cs typeface="Phetsarath OT" panose="02000500000000020004" pitchFamily="2"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lo-LA" sz="1600" dirty="0">
                          <a:latin typeface="Phetsarath OT" panose="02000500000000020004" pitchFamily="2" charset="0"/>
                          <a:cs typeface="Phetsarath OT" panose="02000500000000020004" pitchFamily="2" charset="0"/>
                        </a:rPr>
                        <a:t>ປັດໃຈພາຍນອກ</a:t>
                      </a:r>
                      <a:endParaRPr lang="en-US" sz="1600" dirty="0">
                        <a:latin typeface="Phetsarath OT" panose="02000500000000020004" pitchFamily="2" charset="0"/>
                        <a:cs typeface="Phetsarath OT" panose="02000500000000020004"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00720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lo-LA" sz="1800" b="1" dirty="0">
                          <a:solidFill>
                            <a:srgbClr val="00B050"/>
                          </a:solidFill>
                          <a:latin typeface="Phetsarath OT" panose="02000500000000020004" pitchFamily="2" charset="0"/>
                          <a:cs typeface="Phetsarath OT" panose="02000500000000020004" pitchFamily="2" charset="0"/>
                        </a:rPr>
                        <a:t>ຖົ່ວເບີ</a:t>
                      </a:r>
                      <a:endParaRPr lang="en-US" sz="1800" b="1" dirty="0">
                        <a:solidFill>
                          <a:srgbClr val="00B050"/>
                        </a:solidFill>
                        <a:latin typeface="Phetsarath OT" panose="02000500000000020004" pitchFamily="2" charset="0"/>
                        <a:cs typeface="Phetsarath OT" panose="02000500000000020004" pitchFamily="2"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marR="0" lvl="1" indent="-273050" algn="l" defTabSz="685800" rtl="0" eaLnBrk="1" fontAlgn="auto" latinLnBrk="0" hangingPunct="1">
                        <a:lnSpc>
                          <a:spcPct val="100000"/>
                        </a:lnSpc>
                        <a:spcBef>
                          <a:spcPct val="0"/>
                        </a:spcBef>
                        <a:spcAft>
                          <a:spcPts val="300"/>
                        </a:spcAft>
                        <a:buClrTx/>
                        <a:buSzPct val="70000"/>
                        <a:buFont typeface="Wingdings" pitchFamily="2" charset="2"/>
                        <a:buChar char="Ø"/>
                        <a:tabLst/>
                        <a:defRPr/>
                      </a:pPr>
                      <a:r>
                        <a:rPr lang="en-US" sz="1600" b="1" i="0" u="none" dirty="0" err="1">
                          <a:latin typeface="Phetsarath OT"/>
                          <a:cs typeface="Phetsarath OT"/>
                        </a:rPr>
                        <a:t>ຄວາມ</a:t>
                      </a:r>
                      <a:r>
                        <a:rPr lang="lo-LA" sz="1600" b="1" i="0" u="none" dirty="0">
                          <a:latin typeface="Phetsarath OT"/>
                          <a:cs typeface="Phetsarath OT"/>
                        </a:rPr>
                        <a:t>ສັດຊື່</a:t>
                      </a:r>
                      <a:r>
                        <a:rPr lang="lo-LA" sz="1600" i="0" u="none" dirty="0">
                          <a:latin typeface="Phetsarath OT"/>
                          <a:cs typeface="Phetsarath OT"/>
                        </a:rPr>
                        <a:t>/</a:t>
                      </a:r>
                      <a:r>
                        <a:rPr lang="en-US" sz="1600" i="0" u="none" dirty="0" err="1">
                          <a:latin typeface="Phetsarath OT"/>
                          <a:cs typeface="Phetsarath OT"/>
                        </a:rPr>
                        <a:t>ສາຍສໍາພັນທີ</a:t>
                      </a:r>
                      <a:r>
                        <a:rPr lang="en-US" sz="1600" i="0" u="none" dirty="0">
                          <a:latin typeface="Phetsarath OT"/>
                          <a:cs typeface="Phetsarath OT"/>
                        </a:rPr>
                        <a:t>່</a:t>
                      </a:r>
                      <a:r>
                        <a:rPr lang="lo-LA" sz="1600" i="0" u="none" dirty="0">
                          <a:latin typeface="Phetsarath OT"/>
                          <a:cs typeface="Phetsarath OT"/>
                        </a:rPr>
                        <a:t>ດີ</a:t>
                      </a:r>
                      <a:r>
                        <a:rPr lang="en-US" sz="1600" i="0" u="none" dirty="0" err="1">
                          <a:latin typeface="Phetsarath OT"/>
                          <a:cs typeface="Phetsarath OT"/>
                        </a:rPr>
                        <a:t>ລະຫວ່າງບໍລິສັດ</a:t>
                      </a:r>
                      <a:r>
                        <a:rPr lang="en-US" sz="1600" i="0" u="none" dirty="0">
                          <a:latin typeface="Phetsarath OT"/>
                          <a:cs typeface="Phetsarath OT"/>
                        </a:rPr>
                        <a:t> </a:t>
                      </a:r>
                      <a:r>
                        <a:rPr lang="en-US" sz="1600" i="0" u="none" dirty="0" err="1">
                          <a:latin typeface="Phetsarath OT"/>
                          <a:cs typeface="Phetsarath OT"/>
                        </a:rPr>
                        <a:t>ແລະ</a:t>
                      </a:r>
                      <a:r>
                        <a:rPr lang="en-US" sz="1600" i="0" u="none" dirty="0">
                          <a:latin typeface="Phetsarath OT"/>
                          <a:cs typeface="Phetsarath OT"/>
                        </a:rPr>
                        <a:t> </a:t>
                      </a:r>
                      <a:r>
                        <a:rPr lang="en-US" sz="1600" i="0" u="none" dirty="0" err="1">
                          <a:latin typeface="Phetsarath OT"/>
                          <a:cs typeface="Phetsarath OT"/>
                        </a:rPr>
                        <a:t>ຊາວກະສິກອນ</a:t>
                      </a:r>
                      <a:endParaRPr lang="lo-LA" sz="1600" i="0" u="none" dirty="0">
                        <a:latin typeface="Phetsarath OT"/>
                        <a:cs typeface="Phetsarath OT"/>
                      </a:endParaRP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u="none" kern="1200" dirty="0">
                          <a:solidFill>
                            <a:schemeClr val="dk1"/>
                          </a:solidFill>
                          <a:latin typeface="+mn-lt"/>
                          <a:ea typeface="+mn-ea"/>
                          <a:cs typeface="+mn-cs"/>
                        </a:rPr>
                        <a:t> </a:t>
                      </a:r>
                      <a:r>
                        <a:rPr lang="en-US" sz="1600" i="0" u="none" dirty="0" err="1">
                          <a:latin typeface="Phetsarath OT"/>
                          <a:cs typeface="Phetsarath OT"/>
                        </a:rPr>
                        <a:t>ສັນຍາທີ່ເປີດເຜີຍ</a:t>
                      </a:r>
                      <a:r>
                        <a:rPr lang="en-US" sz="1600" i="0" u="none" dirty="0">
                          <a:latin typeface="Phetsarath OT"/>
                          <a:cs typeface="Phetsarath OT"/>
                        </a:rPr>
                        <a:t> </a:t>
                      </a:r>
                      <a:r>
                        <a:rPr lang="en-US" sz="1600" i="0" u="none" dirty="0" err="1">
                          <a:latin typeface="Phetsarath OT"/>
                          <a:cs typeface="Phetsarath OT"/>
                        </a:rPr>
                        <a:t>ແລະ</a:t>
                      </a:r>
                      <a:r>
                        <a:rPr lang="lo-LA" sz="1600" i="0" u="none" dirty="0">
                          <a:latin typeface="Phetsarath OT"/>
                          <a:cs typeface="Phetsarath OT"/>
                        </a:rPr>
                        <a:t> </a:t>
                      </a:r>
                      <a:r>
                        <a:rPr lang="en-US" sz="1600" i="0" u="none" dirty="0" err="1">
                          <a:latin typeface="Phetsarath OT"/>
                          <a:cs typeface="Phetsarath OT"/>
                        </a:rPr>
                        <a:t>ໂປ່ງໃສ</a:t>
                      </a:r>
                      <a:endParaRPr lang="en-US" altLang="fr-FR" sz="1600" i="0" u="none" kern="1200" dirty="0">
                        <a:solidFill>
                          <a:schemeClr val="dk1"/>
                        </a:solidFill>
                        <a:latin typeface="+mn-lt"/>
                        <a:ea typeface="+mn-ea"/>
                        <a:cs typeface="+mn-cs"/>
                      </a:endParaRP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lo-LA" altLang="fr-FR" sz="1600" i="0" u="sng" kern="1200" dirty="0">
                          <a:solidFill>
                            <a:schemeClr val="dk1"/>
                          </a:solidFill>
                          <a:latin typeface="Phetsarath OT"/>
                          <a:ea typeface="+mn-ea"/>
                          <a:cs typeface="Phetsarath OT"/>
                        </a:rPr>
                        <a:t>ມີຄວາມກະຈ່າງແຈ້ງສໍາຫຼັບການ</a:t>
                      </a:r>
                      <a:r>
                        <a:rPr lang="en-US" sz="1600" b="1" i="0" u="sng" kern="1200" dirty="0" err="1">
                          <a:solidFill>
                            <a:schemeClr val="dk1"/>
                          </a:solidFill>
                          <a:latin typeface="Phetsarath OT"/>
                          <a:ea typeface="+mn-ea"/>
                          <a:cs typeface="Phetsarath OT"/>
                        </a:rPr>
                        <a:t>ກະຈາຍຄວາມສ່ຽງ</a:t>
                      </a:r>
                      <a:endParaRPr lang="en-US" altLang="fr-FR" sz="1600" b="1" i="0" u="sng" kern="1200" dirty="0">
                        <a:solidFill>
                          <a:schemeClr val="dk1"/>
                        </a:solidFill>
                        <a:latin typeface="Phetsarath OT"/>
                        <a:ea typeface="+mn-ea"/>
                        <a:cs typeface="Phetsarath OT"/>
                      </a:endParaRP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altLang="fr-FR" sz="1600" i="0" kern="1200" dirty="0">
                          <a:solidFill>
                            <a:schemeClr val="dk1"/>
                          </a:solidFill>
                          <a:latin typeface="+mn-lt"/>
                          <a:ea typeface="+mn-ea"/>
                          <a:cs typeface="+mn-cs"/>
                        </a:rPr>
                        <a:t> </a:t>
                      </a:r>
                      <a:r>
                        <a:rPr lang="en-US" sz="1600" b="1" u="sng" dirty="0" err="1">
                          <a:latin typeface="Phetsarath OT"/>
                          <a:cs typeface="Phetsarath OT"/>
                        </a:rPr>
                        <a:t>ການບັງຄັບໃຊ້ສັນຍາ</a:t>
                      </a:r>
                      <a:r>
                        <a:rPr lang="en-US" sz="1600" dirty="0" err="1">
                          <a:latin typeface="Phetsarath OT"/>
                          <a:cs typeface="Phetsarath OT"/>
                        </a:rPr>
                        <a:t>ທີ່ຈະແຈ້ງ</a:t>
                      </a:r>
                      <a:endParaRPr lang="en-US" altLang="fr-FR" sz="1600" i="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Ø"/>
                      </a:pPr>
                      <a:r>
                        <a:rPr lang="en-US" sz="1800" dirty="0" err="1">
                          <a:latin typeface="Phetsarath OT"/>
                          <a:cs typeface="Phetsarath OT"/>
                        </a:rPr>
                        <a:t>ຕະຫຼາດທີ່ມີຜົນກໍາໄລ</a:t>
                      </a:r>
                      <a:endParaRPr lang="en-US" sz="1800" dirty="0">
                        <a:latin typeface="Phetsarath OT"/>
                        <a:cs typeface="Phetsarath OT"/>
                      </a:endParaRPr>
                    </a:p>
                    <a:p>
                      <a:pPr marL="285750" indent="-285750">
                        <a:buFont typeface="Wingdings" panose="05000000000000000000" pitchFamily="2" charset="2"/>
                        <a:buChar char="Ø"/>
                      </a:pPr>
                      <a:r>
                        <a:rPr lang="en-US" sz="1800" dirty="0" err="1">
                          <a:latin typeface="Phetsarath OT"/>
                          <a:cs typeface="Phetsarath OT"/>
                        </a:rPr>
                        <a:t>ຕົວແທນອົງການຊາວກະສິກອນຕົວຈິງ</a:t>
                      </a:r>
                      <a:endParaRPr lang="en-US" sz="1800" dirty="0">
                        <a:latin typeface="Phetsarath OT"/>
                        <a:cs typeface="Phetsarath OT"/>
                      </a:endParaRPr>
                    </a:p>
                    <a:p>
                      <a:pPr marL="285750" indent="-285750">
                        <a:buFont typeface="Wingdings" panose="05000000000000000000" pitchFamily="2" charset="2"/>
                        <a:buChar char="Ø"/>
                      </a:pPr>
                      <a:r>
                        <a:rPr lang="en-US" sz="1800" dirty="0" err="1">
                          <a:latin typeface="Phetsarath OT"/>
                          <a:cs typeface="Phetsarath OT"/>
                        </a:rPr>
                        <a:t>ການສະໜັບສະໜູນຂອງບຸກຄົນທີສາມ</a:t>
                      </a:r>
                      <a:r>
                        <a:rPr lang="en-US" sz="1800" dirty="0">
                          <a:latin typeface="Phetsarath OT"/>
                          <a:cs typeface="Phetsarath OT"/>
                        </a:rPr>
                        <a:t> (</a:t>
                      </a:r>
                      <a:r>
                        <a:rPr lang="en-US" sz="1800" dirty="0" err="1">
                          <a:latin typeface="Phetsarath OT"/>
                          <a:cs typeface="Phetsarath OT"/>
                        </a:rPr>
                        <a:t>ເຊັ່ນ</a:t>
                      </a:r>
                      <a:r>
                        <a:rPr lang="en-US" sz="1800" dirty="0">
                          <a:latin typeface="Phetsarath OT"/>
                          <a:cs typeface="Phetsarath OT"/>
                        </a:rPr>
                        <a:t>: </a:t>
                      </a:r>
                      <a:r>
                        <a:rPr lang="en-US" sz="1800" dirty="0" err="1">
                          <a:latin typeface="Phetsarath OT"/>
                          <a:cs typeface="Phetsarath OT"/>
                        </a:rPr>
                        <a:t>ອົງການປົກຄອງທ້ອງຖິ່ນ</a:t>
                      </a:r>
                      <a:r>
                        <a:rPr lang="en-US" sz="1800" dirty="0">
                          <a:latin typeface="Phetsarath OT"/>
                          <a:cs typeface="Phetsarath OT"/>
                        </a:rPr>
                        <a:t>)</a:t>
                      </a:r>
                      <a:endParaRPr lang="en-US" sz="1800" dirty="0"/>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endParaRPr lang="en-US" altLang="fr-FR" sz="1600" i="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00720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lo-LA" sz="1800" b="1" kern="1200" dirty="0">
                          <a:solidFill>
                            <a:schemeClr val="accent1"/>
                          </a:solidFill>
                          <a:latin typeface="Phetsarath OT" panose="02000500000000020004" pitchFamily="2" charset="0"/>
                          <a:ea typeface="+mn-ea"/>
                          <a:cs typeface="Phetsarath OT" panose="02000500000000020004" pitchFamily="2" charset="0"/>
                        </a:rPr>
                        <a:t>ເຂົ້າ</a:t>
                      </a:r>
                      <a:endParaRPr lang="en-US" sz="1800" b="1" kern="1200" dirty="0">
                        <a:solidFill>
                          <a:schemeClr val="accent1"/>
                        </a:solidFill>
                        <a:latin typeface="Phetsarath OT" panose="02000500000000020004" pitchFamily="2" charset="0"/>
                        <a:ea typeface="+mn-ea"/>
                        <a:cs typeface="Phetsarath OT" panose="02000500000000020004" pitchFamily="2"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sz="1600" b="1" i="0" u="none" dirty="0" err="1">
                          <a:latin typeface="Phetsarath OT"/>
                          <a:cs typeface="Phetsarath OT"/>
                        </a:rPr>
                        <a:t>ຄວາມ</a:t>
                      </a:r>
                      <a:r>
                        <a:rPr lang="lo-LA" sz="1600" b="1" i="0" u="none" dirty="0">
                          <a:latin typeface="Phetsarath OT"/>
                          <a:cs typeface="Phetsarath OT"/>
                        </a:rPr>
                        <a:t>ສັດຊື່</a:t>
                      </a:r>
                      <a:r>
                        <a:rPr lang="en-US" altLang="fr-FR" sz="1600" i="0" u="none" kern="1200" dirty="0">
                          <a:solidFill>
                            <a:schemeClr val="dk1"/>
                          </a:solidFill>
                          <a:latin typeface="+mn-lt"/>
                          <a:ea typeface="+mn-ea"/>
                          <a:cs typeface="+mn-cs"/>
                        </a:rPr>
                        <a:t> </a:t>
                      </a:r>
                      <a:r>
                        <a:rPr lang="lo-LA" altLang="fr-FR" sz="1600" i="0" u="none" kern="1200" dirty="0">
                          <a:solidFill>
                            <a:schemeClr val="dk1"/>
                          </a:solidFill>
                          <a:latin typeface="Phetsarath OT"/>
                          <a:ea typeface="+mn-ea"/>
                          <a:cs typeface="Phetsarath OT"/>
                        </a:rPr>
                        <a:t>ແລະ ເປີດກວ້າງໃນການເຈລະຈາ ຫຼືການຕໍລອງ</a:t>
                      </a:r>
                      <a:endParaRPr lang="en-US" altLang="fr-FR" sz="1600" i="0" u="none" kern="1200" dirty="0">
                        <a:solidFill>
                          <a:schemeClr val="dk1"/>
                        </a:solidFill>
                        <a:latin typeface="Phetsarath OT"/>
                        <a:ea typeface="+mn-ea"/>
                        <a:cs typeface="Phetsarath OT"/>
                      </a:endParaRP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sz="1600" i="0" u="none" dirty="0" err="1">
                          <a:solidFill>
                            <a:schemeClr val="dk1"/>
                          </a:solidFill>
                          <a:latin typeface="Phetsarath OT"/>
                          <a:cs typeface="Phetsarath OT"/>
                        </a:rPr>
                        <a:t>ການກະກຽມສັນຍາຜູກພັນທີ່ເຫັນດີຈາກຊາວກະສິກອນ</a:t>
                      </a:r>
                      <a:r>
                        <a:rPr lang="en-US" altLang="fr-FR" sz="1600" i="0" u="none" kern="1200" dirty="0">
                          <a:solidFill>
                            <a:schemeClr val="dk1"/>
                          </a:solidFill>
                          <a:latin typeface="+mn-lt"/>
                          <a:ea typeface="+mn-ea"/>
                          <a:cs typeface="+mn-cs"/>
                        </a:rPr>
                        <a:t>: (guaranteed price)</a:t>
                      </a:r>
                    </a:p>
                    <a:p>
                      <a:pPr marL="273050" marR="0" lvl="1" indent="-273050" algn="l" defTabSz="685800" rtl="0" eaLnBrk="1" fontAlgn="auto" latinLnBrk="0" hangingPunct="1">
                        <a:lnSpc>
                          <a:spcPct val="100000"/>
                        </a:lnSpc>
                        <a:spcBef>
                          <a:spcPct val="0"/>
                        </a:spcBef>
                        <a:spcAft>
                          <a:spcPts val="300"/>
                        </a:spcAft>
                        <a:buClrTx/>
                        <a:buSzPct val="70000"/>
                        <a:buFont typeface="Wingdings" pitchFamily="2" charset="2"/>
                        <a:buChar char="Ø"/>
                        <a:tabLst/>
                        <a:defRPr/>
                      </a:pPr>
                      <a:r>
                        <a:rPr lang="en-US" sz="1600" i="0" u="none" dirty="0" err="1">
                          <a:solidFill>
                            <a:schemeClr val="dk1"/>
                          </a:solidFill>
                          <a:latin typeface="Phetsarath OT"/>
                          <a:cs typeface="Phetsarath OT"/>
                        </a:rPr>
                        <a:t>ການເລືອກຕົວແທນ</a:t>
                      </a:r>
                      <a:r>
                        <a:rPr lang="lo-LA" sz="1600" i="0" u="none" dirty="0">
                          <a:solidFill>
                            <a:schemeClr val="dk1"/>
                          </a:solidFill>
                          <a:latin typeface="Phetsarath OT"/>
                          <a:cs typeface="Phetsarath OT"/>
                        </a:rPr>
                        <a:t>ຂອງ</a:t>
                      </a:r>
                      <a:r>
                        <a:rPr lang="en-US" sz="1600" i="0" u="none" dirty="0" err="1">
                          <a:solidFill>
                            <a:schemeClr val="dk1"/>
                          </a:solidFill>
                          <a:latin typeface="Phetsarath OT"/>
                          <a:cs typeface="Phetsarath OT"/>
                        </a:rPr>
                        <a:t>ໂຮງສີເຂົ້າ</a:t>
                      </a:r>
                      <a:r>
                        <a:rPr lang="en-US" sz="1600" i="0" u="none" dirty="0">
                          <a:solidFill>
                            <a:schemeClr val="dk1"/>
                          </a:solidFill>
                          <a:latin typeface="Phetsarath OT"/>
                          <a:cs typeface="Phetsarath OT"/>
                        </a:rPr>
                        <a:t> </a:t>
                      </a:r>
                      <a:r>
                        <a:rPr lang="en-US" sz="1600" i="0" u="none" dirty="0" err="1">
                          <a:solidFill>
                            <a:schemeClr val="dk1"/>
                          </a:solidFill>
                          <a:latin typeface="Phetsarath OT"/>
                          <a:cs typeface="Phetsarath OT"/>
                        </a:rPr>
                        <a:t>ທີ່ເຫັນດີຈາກສະມາຊິກຂອງກຸ່ມຊາວກະສິກອນ</a:t>
                      </a:r>
                      <a:endParaRPr lang="lo-LA" sz="1600" i="0" u="none" dirty="0">
                        <a:solidFill>
                          <a:schemeClr val="dk1"/>
                        </a:solidFill>
                        <a:latin typeface="Phetsarath OT"/>
                        <a:cs typeface="Phetsarath O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sz="1600" dirty="0" err="1">
                          <a:solidFill>
                            <a:schemeClr val="dk1"/>
                          </a:solidFill>
                          <a:latin typeface="Phetsarath OT"/>
                          <a:cs typeface="Phetsarath OT"/>
                        </a:rPr>
                        <a:t>ການປ</a:t>
                      </a:r>
                      <a:r>
                        <a:rPr lang="lo-LA" sz="1600" dirty="0">
                          <a:solidFill>
                            <a:schemeClr val="dk1"/>
                          </a:solidFill>
                          <a:latin typeface="Phetsarath OT"/>
                          <a:cs typeface="Phetsarath OT"/>
                        </a:rPr>
                        <a:t>ະ</a:t>
                      </a:r>
                      <a:r>
                        <a:rPr lang="en-US" sz="1600" dirty="0" err="1">
                          <a:solidFill>
                            <a:schemeClr val="dk1"/>
                          </a:solidFill>
                          <a:latin typeface="Phetsarath OT"/>
                          <a:cs typeface="Phetsarath OT"/>
                        </a:rPr>
                        <a:t>ກົດຕົວ</a:t>
                      </a:r>
                      <a:r>
                        <a:rPr lang="lo-LA" sz="1600" dirty="0">
                          <a:solidFill>
                            <a:schemeClr val="dk1"/>
                          </a:solidFill>
                          <a:latin typeface="Phetsarath OT"/>
                          <a:cs typeface="Phetsarath OT"/>
                        </a:rPr>
                        <a:t>ຂື້ນ</a:t>
                      </a:r>
                      <a:r>
                        <a:rPr lang="en-US" sz="1600" dirty="0" err="1">
                          <a:solidFill>
                            <a:schemeClr val="dk1"/>
                          </a:solidFill>
                          <a:latin typeface="Phetsarath OT"/>
                          <a:cs typeface="Phetsarath OT"/>
                        </a:rPr>
                        <a:t>ຂອງກຸ່ມຊາວກະສິກອນ</a:t>
                      </a:r>
                      <a:r>
                        <a:rPr lang="en-US" sz="1600" dirty="0">
                          <a:solidFill>
                            <a:schemeClr val="dk1"/>
                          </a:solidFill>
                          <a:latin typeface="Phetsarath OT"/>
                          <a:cs typeface="Phetsarath OT"/>
                        </a:rPr>
                        <a:t> </a:t>
                      </a:r>
                      <a:r>
                        <a:rPr lang="en-US" sz="1600" dirty="0" err="1">
                          <a:solidFill>
                            <a:schemeClr val="dk1"/>
                          </a:solidFill>
                          <a:latin typeface="Phetsarath OT"/>
                          <a:cs typeface="Phetsarath OT"/>
                        </a:rPr>
                        <a:t>ເພື່ອຍົກລະດັບອໍານາດການຕໍ່ລອງ</a:t>
                      </a:r>
                      <a:r>
                        <a:rPr lang="en-US" sz="1600" dirty="0">
                          <a:solidFill>
                            <a:schemeClr val="dk1"/>
                          </a:solidFill>
                          <a:latin typeface="Phetsarath OT"/>
                          <a:cs typeface="Phetsarath OT"/>
                        </a:rPr>
                        <a:t> </a:t>
                      </a:r>
                      <a:r>
                        <a:rPr lang="en-US" sz="1600" dirty="0" err="1">
                          <a:solidFill>
                            <a:schemeClr val="dk1"/>
                          </a:solidFill>
                          <a:latin typeface="Phetsarath OT"/>
                          <a:cs typeface="Phetsarath OT"/>
                        </a:rPr>
                        <a:t>ຂອງຊາວກະສິກອນ</a:t>
                      </a:r>
                      <a:r>
                        <a:rPr lang="en-US" altLang="fr-FR" sz="1600" i="0" kern="1200" dirty="0">
                          <a:solidFill>
                            <a:schemeClr val="dk1"/>
                          </a:solidFill>
                          <a:latin typeface="+mn-lt"/>
                          <a:ea typeface="+mn-ea"/>
                          <a:cs typeface="+mn-cs"/>
                        </a:rPr>
                        <a:t>,</a:t>
                      </a: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r>
                        <a:rPr lang="en-US" sz="1600" dirty="0" err="1">
                          <a:solidFill>
                            <a:schemeClr val="dk1"/>
                          </a:solidFill>
                          <a:latin typeface="Phetsarath OT"/>
                          <a:cs typeface="Phetsarath OT"/>
                        </a:rPr>
                        <a:t>ສ້າງຕັ້ງກຸ່ມໂຮງສີເຂົ້າ</a:t>
                      </a:r>
                      <a:r>
                        <a:rPr lang="en-US" sz="1600" dirty="0">
                          <a:solidFill>
                            <a:schemeClr val="dk1"/>
                          </a:solidFill>
                          <a:latin typeface="Phetsarath OT"/>
                          <a:cs typeface="Phetsarath OT"/>
                        </a:rPr>
                        <a:t> </a:t>
                      </a:r>
                      <a:r>
                        <a:rPr lang="en-US" sz="1600" dirty="0" err="1">
                          <a:solidFill>
                            <a:schemeClr val="dk1"/>
                          </a:solidFill>
                          <a:latin typeface="Phetsarath OT"/>
                          <a:cs typeface="Phetsarath OT"/>
                        </a:rPr>
                        <a:t>ເພື່ອສົ່ງເສີມ</a:t>
                      </a:r>
                      <a:r>
                        <a:rPr lang="en-US" sz="1600" dirty="0">
                          <a:solidFill>
                            <a:schemeClr val="dk1"/>
                          </a:solidFill>
                          <a:latin typeface="Phetsarath OT"/>
                          <a:cs typeface="Phetsarath OT"/>
                        </a:rPr>
                        <a:t> ”</a:t>
                      </a:r>
                      <a:r>
                        <a:rPr lang="en-US" sz="1600" dirty="0" err="1">
                          <a:solidFill>
                            <a:schemeClr val="dk1"/>
                          </a:solidFill>
                          <a:latin typeface="Phetsarath OT"/>
                          <a:cs typeface="Phetsarath OT"/>
                        </a:rPr>
                        <a:t>ການປະຕິບັດຕາມມາດຕະຖານ</a:t>
                      </a:r>
                      <a:r>
                        <a:rPr lang="en-US" sz="1600" dirty="0">
                          <a:solidFill>
                            <a:schemeClr val="dk1"/>
                          </a:solidFill>
                          <a:latin typeface="Phetsarath OT"/>
                          <a:cs typeface="Phetsarath OT"/>
                        </a:rPr>
                        <a:t>” </a:t>
                      </a:r>
                      <a:r>
                        <a:rPr lang="en-US" sz="1600" dirty="0" err="1">
                          <a:solidFill>
                            <a:schemeClr val="dk1"/>
                          </a:solidFill>
                          <a:latin typeface="Phetsarath OT"/>
                          <a:cs typeface="Phetsarath OT"/>
                        </a:rPr>
                        <a:t>ເພື່ອປ້ອນໂຮງສີເຂົ້າ</a:t>
                      </a:r>
                      <a:endParaRPr lang="en-US" altLang="fr-FR" sz="1600" i="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43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lo-LA" sz="1800" b="1" kern="1200" dirty="0">
                          <a:solidFill>
                            <a:srgbClr val="C00000"/>
                          </a:solidFill>
                          <a:latin typeface="Phetsarath OT" panose="02000500000000020004" pitchFamily="2" charset="0"/>
                          <a:ea typeface="+mn-ea"/>
                          <a:cs typeface="Phetsarath OT" panose="02000500000000020004" pitchFamily="2" charset="0"/>
                        </a:rPr>
                        <a:t>ໝູ</a:t>
                      </a:r>
                      <a:endParaRPr lang="en-US" sz="1800" b="1" kern="1200" dirty="0">
                        <a:solidFill>
                          <a:srgbClr val="C00000"/>
                        </a:solidFill>
                        <a:latin typeface="Phetsarath OT" panose="02000500000000020004" pitchFamily="2" charset="0"/>
                        <a:ea typeface="+mn-ea"/>
                        <a:cs typeface="Phetsarath OT" panose="02000500000000020004" pitchFamily="2"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marR="0" lvl="1" indent="-273050" algn="l" defTabSz="685800" rtl="0" eaLnBrk="1" fontAlgn="auto" latinLnBrk="0" hangingPunct="1">
                        <a:lnSpc>
                          <a:spcPct val="100000"/>
                        </a:lnSpc>
                        <a:spcBef>
                          <a:spcPct val="0"/>
                        </a:spcBef>
                        <a:spcAft>
                          <a:spcPts val="300"/>
                        </a:spcAft>
                        <a:buClrTx/>
                        <a:buSzPct val="70000"/>
                        <a:buFont typeface="Wingdings" pitchFamily="2" charset="2"/>
                        <a:buChar char="Ø"/>
                        <a:tabLst/>
                        <a:defRPr/>
                      </a:pPr>
                      <a:r>
                        <a:rPr lang="en-US" sz="1600" i="0" u="none" dirty="0" err="1">
                          <a:latin typeface="Phetsarath OT"/>
                          <a:cs typeface="Phetsarath OT"/>
                        </a:rPr>
                        <a:t>ການກະກຽມ</a:t>
                      </a:r>
                      <a:r>
                        <a:rPr lang="en-US" sz="1600" i="0" u="sng" dirty="0" err="1">
                          <a:latin typeface="Phetsarath OT"/>
                          <a:cs typeface="Phetsarath OT"/>
                        </a:rPr>
                        <a:t>ສັນຍາ</a:t>
                      </a:r>
                      <a:r>
                        <a:rPr lang="lo-LA" sz="1600" i="0" u="sng" dirty="0">
                          <a:latin typeface="Phetsarath OT"/>
                          <a:cs typeface="Phetsarath OT"/>
                        </a:rPr>
                        <a:t>ຈະແຈ້ງ</a:t>
                      </a:r>
                      <a:r>
                        <a:rPr lang="en-US" sz="1600" i="0" u="sng" dirty="0">
                          <a:latin typeface="Phetsarath OT"/>
                          <a:cs typeface="Phetsarath OT"/>
                        </a:rPr>
                        <a:t> </a:t>
                      </a:r>
                      <a:r>
                        <a:rPr lang="lo-LA" sz="1600" b="1" i="0" u="sng" dirty="0">
                          <a:latin typeface="Phetsarath OT"/>
                          <a:cs typeface="Phetsarath OT"/>
                        </a:rPr>
                        <a:t>ທີອະທິບາຍ</a:t>
                      </a:r>
                      <a:r>
                        <a:rPr lang="en-US" sz="1600" b="1" i="0" u="sng" dirty="0" err="1">
                          <a:latin typeface="Phetsarath OT"/>
                          <a:cs typeface="Phetsarath OT"/>
                        </a:rPr>
                        <a:t>ຄວາມສ່ຽງ</a:t>
                      </a:r>
                      <a:r>
                        <a:rPr lang="en-US" sz="1600" i="0" u="sng" dirty="0" err="1">
                          <a:latin typeface="Phetsarath OT"/>
                          <a:cs typeface="Phetsarath OT"/>
                        </a:rPr>
                        <a:t>ສໍາ</a:t>
                      </a:r>
                      <a:r>
                        <a:rPr lang="lo-LA" sz="1600" i="0" u="sng" dirty="0">
                          <a:latin typeface="Phetsarath OT"/>
                          <a:cs typeface="Phetsarath OT"/>
                        </a:rPr>
                        <a:t>ຫຼັບ</a:t>
                      </a:r>
                      <a:r>
                        <a:rPr lang="en-US" sz="1600" i="0" u="sng" dirty="0" err="1">
                          <a:latin typeface="Phetsarath OT"/>
                          <a:cs typeface="Phetsarath OT"/>
                        </a:rPr>
                        <a:t>ຊາວກະສິກອນ</a:t>
                      </a:r>
                      <a:endParaRPr lang="lo-LA" sz="1600" i="0" u="sng" dirty="0">
                        <a:latin typeface="Phetsarath OT"/>
                        <a:cs typeface="Phetsarath OT"/>
                      </a:endParaRPr>
                    </a:p>
                    <a:p>
                      <a:pPr marL="273050" marR="0" lvl="1" indent="-273050" algn="l" defTabSz="685800" rtl="0" eaLnBrk="1" fontAlgn="auto" latinLnBrk="0" hangingPunct="1">
                        <a:lnSpc>
                          <a:spcPct val="100000"/>
                        </a:lnSpc>
                        <a:spcBef>
                          <a:spcPct val="0"/>
                        </a:spcBef>
                        <a:spcAft>
                          <a:spcPts val="300"/>
                        </a:spcAft>
                        <a:buClrTx/>
                        <a:buSzPct val="70000"/>
                        <a:buFont typeface="Wingdings" pitchFamily="2" charset="2"/>
                        <a:buChar char="Ø"/>
                        <a:tabLst/>
                        <a:defRPr/>
                      </a:pPr>
                      <a:r>
                        <a:rPr lang="en-US" sz="1600" i="0" u="none" dirty="0" err="1">
                          <a:latin typeface="Phetsarath OT"/>
                          <a:cs typeface="Phetsarath OT"/>
                        </a:rPr>
                        <a:t>ການຄັດເລືອກ</a:t>
                      </a:r>
                      <a:r>
                        <a:rPr lang="lo-LA" sz="1600" i="0" u="none" dirty="0">
                          <a:latin typeface="Phetsarath OT"/>
                          <a:cs typeface="Phetsarath OT"/>
                        </a:rPr>
                        <a:t>ຜູ້ເຂົ້າຮ່ວມ</a:t>
                      </a:r>
                      <a:r>
                        <a:rPr lang="en-US" sz="1600" i="0" u="none" dirty="0" err="1">
                          <a:latin typeface="Phetsarath OT"/>
                          <a:cs typeface="Phetsarath OT"/>
                        </a:rPr>
                        <a:t>ທີ່ຈະແຈ້ງ</a:t>
                      </a:r>
                      <a:r>
                        <a:rPr lang="en-US" sz="1600" i="0" u="none" dirty="0">
                          <a:latin typeface="Phetsarath OT"/>
                          <a:cs typeface="Phetsarath OT"/>
                        </a:rPr>
                        <a:t> </a:t>
                      </a:r>
                      <a:r>
                        <a:rPr lang="en-US" sz="1600" i="0" u="none" dirty="0" err="1">
                          <a:latin typeface="Phetsarath OT"/>
                          <a:cs typeface="Phetsarath OT"/>
                        </a:rPr>
                        <a:t>ໂດຍ</a:t>
                      </a:r>
                      <a:r>
                        <a:rPr lang="en-US" sz="1600" i="0" u="none" dirty="0">
                          <a:latin typeface="Phetsarath OT"/>
                          <a:cs typeface="Phetsarath OT"/>
                        </a:rPr>
                        <a:t> </a:t>
                      </a:r>
                      <a:r>
                        <a:rPr lang="en-US" sz="1600" i="0" u="none" dirty="0"/>
                        <a:t>CP</a:t>
                      </a:r>
                      <a:r>
                        <a:rPr lang="en-US" sz="1600" i="0" u="none" dirty="0">
                          <a:latin typeface="Phetsarath OT"/>
                          <a:cs typeface="Phetsarath OT"/>
                        </a:rPr>
                        <a:t> </a:t>
                      </a:r>
                      <a:r>
                        <a:rPr lang="en-US" sz="1600" i="0" u="none" dirty="0" err="1">
                          <a:latin typeface="Phetsarath OT"/>
                          <a:cs typeface="Phetsarath OT"/>
                        </a:rPr>
                        <a:t>ເຊິ່ງເປັນຜົນດີຕໍ່ຜົນຜະລິດຂະ</a:t>
                      </a:r>
                      <a:r>
                        <a:rPr lang="lo-LA" sz="1600" i="0" u="none" dirty="0">
                          <a:latin typeface="Phetsarath OT"/>
                          <a:cs typeface="Phetsarath OT"/>
                        </a:rPr>
                        <a:t>   </a:t>
                      </a:r>
                      <a:r>
                        <a:rPr lang="en-US" sz="1600" i="0" u="none" dirty="0" err="1">
                          <a:latin typeface="Phetsarath OT"/>
                          <a:cs typeface="Phetsarath OT"/>
                        </a:rPr>
                        <a:t>ໜາດໃຫ່ຍ</a:t>
                      </a:r>
                      <a:endParaRPr lang="lo-LA" sz="1600" i="0" u="none" dirty="0">
                        <a:latin typeface="Phetsarath OT"/>
                        <a:cs typeface="Phetsarath OT"/>
                      </a:endParaRPr>
                    </a:p>
                    <a:p>
                      <a:pPr marL="273050" marR="0" lvl="1" indent="-273050" algn="l" defTabSz="685800" rtl="0" eaLnBrk="1" fontAlgn="auto" latinLnBrk="0" hangingPunct="1">
                        <a:lnSpc>
                          <a:spcPct val="100000"/>
                        </a:lnSpc>
                        <a:spcBef>
                          <a:spcPct val="0"/>
                        </a:spcBef>
                        <a:spcAft>
                          <a:spcPts val="300"/>
                        </a:spcAft>
                        <a:buClrTx/>
                        <a:buSzPct val="70000"/>
                        <a:buFont typeface="Wingdings" pitchFamily="2" charset="2"/>
                        <a:buChar char="Ø"/>
                        <a:tabLst/>
                        <a:defRPr/>
                      </a:pPr>
                      <a:r>
                        <a:rPr lang="en-US" sz="1600" b="1" i="0" u="sng" dirty="0" err="1">
                          <a:latin typeface="Phetsarath OT"/>
                          <a:cs typeface="Phetsarath OT"/>
                        </a:rPr>
                        <a:t>ການບັງຄັບໃຊ້ສັນຍາ</a:t>
                      </a:r>
                      <a:r>
                        <a:rPr lang="en-US" sz="1600" i="0" u="none" dirty="0">
                          <a:latin typeface="Phetsarath OT"/>
                          <a:cs typeface="Phetsarath OT"/>
                        </a:rPr>
                        <a:t> </a:t>
                      </a:r>
                      <a:r>
                        <a:rPr lang="en-US" sz="1600" i="0" u="none" dirty="0" err="1">
                          <a:latin typeface="Phetsarath OT"/>
                          <a:cs typeface="Phetsarath OT"/>
                        </a:rPr>
                        <a:t>ທີ່ເຂັ້ມງວດ</a:t>
                      </a:r>
                      <a:r>
                        <a:rPr lang="en-US" sz="1600" i="0" u="none" dirty="0">
                          <a:latin typeface="Phetsarath OT"/>
                          <a:cs typeface="Phetsarath OT"/>
                        </a:rPr>
                        <a:t> </a:t>
                      </a:r>
                      <a:r>
                        <a:rPr lang="en-US" sz="1600" i="0" u="none" dirty="0" err="1">
                          <a:latin typeface="Phetsarath OT"/>
                          <a:cs typeface="Phetsarath OT"/>
                        </a:rPr>
                        <a:t>ພາຍຫຼັງທີ່ທຸກພາກສ່ວນໄດ້ເຊັນສັນຍາ</a:t>
                      </a:r>
                      <a:r>
                        <a:rPr lang="en-US" sz="1600" i="0" u="none" dirty="0">
                          <a:latin typeface="Phetsarath OT"/>
                          <a:cs typeface="Phetsarath OT"/>
                        </a:rPr>
                        <a:t> </a:t>
                      </a:r>
                      <a:r>
                        <a:rPr lang="en-US" sz="1600" i="0" u="none" dirty="0" err="1">
                          <a:latin typeface="Phetsarath OT"/>
                          <a:cs typeface="Phetsarath OT"/>
                        </a:rPr>
                        <a:t>ເປັນລາຍລັກອັກສອນ</a:t>
                      </a:r>
                      <a:r>
                        <a:rPr lang="en-US" sz="1600" i="0" u="none" dirty="0">
                          <a:latin typeface="Phetsarath OT"/>
                          <a:cs typeface="Phetsarath OT"/>
                        </a:rPr>
                        <a:t> </a:t>
                      </a:r>
                      <a:r>
                        <a:rPr lang="en-US" sz="1600" i="0" u="none" dirty="0" err="1">
                          <a:latin typeface="Phetsarath OT"/>
                          <a:cs typeface="Phetsarath OT"/>
                        </a:rPr>
                        <a:t>ລະຫວ່າງ</a:t>
                      </a:r>
                      <a:r>
                        <a:rPr lang="en-US" sz="1600" i="0" u="none" dirty="0">
                          <a:latin typeface="Phetsarath OT"/>
                          <a:cs typeface="Phetsarath OT"/>
                        </a:rPr>
                        <a:t> </a:t>
                      </a:r>
                      <a:r>
                        <a:rPr lang="en-US" sz="1600" i="0" u="none" dirty="0" err="1">
                          <a:latin typeface="Phetsarath OT"/>
                          <a:cs typeface="Phetsarath OT"/>
                        </a:rPr>
                        <a:t>ບໍລິສັດ</a:t>
                      </a:r>
                      <a:r>
                        <a:rPr lang="en-US" sz="1600" i="0" u="none" dirty="0">
                          <a:latin typeface="Phetsarath OT"/>
                          <a:cs typeface="Phetsarath OT"/>
                        </a:rPr>
                        <a:t> </a:t>
                      </a:r>
                      <a:r>
                        <a:rPr lang="en-US" sz="1600" i="0" u="none" dirty="0" err="1">
                          <a:latin typeface="Phetsarath OT"/>
                          <a:cs typeface="Phetsarath OT"/>
                        </a:rPr>
                        <a:t>ແລະ</a:t>
                      </a:r>
                      <a:r>
                        <a:rPr lang="en-US" sz="1600" i="0" u="none" dirty="0">
                          <a:latin typeface="Phetsarath OT"/>
                          <a:cs typeface="Phetsarath OT"/>
                        </a:rPr>
                        <a:t> </a:t>
                      </a:r>
                      <a:r>
                        <a:rPr lang="en-US" sz="1600" i="0" u="none" dirty="0" err="1">
                          <a:latin typeface="Phetsarath OT"/>
                          <a:cs typeface="Phetsarath OT"/>
                        </a:rPr>
                        <a:t>ຊາວກະສິກອນ</a:t>
                      </a:r>
                      <a:endParaRPr lang="lo-LA" sz="1600" i="0" u="none" dirty="0">
                        <a:latin typeface="Phetsarath OT"/>
                        <a:cs typeface="Phetsarath OT"/>
                      </a:endParaRPr>
                    </a:p>
                    <a:p>
                      <a:pPr marL="273050" lvl="1" indent="-273050" algn="l" defTabSz="685800" rtl="0" eaLnBrk="1" latinLnBrk="0" hangingPunct="1">
                        <a:lnSpc>
                          <a:spcPct val="100000"/>
                        </a:lnSpc>
                        <a:spcBef>
                          <a:spcPct val="0"/>
                        </a:spcBef>
                        <a:spcAft>
                          <a:spcPts val="300"/>
                        </a:spcAft>
                        <a:buSzPct val="70000"/>
                        <a:buFont typeface="Wingdings" pitchFamily="2" charset="2"/>
                        <a:buChar char="Ø"/>
                      </a:pPr>
                      <a:endParaRPr lang="en-US" altLang="fr-FR" sz="1600" i="0" u="none"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73050" marR="0" lvl="1" indent="-273050" algn="l" defTabSz="685800" rtl="0" eaLnBrk="1" fontAlgn="auto" latinLnBrk="0" hangingPunct="1">
                        <a:lnSpc>
                          <a:spcPct val="100000"/>
                        </a:lnSpc>
                        <a:spcBef>
                          <a:spcPct val="0"/>
                        </a:spcBef>
                        <a:spcAft>
                          <a:spcPts val="300"/>
                        </a:spcAft>
                        <a:buClrTx/>
                        <a:buSzPct val="70000"/>
                        <a:buFont typeface="Wingdings" pitchFamily="2" charset="2"/>
                        <a:buChar char="Ø"/>
                        <a:tabLst/>
                        <a:defRPr/>
                      </a:pPr>
                      <a:r>
                        <a:rPr lang="en-US" sz="1600" dirty="0" err="1">
                          <a:latin typeface="Phetsarath OT"/>
                          <a:cs typeface="Phetsarath OT"/>
                        </a:rPr>
                        <a:t>ກຸ່ມ</a:t>
                      </a:r>
                      <a:r>
                        <a:rPr lang="en-US" sz="1600" dirty="0">
                          <a:latin typeface="Phetsarath OT"/>
                          <a:cs typeface="Phetsarath OT"/>
                        </a:rPr>
                        <a:t> </a:t>
                      </a:r>
                      <a:r>
                        <a:rPr lang="en-US" sz="1600" dirty="0"/>
                        <a:t>CP </a:t>
                      </a:r>
                      <a:r>
                        <a:rPr lang="en-US" sz="1600" dirty="0" err="1">
                          <a:latin typeface="Phetsarath OT"/>
                          <a:cs typeface="Phetsarath OT"/>
                        </a:rPr>
                        <a:t>ຄຸ້ມຄອງ</a:t>
                      </a:r>
                      <a:r>
                        <a:rPr lang="en-US" sz="1600" dirty="0">
                          <a:latin typeface="Phetsarath OT"/>
                          <a:cs typeface="Phetsarath OT"/>
                        </a:rPr>
                        <a:t> </a:t>
                      </a:r>
                      <a:r>
                        <a:rPr lang="en-US" sz="1600" dirty="0" err="1">
                          <a:latin typeface="Phetsarath OT"/>
                          <a:cs typeface="Phetsarath OT"/>
                        </a:rPr>
                        <a:t>ແລະ</a:t>
                      </a:r>
                      <a:r>
                        <a:rPr lang="en-US" sz="1600" dirty="0">
                          <a:latin typeface="Phetsarath OT"/>
                          <a:cs typeface="Phetsarath OT"/>
                        </a:rPr>
                        <a:t> </a:t>
                      </a:r>
                      <a:r>
                        <a:rPr lang="en-US" sz="1600" dirty="0" err="1">
                          <a:latin typeface="Phetsarath OT"/>
                          <a:cs typeface="Phetsarath OT"/>
                        </a:rPr>
                        <a:t>ຄວບຄຸມຢ່າງໄກ້ຊິດ</a:t>
                      </a:r>
                      <a:r>
                        <a:rPr lang="en-US" sz="1600" dirty="0">
                          <a:latin typeface="Phetsarath OT"/>
                          <a:cs typeface="Phetsarath OT"/>
                        </a:rPr>
                        <a:t> </a:t>
                      </a:r>
                      <a:r>
                        <a:rPr lang="en-US" sz="1600" dirty="0" err="1">
                          <a:latin typeface="Phetsarath OT"/>
                          <a:cs typeface="Phetsarath OT"/>
                        </a:rPr>
                        <a:t>ກ່ຽວກັບການສົ່ງຕໍ່ດ້ານເຕັກນິກ</a:t>
                      </a:r>
                      <a:r>
                        <a:rPr lang="en-US" sz="1600" dirty="0">
                          <a:latin typeface="Phetsarath OT"/>
                          <a:cs typeface="Phetsarath OT"/>
                        </a:rPr>
                        <a:t> </a:t>
                      </a:r>
                      <a:r>
                        <a:rPr lang="en-US" sz="1600" dirty="0" err="1">
                          <a:latin typeface="Phetsarath OT"/>
                          <a:cs typeface="Phetsarath OT"/>
                        </a:rPr>
                        <a:t>ແລະ</a:t>
                      </a:r>
                      <a:r>
                        <a:rPr lang="en-US" sz="1600" dirty="0">
                          <a:latin typeface="Phetsarath OT"/>
                          <a:cs typeface="Phetsarath OT"/>
                        </a:rPr>
                        <a:t> </a:t>
                      </a:r>
                      <a:r>
                        <a:rPr lang="lo-LA" sz="1600" dirty="0">
                          <a:latin typeface="Phetsarath OT"/>
                          <a:cs typeface="Phetsarath OT"/>
                        </a:rPr>
                        <a:t>ນະວັດຕະກໍາ</a:t>
                      </a:r>
                      <a:r>
                        <a:rPr lang="en-US" sz="1600" dirty="0">
                          <a:latin typeface="Phetsarath OT"/>
                          <a:cs typeface="Phetsarath OT"/>
                        </a:rPr>
                        <a:t> </a:t>
                      </a:r>
                      <a:r>
                        <a:rPr lang="en-US" sz="1600" dirty="0" err="1">
                          <a:latin typeface="Phetsarath OT"/>
                          <a:cs typeface="Phetsarath OT"/>
                        </a:rPr>
                        <a:t>ເພື່ອໃຫ້ໄດ້ຄຸນນະພາບ</a:t>
                      </a:r>
                      <a:r>
                        <a:rPr lang="en-US" sz="1600" dirty="0">
                          <a:latin typeface="Phetsarath OT"/>
                          <a:cs typeface="Phetsarath OT"/>
                        </a:rPr>
                        <a:t> </a:t>
                      </a:r>
                      <a:r>
                        <a:rPr lang="en-US" sz="1600" dirty="0" err="1">
                          <a:latin typeface="Phetsarath OT"/>
                          <a:cs typeface="Phetsarath OT"/>
                        </a:rPr>
                        <a:t>ແລະ</a:t>
                      </a:r>
                      <a:r>
                        <a:rPr lang="en-US" sz="1600" dirty="0">
                          <a:latin typeface="Phetsarath OT"/>
                          <a:cs typeface="Phetsarath OT"/>
                        </a:rPr>
                        <a:t> </a:t>
                      </a:r>
                      <a:r>
                        <a:rPr lang="en-US" sz="1600" dirty="0" err="1">
                          <a:latin typeface="Phetsarath OT"/>
                          <a:cs typeface="Phetsarath OT"/>
                        </a:rPr>
                        <a:t>ມາດຕະຖານສໍາລັບການສົ່ງອອກ</a:t>
                      </a:r>
                      <a:r>
                        <a:rPr lang="en-US" sz="1600" dirty="0">
                          <a:latin typeface="Phetsarath OT"/>
                          <a:cs typeface="Phetsarath OT"/>
                        </a:rPr>
                        <a:t>. </a:t>
                      </a:r>
                      <a:endParaRPr lang="en-US" sz="1600" dirty="0"/>
                    </a:p>
                    <a:p>
                      <a:pPr marL="0" lvl="1" indent="0" algn="l" defTabSz="685800" rtl="0" eaLnBrk="1" latinLnBrk="0" hangingPunct="1">
                        <a:lnSpc>
                          <a:spcPct val="100000"/>
                        </a:lnSpc>
                        <a:spcBef>
                          <a:spcPct val="0"/>
                        </a:spcBef>
                        <a:spcAft>
                          <a:spcPts val="300"/>
                        </a:spcAft>
                        <a:buSzPct val="70000"/>
                        <a:buFont typeface="Wingdings" pitchFamily="2" charset="2"/>
                        <a:buNone/>
                      </a:pPr>
                      <a:r>
                        <a:rPr lang="en-US" altLang="fr-FR" sz="1600" i="0" kern="1200" dirty="0">
                          <a:solidFill>
                            <a:schemeClr val="dk1"/>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itle 1"/>
          <p:cNvSpPr>
            <a:spLocks noGrp="1"/>
          </p:cNvSpPr>
          <p:nvPr>
            <p:ph type="title"/>
          </p:nvPr>
        </p:nvSpPr>
        <p:spPr>
          <a:xfrm>
            <a:off x="125257" y="176400"/>
            <a:ext cx="8901296" cy="686004"/>
          </a:xfrm>
        </p:spPr>
        <p:txBody>
          <a:bodyPr>
            <a:normAutofit/>
          </a:bodyPr>
          <a:lstStyle/>
          <a:p>
            <a:r>
              <a:rPr lang="lo-LA" sz="3600" dirty="0">
                <a:latin typeface="Phetsarath OT" panose="02000500000000020004" pitchFamily="2" charset="0"/>
                <a:cs typeface="Phetsarath OT" panose="02000500000000020004" pitchFamily="2" charset="0"/>
              </a:rPr>
              <a:t>ປັດໃຈທີ່ເຮັດໃຫ້ </a:t>
            </a:r>
            <a:r>
              <a:rPr lang="en-GB" sz="3600" dirty="0">
                <a:latin typeface="Phetsarath OT" panose="02000500000000020004" pitchFamily="2" charset="0"/>
                <a:cs typeface="Phetsarath OT" panose="02000500000000020004" pitchFamily="2" charset="0"/>
              </a:rPr>
              <a:t>CF </a:t>
            </a:r>
            <a:r>
              <a:rPr lang="lo-LA" sz="3600" dirty="0">
                <a:latin typeface="Phetsarath OT" panose="02000500000000020004" pitchFamily="2" charset="0"/>
                <a:cs typeface="Phetsarath OT" panose="02000500000000020004" pitchFamily="2" charset="0"/>
              </a:rPr>
              <a:t>ປະສົບຜົນສຳເລັດ</a:t>
            </a:r>
            <a:r>
              <a:rPr lang="en-US" sz="3600" dirty="0">
                <a:latin typeface="+mn-lt"/>
              </a:rPr>
              <a:t> </a:t>
            </a:r>
          </a:p>
        </p:txBody>
      </p:sp>
      <p:cxnSp>
        <p:nvCxnSpPr>
          <p:cNvPr id="3" name="Straight Connector 2"/>
          <p:cNvCxnSpPr/>
          <p:nvPr/>
        </p:nvCxnSpPr>
        <p:spPr>
          <a:xfrm>
            <a:off x="1159329" y="1632857"/>
            <a:ext cx="783771"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1159329" y="3053443"/>
            <a:ext cx="800100" cy="163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323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785" y="4544704"/>
            <a:ext cx="2279791" cy="707886"/>
          </a:xfrm>
          <a:prstGeom prst="rect">
            <a:avLst/>
          </a:prstGeom>
          <a:noFill/>
        </p:spPr>
        <p:txBody>
          <a:bodyPr wrap="none" rtlCol="0">
            <a:spAutoFit/>
          </a:bodyPr>
          <a:lstStyle/>
          <a:p>
            <a:r>
              <a:rPr lang="lo-LA" sz="4000" b="1" dirty="0">
                <a:latin typeface="Phetsarath OT" panose="02000500000000020004" pitchFamily="2" charset="0"/>
                <a:cs typeface="Phetsarath OT" panose="02000500000000020004" pitchFamily="2" charset="0"/>
              </a:rPr>
              <a:t>ສິ່ງຖວ່ງດຶງ </a:t>
            </a:r>
            <a:r>
              <a:rPr lang="en-US" sz="4000" b="1" dirty="0">
                <a:latin typeface="+mj-lt"/>
              </a:rPr>
              <a:t>:</a:t>
            </a:r>
            <a:endParaRPr lang="fr-FR" sz="4000" b="1" dirty="0">
              <a:latin typeface="+mj-lt"/>
            </a:endParaRPr>
          </a:p>
        </p:txBody>
      </p:sp>
    </p:spTree>
    <p:extLst>
      <p:ext uri="{BB962C8B-B14F-4D97-AF65-F5344CB8AC3E}">
        <p14:creationId xmlns:p14="http://schemas.microsoft.com/office/powerpoint/2010/main" val="4020538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o-LA" sz="3200" dirty="0">
                <a:latin typeface="Phetsarath OT" panose="02000500000000000000" pitchFamily="2" charset="0"/>
                <a:cs typeface="Phetsarath OT" panose="02000500000000000000" pitchFamily="2" charset="0"/>
              </a:rPr>
              <a:t>ຂາດກຸ່ມຊາວກະສິກອນທີ່ເຂັ້ມແຂງ</a:t>
            </a:r>
            <a:endParaRPr lang="en-US" sz="3200" dirty="0"/>
          </a:p>
        </p:txBody>
      </p:sp>
      <p:sp>
        <p:nvSpPr>
          <p:cNvPr id="3" name="Content Placeholder 2"/>
          <p:cNvSpPr>
            <a:spLocks noGrp="1"/>
          </p:cNvSpPr>
          <p:nvPr>
            <p:ph idx="1"/>
          </p:nvPr>
        </p:nvSpPr>
        <p:spPr/>
        <p:txBody>
          <a:bodyPr>
            <a:noAutofit/>
          </a:bodyPr>
          <a:lstStyle/>
          <a:p>
            <a:pPr lvl="0">
              <a:lnSpc>
                <a:spcPct val="80000"/>
              </a:lnSpc>
              <a:buFont typeface="Arial"/>
              <a:buChar char="•"/>
            </a:pPr>
            <a:r>
              <a:rPr lang="lo-LA" sz="2600" b="1" i="1" dirty="0">
                <a:latin typeface="Phetsarath OT" panose="02000500000000020004" pitchFamily="2" charset="0"/>
                <a:cs typeface="Phetsarath OT" panose="02000500000000020004" pitchFamily="2" charset="0"/>
              </a:rPr>
              <a:t>ກໍລະນີໜູ ແລະ ຖົ່ວເບີ</a:t>
            </a:r>
            <a:r>
              <a:rPr lang="en-US" sz="2600" b="1" i="1"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ກຸ່ມຊາວກະສິກອນ ໄດ້ປະກອບສ່ວນຢ່າງໃຫຍ່ ຫຼວງ ໃຫ້ແກ່ຜົນສໍາເລັດຂອງການຜະລິດກະສິກໍາແບບມີສັນຍາຜູກພັນ ໂດຍການເພີ້ມ ອໍານາດການຕໍ່ລອງຂອງຊາວກະສິກອນ ແລະ ຊ່ວຍປົກປ້ອງຜົນປະໂຫຍດ ຂອງຊາວກະສິກອນ</a:t>
            </a:r>
            <a:r>
              <a:rPr lang="en-US" sz="2600" dirty="0">
                <a:latin typeface="Phetsarath OT" panose="02000500000000020004" pitchFamily="2" charset="0"/>
                <a:cs typeface="Phetsarath OT" panose="02000500000000020004" pitchFamily="2" charset="0"/>
              </a:rPr>
              <a:t>. </a:t>
            </a:r>
            <a:r>
              <a:rPr lang="lo-LA" sz="2600" i="1" u="sng" dirty="0">
                <a:latin typeface="Phetsarath OT" panose="02000500000000020004" pitchFamily="2" charset="0"/>
                <a:cs typeface="Phetsarath OT" panose="02000500000000020004" pitchFamily="2" charset="0"/>
              </a:rPr>
              <a:t>ຢ່າງໃດກໍ່ຕາມ</a:t>
            </a:r>
            <a:r>
              <a:rPr lang="en-US" sz="2600" i="1" u="sng" dirty="0">
                <a:latin typeface="Phetsarath OT" panose="02000500000000020004" pitchFamily="2" charset="0"/>
                <a:cs typeface="Phetsarath OT" panose="02000500000000020004" pitchFamily="2" charset="0"/>
              </a:rPr>
              <a:t>, </a:t>
            </a:r>
            <a:r>
              <a:rPr lang="lo-LA" sz="2600" i="1" u="sng" dirty="0">
                <a:latin typeface="Phetsarath OT" panose="02000500000000020004" pitchFamily="2" charset="0"/>
                <a:cs typeface="Phetsarath OT" panose="02000500000000020004" pitchFamily="2" charset="0"/>
              </a:rPr>
              <a:t>ຜູ້ນໍາກຸ່ມຄວນໄດ້ຮັບການເລືອກທີ່ແທ້ຈີ່ງຈາກຊາວກະສິກອນ</a:t>
            </a:r>
            <a:r>
              <a:rPr lang="lo-LA" sz="2600" dirty="0">
                <a:latin typeface="Phetsarath OT" panose="02000500000000020004" pitchFamily="2" charset="0"/>
                <a:cs typeface="Phetsarath OT" panose="02000500000000020004" pitchFamily="2" charset="0"/>
              </a:rPr>
              <a:t>; </a:t>
            </a:r>
          </a:p>
          <a:p>
            <a:pPr lvl="0">
              <a:lnSpc>
                <a:spcPct val="80000"/>
              </a:lnSpc>
              <a:buFont typeface="Arial"/>
              <a:buChar char="•"/>
            </a:pPr>
            <a:endParaRPr lang="lo-LA" sz="600" dirty="0">
              <a:latin typeface="Phetsarath OT" panose="02000500000000020004" pitchFamily="2" charset="0"/>
              <a:cs typeface="Phetsarath OT" panose="02000500000000020004" pitchFamily="2" charset="0"/>
            </a:endParaRPr>
          </a:p>
          <a:p>
            <a:pPr lvl="0">
              <a:lnSpc>
                <a:spcPct val="80000"/>
              </a:lnSpc>
            </a:pPr>
            <a:r>
              <a:rPr lang="lo-LA" sz="2600" dirty="0">
                <a:latin typeface="Phetsarath OT" panose="02000500000000020004" pitchFamily="2" charset="0"/>
                <a:cs typeface="Phetsarath OT" panose="02000500000000020004" pitchFamily="2" charset="0"/>
              </a:rPr>
              <a:t>ໃນປິ 2016,</a:t>
            </a:r>
            <a:r>
              <a:rPr lang="en-US" sz="2600" dirty="0">
                <a:latin typeface="Phetsarath OT" panose="02000500000000020004" pitchFamily="2" charset="0"/>
                <a:cs typeface="Phetsarath OT" panose="02000500000000020004" pitchFamily="2" charset="0"/>
              </a:rPr>
              <a:t> </a:t>
            </a:r>
            <a:r>
              <a:rPr lang="lo-LA" sz="2600" i="1" u="sng" dirty="0">
                <a:latin typeface="Phetsarath OT" panose="02000500000000020004" pitchFamily="2" charset="0"/>
                <a:cs typeface="Phetsarath OT" panose="02000500000000020004" pitchFamily="2" charset="0"/>
              </a:rPr>
              <a:t>ມີພຽງສະຫະກອນ</a:t>
            </a:r>
            <a:r>
              <a:rPr lang="en-US" sz="2600" i="1" u="sng" dirty="0">
                <a:latin typeface="Phetsarath OT" panose="02000500000000020004" pitchFamily="2" charset="0"/>
                <a:cs typeface="Phetsarath OT" panose="02000500000000020004" pitchFamily="2" charset="0"/>
              </a:rPr>
              <a:t> 3 </a:t>
            </a:r>
            <a:r>
              <a:rPr lang="lo-LA" sz="2600" i="1" u="sng" dirty="0">
                <a:latin typeface="Phetsarath OT" panose="02000500000000020004" pitchFamily="2" charset="0"/>
                <a:cs typeface="Phetsarath OT" panose="02000500000000020004" pitchFamily="2" charset="0"/>
              </a:rPr>
              <a:t>ແຫ່ງເທົ່ານັ້ນ ທີ່ໄດ້ຈົດທະບຽນເປັນທາງການ</a:t>
            </a:r>
            <a:r>
              <a:rPr lang="lo-LA" sz="2600" dirty="0">
                <a:latin typeface="Phetsarath OT" panose="02000500000000020004" pitchFamily="2" charset="0"/>
                <a:cs typeface="Phetsarath OT" panose="02000500000000020004" pitchFamily="2" charset="0"/>
              </a:rPr>
              <a:t> ໃນຂອບເຂດທົ່ວປະເທດ</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ຊຶ່ງເປັນຜົນມາຈາກນິຕິກໍາກົດໝາຍທີ່ຂ້ອນຂ້າງເກົ່າ ແລະ ຂາດການຈັດຕັ້ງປະຕິບັດທີ່ເປັນເອກະພາບກັນ</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ແລະ ຂາດຂໍ້ມູນຂ່າວສານ</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ຂາດຄວາມຮູ້</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ແລະ ປະສົບການຕົວຈິງ ທັງຊາວກະສິກອນ ແລະ ພາກລັດ;</a:t>
            </a:r>
          </a:p>
          <a:p>
            <a:pPr lvl="0">
              <a:lnSpc>
                <a:spcPct val="80000"/>
              </a:lnSpc>
            </a:pPr>
            <a:endParaRPr lang="lo-LA" sz="600" dirty="0">
              <a:latin typeface="Phetsarath OT" panose="02000500000000020004" pitchFamily="2" charset="0"/>
              <a:cs typeface="Phetsarath OT" panose="02000500000000020004" pitchFamily="2" charset="0"/>
            </a:endParaRPr>
          </a:p>
          <a:p>
            <a:pPr lvl="0">
              <a:lnSpc>
                <a:spcPct val="80000"/>
              </a:lnSpc>
            </a:pPr>
            <a:r>
              <a:rPr lang="lo-LA" sz="2600" i="1" u="sng" dirty="0">
                <a:latin typeface="Phetsarath OT" panose="02000500000000020004" pitchFamily="2" charset="0"/>
                <a:cs typeface="Phetsarath OT" panose="02000500000000020004" pitchFamily="2" charset="0"/>
              </a:rPr>
              <a:t>ນະໂຍບາຍການຕອບແທນ ຊາວກະສິກອນ ແລະ ກຸ່ມຊາວກະສິກອນ ຍັງບໍ່ຈະແຈ້ງ</a:t>
            </a:r>
            <a:r>
              <a:rPr lang="lo-LA" sz="2600" dirty="0">
                <a:latin typeface="Phetsarath OT" panose="02000500000000020004" pitchFamily="2" charset="0"/>
                <a:cs typeface="Phetsarath OT" panose="02000500000000020004" pitchFamily="2" charset="0"/>
              </a:rPr>
              <a:t> ເພື່ອໃຫ້ພວກເຂົາເຂົ້າມີສ່ວນຮ່ວມກັບການຜະລິດກະສິກໍາແບບມີສັນຍາ</a:t>
            </a:r>
            <a:r>
              <a:rPr lang="en-US" sz="2600" dirty="0">
                <a:latin typeface="Phetsarath OT" panose="02000500000000020004" pitchFamily="2" charset="0"/>
                <a:cs typeface="Phetsarath OT" panose="02000500000000020004" pitchFamily="2" charset="0"/>
              </a:rPr>
              <a:t>. </a:t>
            </a:r>
          </a:p>
        </p:txBody>
      </p:sp>
    </p:spTree>
    <p:extLst>
      <p:ext uri="{BB962C8B-B14F-4D97-AF65-F5344CB8AC3E}">
        <p14:creationId xmlns:p14="http://schemas.microsoft.com/office/powerpoint/2010/main" val="2209141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302046"/>
            <a:ext cx="8901296" cy="686004"/>
          </a:xfrm>
        </p:spPr>
        <p:txBody>
          <a:bodyPr>
            <a:normAutofit/>
          </a:bodyPr>
          <a:lstStyle/>
          <a:p>
            <a:r>
              <a:rPr lang="lo-LA" sz="3200" dirty="0">
                <a:latin typeface="Phetsarath OT" panose="02000500000000000000" pitchFamily="2" charset="0"/>
                <a:cs typeface="Phetsarath OT" panose="02000500000000000000" pitchFamily="2" charset="0"/>
              </a:rPr>
              <a:t>ຂາດການລົງ​ທຶນທຸລະກິດພາຍໃນປະເທດ</a:t>
            </a:r>
            <a:endParaRPr lang="en-US" sz="3200" dirty="0"/>
          </a:p>
        </p:txBody>
      </p:sp>
      <p:sp>
        <p:nvSpPr>
          <p:cNvPr id="3" name="Content Placeholder 2"/>
          <p:cNvSpPr>
            <a:spLocks noGrp="1"/>
          </p:cNvSpPr>
          <p:nvPr>
            <p:ph idx="1"/>
          </p:nvPr>
        </p:nvSpPr>
        <p:spPr/>
        <p:txBody>
          <a:bodyPr>
            <a:noAutofit/>
          </a:bodyPr>
          <a:lstStyle/>
          <a:p>
            <a:pPr>
              <a:lnSpc>
                <a:spcPct val="120000"/>
              </a:lnSpc>
            </a:pPr>
            <a:r>
              <a:rPr lang="lo-LA" sz="2600" dirty="0">
                <a:latin typeface="Phetsarath OT" panose="02000500000000020004" pitchFamily="2" charset="0"/>
                <a:cs typeface="Phetsarath OT" panose="02000500000000020004" pitchFamily="2" charset="0"/>
              </a:rPr>
              <a:t>ການລົງທຶນພາຍໃນ ແມ່ນມີຈໍານວນນ້ອຍ</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ຂະໜາດນ້ອຍ ແລະ ບໍ່ເຂັ້ມແຂງ ຈຶ່ງເຮັດໃຫ້ນັກລົງທຶນຕ່າງປະເທດ ຄວບຄຸມຕະຫຼາດ;</a:t>
            </a:r>
            <a:r>
              <a:rPr lang="en-US" sz="2600" dirty="0">
                <a:latin typeface="Phetsarath OT" panose="02000500000000020004" pitchFamily="2" charset="0"/>
                <a:cs typeface="Phetsarath OT" panose="02000500000000020004" pitchFamily="2" charset="0"/>
              </a:rPr>
              <a:t> </a:t>
            </a:r>
            <a:endParaRPr lang="lo-LA" sz="2600" dirty="0">
              <a:latin typeface="Phetsarath OT" panose="02000500000000020004" pitchFamily="2" charset="0"/>
              <a:cs typeface="Phetsarath OT" panose="02000500000000020004" pitchFamily="2" charset="0"/>
            </a:endParaRPr>
          </a:p>
          <a:p>
            <a:pPr>
              <a:lnSpc>
                <a:spcPct val="120000"/>
              </a:lnSpc>
            </a:pPr>
            <a:r>
              <a:rPr lang="lo-LA" sz="2600" dirty="0">
                <a:latin typeface="Phetsarath OT" panose="02000500000000020004" pitchFamily="2" charset="0"/>
                <a:cs typeface="Phetsarath OT" panose="02000500000000020004" pitchFamily="2" charset="0"/>
              </a:rPr>
              <a:t>ຈໍານວນການລົງທຶນຈາກພາຍໃນ ທີ່ມີຈໍານວນນ້ອຍ </a:t>
            </a:r>
            <a:r>
              <a:rPr lang="lo-LA" sz="2600" i="1" u="sng" dirty="0">
                <a:latin typeface="Phetsarath OT" panose="02000500000000020004" pitchFamily="2" charset="0"/>
                <a:cs typeface="Phetsarath OT" panose="02000500000000020004" pitchFamily="2" charset="0"/>
              </a:rPr>
              <a:t>ເຮັດໃຫ້ເກີດການຜູກຂາດຂອງການລົງທຶນ </a:t>
            </a:r>
            <a:r>
              <a:rPr lang="lo-LA" sz="2600" dirty="0">
                <a:latin typeface="Phetsarath OT" panose="02000500000000020004" pitchFamily="2" charset="0"/>
                <a:cs typeface="Phetsarath OT" panose="02000500000000020004" pitchFamily="2" charset="0"/>
              </a:rPr>
              <a:t>ໂດຍນັກລົງທຶນຂອງຕ່າງປະເທດ;</a:t>
            </a:r>
            <a:endParaRPr lang="en-US" sz="2600" dirty="0">
              <a:latin typeface="Phetsarath OT" panose="02000500000000020004" pitchFamily="2" charset="0"/>
              <a:cs typeface="Phetsarath OT" panose="02000500000000020004" pitchFamily="2" charset="0"/>
            </a:endParaRPr>
          </a:p>
          <a:p>
            <a:pPr lvl="0">
              <a:lnSpc>
                <a:spcPct val="120000"/>
              </a:lnSpc>
            </a:pPr>
            <a:r>
              <a:rPr lang="lo-LA" sz="2600" i="1" u="sng" dirty="0">
                <a:latin typeface="Phetsarath OT" panose="02000500000000020004" pitchFamily="2" charset="0"/>
                <a:cs typeface="Phetsarath OT" panose="02000500000000020004" pitchFamily="2" charset="0"/>
              </a:rPr>
              <a:t>ການຜູກຂາດຂອງການລົງທຶນ</a:t>
            </a:r>
            <a:r>
              <a:rPr lang="lo-LA" sz="2600" dirty="0">
                <a:latin typeface="Phetsarath OT" panose="02000500000000020004" pitchFamily="2" charset="0"/>
                <a:cs typeface="Phetsarath OT" panose="02000500000000020004" pitchFamily="2" charset="0"/>
              </a:rPr>
              <a:t> ຈະສົ່ງຜົນຕໍ່ຊາວກະສິກອນຂະໜາດນ້ອຍ ໂດຍສະເພາະ ຜູ້ທີ່ບໍ່ໄດ້ຢູ່ອົງການຈັດຕັ້ງກຸ່ມ; </a:t>
            </a:r>
          </a:p>
          <a:p>
            <a:pPr lvl="0">
              <a:lnSpc>
                <a:spcPct val="120000"/>
              </a:lnSpc>
            </a:pPr>
            <a:r>
              <a:rPr lang="lo-LA" sz="2600" dirty="0">
                <a:latin typeface="Phetsarath OT" panose="02000500000000020004" pitchFamily="2" charset="0"/>
                <a:cs typeface="Phetsarath OT" panose="02000500000000020004" pitchFamily="2" charset="0"/>
              </a:rPr>
              <a:t>ນັກລົງທຶນ/ບໍລິສັດເອກະຊົນ ບໍ່ຮູ້ເຖິງຜົນປະໂຫຍດທີ່ພວກເຂົາອາດຈະໄດ້ຮັບຈາກການເຂົ້າຮ່ວມໃນ </a:t>
            </a:r>
            <a:r>
              <a:rPr lang="en-US" sz="2600" dirty="0">
                <a:latin typeface="Phetsarath OT" panose="02000500000000020004" pitchFamily="2" charset="0"/>
                <a:cs typeface="Phetsarath OT" panose="02000500000000020004" pitchFamily="2" charset="0"/>
              </a:rPr>
              <a:t>CF </a:t>
            </a:r>
            <a:r>
              <a:rPr lang="lo-LA" sz="2600" dirty="0">
                <a:latin typeface="Phetsarath OT" panose="02000500000000020004" pitchFamily="2" charset="0"/>
                <a:cs typeface="Phetsarath OT" panose="02000500000000020004" pitchFamily="2" charset="0"/>
              </a:rPr>
              <a:t>ເຊັ່ນ: ໄດ້ຮັບການຫຼຸດຜ່ອນພາສີໃນການນໍາເຂົ້າປັດໃຈການຜະລິດ</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ປຸ໋ຍ, ແນວພັນ ແລະ ອື່ນໆ</a:t>
            </a:r>
            <a:r>
              <a:rPr lang="en-US" sz="2600" dirty="0">
                <a:latin typeface="Phetsarath OT" panose="02000500000000020004" pitchFamily="2" charset="0"/>
                <a:cs typeface="Phetsarath OT" panose="02000500000000020004" pitchFamily="2" charset="0"/>
              </a:rPr>
              <a:t>)</a:t>
            </a:r>
            <a:r>
              <a:rPr lang="lo-LA" sz="2600" dirty="0">
                <a:latin typeface="Phetsarath OT" panose="02000500000000020004" pitchFamily="2" charset="0"/>
                <a:cs typeface="Phetsarath OT" panose="02000500000000020004" pitchFamily="2" charset="0"/>
              </a:rPr>
              <a:t>.</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ບໍ່ມີນະໂຍບາຍແຮງຈູງໃຈ ທີ່ຈະແຈ້ງ/ຄົບຖ້ວນ ເພື່ອເຮັດທຸລະກິດໃນຮູບແບບຂອງ </a:t>
            </a:r>
            <a:r>
              <a:rPr lang="en-US" sz="2600" dirty="0">
                <a:latin typeface="Phetsarath OT" panose="02000500000000020004" pitchFamily="2" charset="0"/>
                <a:cs typeface="Phetsarath OT" panose="02000500000000020004" pitchFamily="2" charset="0"/>
              </a:rPr>
              <a:t>CF</a:t>
            </a:r>
            <a:r>
              <a:rPr lang="lo-LA" sz="2600" dirty="0">
                <a:latin typeface="Phetsarath OT" panose="02000500000000020004" pitchFamily="2" charset="0"/>
                <a:cs typeface="Phetsarath OT" panose="02000500000000020004" pitchFamily="2" charset="0"/>
              </a:rPr>
              <a:t>.</a:t>
            </a:r>
            <a:endParaRPr lang="en-US" sz="2600" i="1" u="sng"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3106188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0000"/>
              </a:lnSpc>
              <a:spcBef>
                <a:spcPts val="600"/>
              </a:spcBef>
            </a:pPr>
            <a:r>
              <a:rPr lang="lo-LA" sz="3200" dirty="0">
                <a:latin typeface="Phetsarath OT" panose="02000500000000000000" pitchFamily="2" charset="0"/>
                <a:cs typeface="Phetsarath OT" panose="02000500000000000000" pitchFamily="2" charset="0"/>
              </a:rPr>
              <a:t>ການຄຸ້ມຄອງຕະຫຼາດກະສິກໍາ​ຍັງບໍ່ທັນເຂັ້ມແຂງ</a:t>
            </a:r>
          </a:p>
        </p:txBody>
      </p:sp>
      <p:sp>
        <p:nvSpPr>
          <p:cNvPr id="3" name="Content Placeholder 2"/>
          <p:cNvSpPr>
            <a:spLocks noGrp="1"/>
          </p:cNvSpPr>
          <p:nvPr>
            <p:ph idx="1"/>
          </p:nvPr>
        </p:nvSpPr>
        <p:spPr>
          <a:xfrm>
            <a:off x="108479" y="1050350"/>
            <a:ext cx="8909686" cy="5696125"/>
          </a:xfrm>
        </p:spPr>
        <p:txBody>
          <a:bodyPr>
            <a:normAutofit fontScale="92500"/>
          </a:bodyPr>
          <a:lstStyle/>
          <a:p>
            <a:pPr lvl="0">
              <a:lnSpc>
                <a:spcPct val="100000"/>
              </a:lnSpc>
            </a:pPr>
            <a:r>
              <a:rPr lang="lo-LA" sz="2600" i="1" u="sng" dirty="0">
                <a:latin typeface="Phetsarath OT" panose="02000500000000020004" pitchFamily="2" charset="0"/>
                <a:cs typeface="Phetsarath OT" panose="02000500000000020004" pitchFamily="2" charset="0"/>
              </a:rPr>
              <a:t>ຂາດການວິເຄາະ ດ້ານຕະຫຼາດກະສິກໍາ ແລະ ແນວໂນມຂອງຕະຫຼາດ</a:t>
            </a:r>
            <a:r>
              <a:rPr lang="lo-LA" sz="2600" dirty="0">
                <a:latin typeface="Phetsarath OT" panose="02000500000000020004" pitchFamily="2" charset="0"/>
                <a:cs typeface="Phetsarath OT" panose="02000500000000020004" pitchFamily="2" charset="0"/>
              </a:rPr>
              <a:t>;</a:t>
            </a:r>
            <a:r>
              <a:rPr lang="en-US" sz="2600" dirty="0">
                <a:latin typeface="Phetsarath OT" panose="02000500000000020004" pitchFamily="2" charset="0"/>
                <a:cs typeface="Phetsarath OT" panose="02000500000000020004" pitchFamily="2" charset="0"/>
              </a:rPr>
              <a:t> </a:t>
            </a:r>
            <a:endParaRPr lang="lo-LA" sz="2600" dirty="0">
              <a:latin typeface="Phetsarath OT" panose="02000500000000020004" pitchFamily="2" charset="0"/>
              <a:cs typeface="Phetsarath OT" panose="02000500000000020004" pitchFamily="2" charset="0"/>
            </a:endParaRPr>
          </a:p>
          <a:p>
            <a:pPr lvl="0">
              <a:lnSpc>
                <a:spcPct val="100000"/>
              </a:lnSpc>
              <a:buFont typeface="Wingdings" panose="05000000000000000000" pitchFamily="2" charset="2"/>
              <a:buChar char="Ø"/>
            </a:pPr>
            <a:r>
              <a:rPr lang="lo-LA" sz="2600" dirty="0">
                <a:latin typeface="Phetsarath OT" panose="02000500000000020004" pitchFamily="2" charset="0"/>
                <a:cs typeface="Phetsarath OT" panose="02000500000000020004" pitchFamily="2" charset="0"/>
              </a:rPr>
              <a:t>ລາວມີບັນຫາໃນການຕອບສະຫນອງຕະຫຼາດທີ່ຕ້ອງການສໍາລັບການຜະລິດທາງການຄ້າ </a:t>
            </a:r>
          </a:p>
          <a:p>
            <a:pPr lvl="0">
              <a:lnSpc>
                <a:spcPct val="100000"/>
              </a:lnSpc>
              <a:buFont typeface="Wingdings" panose="05000000000000000000" pitchFamily="2" charset="2"/>
              <a:buChar char="Ø"/>
            </a:pPr>
            <a:r>
              <a:rPr lang="lo-LA" sz="2600" dirty="0">
                <a:latin typeface="Phetsarath OT" panose="02000500000000020004" pitchFamily="2" charset="0"/>
                <a:cs typeface="Phetsarath OT" panose="02000500000000020004" pitchFamily="2" charset="0"/>
              </a:rPr>
              <a:t>ລາວພົບກັບການແຂ່ງຂັນທີ່ດຸເດືອດ ຈາກປະເທດເພື່ອນບ້ານ</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ຈີນ</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ໄທ</a:t>
            </a:r>
            <a:r>
              <a:rPr lang="en-US" sz="2600" dirty="0">
                <a:latin typeface="Phetsarath OT" panose="02000500000000020004" pitchFamily="2" charset="0"/>
                <a:cs typeface="Phetsarath OT" panose="02000500000000020004" pitchFamily="2" charset="0"/>
              </a:rPr>
              <a:t>, </a:t>
            </a:r>
            <a:r>
              <a:rPr lang="lo-LA" sz="2600" dirty="0">
                <a:latin typeface="Phetsarath OT" panose="02000500000000020004" pitchFamily="2" charset="0"/>
                <a:cs typeface="Phetsarath OT" panose="02000500000000020004" pitchFamily="2" charset="0"/>
              </a:rPr>
              <a:t>ສສ ຫວຽດນາມ</a:t>
            </a:r>
            <a:r>
              <a:rPr lang="en-US" sz="2600" dirty="0">
                <a:latin typeface="Phetsarath OT" panose="02000500000000020004" pitchFamily="2" charset="0"/>
                <a:cs typeface="Phetsarath OT" panose="02000500000000020004" pitchFamily="2" charset="0"/>
              </a:rPr>
              <a:t>). </a:t>
            </a:r>
            <a:endParaRPr lang="lo-LA" sz="2600" dirty="0">
              <a:latin typeface="Phetsarath OT" panose="02000500000000020004" pitchFamily="2" charset="0"/>
              <a:cs typeface="Phetsarath OT" panose="02000500000000020004" pitchFamily="2" charset="0"/>
            </a:endParaRPr>
          </a:p>
          <a:p>
            <a:pPr lvl="0">
              <a:lnSpc>
                <a:spcPct val="100000"/>
              </a:lnSpc>
            </a:pPr>
            <a:endParaRPr lang="en-AU" sz="600" dirty="0">
              <a:latin typeface="Phetsarath OT" panose="02000500000000020004" pitchFamily="2" charset="0"/>
              <a:cs typeface="Phetsarath OT" panose="02000500000000020004" pitchFamily="2" charset="0"/>
            </a:endParaRPr>
          </a:p>
          <a:p>
            <a:pPr lvl="0">
              <a:lnSpc>
                <a:spcPct val="100000"/>
              </a:lnSpc>
            </a:pPr>
            <a:r>
              <a:rPr lang="lo-LA" sz="2600" i="1" u="sng" dirty="0">
                <a:latin typeface="Phetsarath OT" panose="02000500000000020004" pitchFamily="2" charset="0"/>
                <a:cs typeface="Phetsarath OT" panose="02000500000000020004" pitchFamily="2" charset="0"/>
              </a:rPr>
              <a:t>ຄວາມສາມາດໃນການຄຸ້ມຄອງຂອງຕະຫຼາດກະສິກໍາ ແມ່ນຈໍາກັດ ເຮັດໃຫ້ຫຼຸດຜ່ອນຄວາມສາມາດຂອງຊາວກະສິກອນ ເພື່ອສະຫນອງການຕະຫຼາດ;</a:t>
            </a:r>
            <a:r>
              <a:rPr lang="lo-LA" sz="2600" dirty="0">
                <a:latin typeface="Phetsarath OT" panose="02000500000000020004" pitchFamily="2" charset="0"/>
                <a:cs typeface="Phetsarath OT" panose="02000500000000020004" pitchFamily="2" charset="0"/>
              </a:rPr>
              <a:t> </a:t>
            </a:r>
          </a:p>
          <a:p>
            <a:pPr lvl="0">
              <a:lnSpc>
                <a:spcPct val="100000"/>
              </a:lnSpc>
              <a:buFont typeface="Wingdings" panose="05000000000000000000" pitchFamily="2" charset="2"/>
              <a:buChar char="Ø"/>
            </a:pPr>
            <a:r>
              <a:rPr lang="lo-LA" sz="2600" dirty="0">
                <a:latin typeface="Phetsarath OT" panose="02000500000000020004" pitchFamily="2" charset="0"/>
                <a:cs typeface="Phetsarath OT" panose="02000500000000020004" pitchFamily="2" charset="0"/>
              </a:rPr>
              <a:t>ການຂາດເອກະສານທີ່ເຫມາະສົມສໍາລັບການຂ້າມຊາຍແດນ </a:t>
            </a:r>
            <a:r>
              <a:rPr lang="en-US" sz="2800" dirty="0">
                <a:sym typeface="Wingdings"/>
              </a:rPr>
              <a:t> </a:t>
            </a:r>
            <a:r>
              <a:rPr lang="lo-LA" sz="2600" dirty="0">
                <a:latin typeface="Phetsarath OT" panose="02000500000000020004" pitchFamily="2" charset="0"/>
                <a:cs typeface="Phetsarath OT" panose="02000500000000020004" pitchFamily="2" charset="0"/>
              </a:rPr>
              <a:t>ບໍ່ສາມາດສົ່ງອອກ</a:t>
            </a:r>
          </a:p>
          <a:p>
            <a:pPr lvl="0">
              <a:lnSpc>
                <a:spcPct val="100000"/>
              </a:lnSpc>
              <a:buFont typeface="Wingdings" panose="05000000000000000000" pitchFamily="2" charset="2"/>
              <a:buChar char="Ø"/>
            </a:pPr>
            <a:r>
              <a:rPr lang="lo-LA" sz="2600" dirty="0">
                <a:latin typeface="Phetsarath OT" panose="02000500000000020004" pitchFamily="2" charset="0"/>
                <a:cs typeface="Phetsarath OT" panose="02000500000000020004" pitchFamily="2" charset="0"/>
              </a:rPr>
              <a:t>ການສະຫນອງຂໍ້ມູນຂ່າວສານຕະຫຼາດທີ່ບໍ່ທັນການ </a:t>
            </a:r>
            <a:r>
              <a:rPr lang="en-US" sz="2400" dirty="0">
                <a:sym typeface="Wingdings"/>
              </a:rPr>
              <a:t> </a:t>
            </a:r>
            <a:r>
              <a:rPr lang="lo-LA" sz="2600" dirty="0">
                <a:latin typeface="Phetsarath OT" panose="02000500000000020004" pitchFamily="2" charset="0"/>
                <a:cs typeface="Phetsarath OT" panose="02000500000000020004" pitchFamily="2" charset="0"/>
              </a:rPr>
              <a:t>ບໍ່ສາມາດເລືອກພືດທີຕ້ອງການຂອງຕະຫຼາດ</a:t>
            </a:r>
          </a:p>
          <a:p>
            <a:pPr lvl="0">
              <a:lnSpc>
                <a:spcPct val="100000"/>
              </a:lnSpc>
              <a:buFont typeface="Wingdings" panose="05000000000000000000" pitchFamily="2" charset="2"/>
              <a:buChar char="Ø"/>
            </a:pPr>
            <a:r>
              <a:rPr lang="lo-LA" sz="2600" dirty="0">
                <a:latin typeface="Phetsarath OT" panose="02000500000000020004" pitchFamily="2" charset="0"/>
                <a:cs typeface="Phetsarath OT" panose="02000500000000020004" pitchFamily="2" charset="0"/>
              </a:rPr>
              <a:t>ສິ່ງອໍານວຍຄວາມສະດວກພື້ນຖານໃນການເຊື່ອມຕໍ່ຊາວກະສິກອນກັບຕະຫລາດ (ເຊັ່ນ: ຕະຫຼາດຜູ້ຄ້າສົ່ງ, ການຂົນສົ່ງ, ການເກັບຮັກສາ) </a:t>
            </a:r>
            <a:r>
              <a:rPr lang="en-US" sz="2800" dirty="0">
                <a:sym typeface="Wingdings"/>
              </a:rPr>
              <a:t></a:t>
            </a:r>
            <a:r>
              <a:rPr lang="lo-LA" sz="2800" dirty="0">
                <a:sym typeface="Wingdings"/>
              </a:rPr>
              <a:t> </a:t>
            </a:r>
            <a:r>
              <a:rPr lang="lo-LA" sz="2600" dirty="0">
                <a:latin typeface="Phetsarath OT" panose="02000500000000020004" pitchFamily="2" charset="0"/>
                <a:cs typeface="Phetsarath OT" panose="02000500000000020004" pitchFamily="2" charset="0"/>
                <a:sym typeface="Wingdings"/>
              </a:rPr>
              <a:t>ລາຄາສູງ</a:t>
            </a:r>
            <a:r>
              <a:rPr lang="lo-LA" sz="2600" dirty="0">
                <a:latin typeface="Phetsarath OT" panose="02000500000000020004" pitchFamily="2" charset="0"/>
                <a:cs typeface="Phetsarath OT" panose="02000500000000020004" pitchFamily="2" charset="0"/>
              </a:rPr>
              <a:t> </a:t>
            </a:r>
            <a:endParaRPr lang="en-AU" sz="2600"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959576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07950" y="238392"/>
            <a:ext cx="8901113" cy="687387"/>
          </a:xfrm>
        </p:spPr>
        <p:txBody>
          <a:bodyPr>
            <a:normAutofit/>
          </a:bodyPr>
          <a:lstStyle/>
          <a:p>
            <a:r>
              <a:rPr lang="lo-LA" sz="3600" dirty="0">
                <a:latin typeface="Phetsarath OT" panose="02000500000000000000" pitchFamily="2" charset="0"/>
                <a:cs typeface="Phetsarath OT" panose="02000500000000000000" pitchFamily="2" charset="0"/>
              </a:rPr>
              <a:t>ຜົນກະທົບດ້ານບວກ ຕໍ່ກັບລາຍຮັບ</a:t>
            </a:r>
            <a:endParaRPr lang="en-US" altLang="fr-FR" sz="3600" b="1" dirty="0">
              <a:latin typeface="+mn-lt"/>
            </a:endParaRPr>
          </a:p>
        </p:txBody>
      </p:sp>
      <p:pic>
        <p:nvPicPr>
          <p:cNvPr id="5" name="table"/>
          <p:cNvPicPr>
            <a:picLocks noChangeAspect="1"/>
          </p:cNvPicPr>
          <p:nvPr/>
        </p:nvPicPr>
        <p:blipFill>
          <a:blip r:embed="rId2"/>
          <a:stretch>
            <a:fillRect/>
          </a:stretch>
        </p:blipFill>
        <p:spPr>
          <a:xfrm>
            <a:off x="107950" y="1127759"/>
            <a:ext cx="8958558" cy="5521013"/>
          </a:xfrm>
          <a:prstGeom prst="rect">
            <a:avLst/>
          </a:prstGeom>
        </p:spPr>
      </p:pic>
    </p:spTree>
    <p:extLst>
      <p:ext uri="{BB962C8B-B14F-4D97-AF65-F5344CB8AC3E}">
        <p14:creationId xmlns:p14="http://schemas.microsoft.com/office/powerpoint/2010/main" val="660795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8062"/>
            <a:ext cx="9144000" cy="686004"/>
          </a:xfrm>
        </p:spPr>
        <p:txBody>
          <a:bodyPr>
            <a:normAutofit/>
          </a:bodyPr>
          <a:lstStyle/>
          <a:p>
            <a:r>
              <a:rPr lang="lo-LA" sz="3000" dirty="0">
                <a:latin typeface="Phetsarath OT" panose="02000500000000000000" pitchFamily="2" charset="0"/>
                <a:cs typeface="Phetsarath OT" panose="02000500000000000000" pitchFamily="2" charset="0"/>
              </a:rPr>
              <a:t>ຜົນກະທົບດ້ານບວກຂອງສັນຍາການຜະລິດກະສິກໍາ</a:t>
            </a:r>
            <a:endParaRPr lang="en-US" sz="3000" dirty="0"/>
          </a:p>
        </p:txBody>
      </p:sp>
      <p:sp>
        <p:nvSpPr>
          <p:cNvPr id="3" name="Content Placeholder 2"/>
          <p:cNvSpPr>
            <a:spLocks noGrp="1"/>
          </p:cNvSpPr>
          <p:nvPr>
            <p:ph idx="1"/>
          </p:nvPr>
        </p:nvSpPr>
        <p:spPr>
          <a:xfrm>
            <a:off x="108478" y="921284"/>
            <a:ext cx="9035521" cy="5696125"/>
          </a:xfrm>
        </p:spPr>
        <p:txBody>
          <a:bodyPr>
            <a:noAutofit/>
          </a:bodyPr>
          <a:lstStyle/>
          <a:p>
            <a:pPr lvl="0">
              <a:lnSpc>
                <a:spcPct val="110000"/>
              </a:lnSpc>
              <a:spcBef>
                <a:spcPts val="0"/>
              </a:spcBef>
            </a:pPr>
            <a:r>
              <a:rPr lang="lo-LA" sz="2000" b="1" dirty="0">
                <a:latin typeface="Phetsarath OT" panose="02000500000000020004" pitchFamily="2" charset="0"/>
                <a:cs typeface="Phetsarath OT" panose="02000500000000020004" pitchFamily="2" charset="0"/>
              </a:rPr>
              <a:t>ຊ່ວຍສ້າງວຽກເຮັດງານທຳ ໃຫ້ແກ່ຊາວກະສິກອນຫຼາຍຂຶ້ນ</a:t>
            </a:r>
            <a:r>
              <a:rPr lang="en-US" sz="2000" b="1" dirty="0">
                <a:latin typeface="Phetsarath OT" panose="02000500000000020004" pitchFamily="2" charset="0"/>
                <a:cs typeface="Phetsarath OT" panose="02000500000000020004" pitchFamily="2" charset="0"/>
              </a:rPr>
              <a:t>: </a:t>
            </a:r>
          </a:p>
          <a:p>
            <a:pPr lvl="1">
              <a:lnSpc>
                <a:spcPct val="110000"/>
              </a:lnSpc>
              <a:spcBef>
                <a:spcPts val="0"/>
              </a:spcBef>
              <a:buFont typeface="Wingdings" panose="05000000000000000000" pitchFamily="2" charset="2"/>
              <a:buChar char="Ø"/>
            </a:pPr>
            <a:r>
              <a:rPr lang="lo-LA" sz="2000" dirty="0">
                <a:latin typeface="Phetsarath OT" panose="02000500000000020004" pitchFamily="2" charset="0"/>
                <a:cs typeface="Phetsarath OT" panose="02000500000000020004" pitchFamily="2" charset="0"/>
              </a:rPr>
              <a:t>ສັນຍາການຜະລິດ ທີ່ຈັດຕັ້ງປະຕິບັດໂດຍນັກທຸກລະກິດ ທີ່ມີການເຊື່ອມໂຍງກັບຕະຫຼາດ ໄດ້ສ້າງໂອກາດອັນໃໝ່ໃຫ້ຊາວກະສິກອນ </a:t>
            </a:r>
          </a:p>
          <a:p>
            <a:pPr lvl="1">
              <a:lnSpc>
                <a:spcPct val="110000"/>
              </a:lnSpc>
              <a:spcBef>
                <a:spcPts val="0"/>
              </a:spcBef>
              <a:buFont typeface="Wingdings" panose="05000000000000000000" pitchFamily="2" charset="2"/>
              <a:buChar char="Ø"/>
            </a:pPr>
            <a:r>
              <a:rPr lang="lo-LA" sz="2000" dirty="0">
                <a:latin typeface="Phetsarath OT" panose="02000500000000020004" pitchFamily="2" charset="0"/>
                <a:cs typeface="Phetsarath OT" panose="02000500000000020004" pitchFamily="2" charset="0"/>
              </a:rPr>
              <a:t>ສ້າງເງື່ອນໄຂໃນການເຂົ້າເຖິງເຕັກໂນໂລຊີໄດ້ດີກວ່າເກົ່າ ຜ່ານສັນຍາການຜະລິດກະສິກຳແບບ</a:t>
            </a:r>
          </a:p>
          <a:p>
            <a:pPr lvl="1">
              <a:lnSpc>
                <a:spcPct val="110000"/>
              </a:lnSpc>
              <a:spcBef>
                <a:spcPts val="0"/>
              </a:spcBef>
              <a:buFont typeface="Wingdings" panose="05000000000000000000" pitchFamily="2" charset="2"/>
              <a:buChar char="Ø"/>
            </a:pPr>
            <a:endParaRPr lang="lo-LA" sz="2000" dirty="0">
              <a:latin typeface="Phetsarath OT" panose="02000500000000020004" pitchFamily="2" charset="0"/>
              <a:cs typeface="Phetsarath OT" panose="02000500000000020004" pitchFamily="2" charset="0"/>
            </a:endParaRPr>
          </a:p>
          <a:p>
            <a:pPr lvl="0">
              <a:spcBef>
                <a:spcPts val="0"/>
              </a:spcBef>
            </a:pPr>
            <a:r>
              <a:rPr lang="lo-LA" sz="2000" b="1" dirty="0">
                <a:latin typeface="Phetsarath OT" panose="02000500000000020004" pitchFamily="2" charset="0"/>
                <a:cs typeface="Phetsarath OT" panose="02000500000000020004" pitchFamily="2" charset="0"/>
              </a:rPr>
              <a:t>ສ້າງໂອກາດໃນການເຂົ້າເຖິງການຕະຫຼາດໄດ້ດີກວ່າ</a:t>
            </a:r>
            <a:r>
              <a:rPr lang="en-US" sz="2000" b="1" dirty="0">
                <a:latin typeface="Phetsarath OT" panose="02000500000000020004" pitchFamily="2" charset="0"/>
                <a:cs typeface="Phetsarath OT" panose="02000500000000020004" pitchFamily="2" charset="0"/>
              </a:rPr>
              <a:t>: </a:t>
            </a:r>
          </a:p>
          <a:p>
            <a:pPr lvl="1">
              <a:spcBef>
                <a:spcPts val="0"/>
              </a:spcBef>
              <a:buFont typeface="Wingdings" panose="05000000000000000000" pitchFamily="2" charset="2"/>
              <a:buChar char="Ø"/>
            </a:pPr>
            <a:r>
              <a:rPr lang="lo-LA" sz="2000" dirty="0">
                <a:latin typeface="Phetsarath OT" panose="02000500000000020004" pitchFamily="2" charset="0"/>
                <a:cs typeface="Phetsarath OT" panose="02000500000000020004" pitchFamily="2" charset="0"/>
              </a:rPr>
              <a:t>ເປັນຫົນທາງທີ່ ເພື່ອເຂົ່າເຖີງເປົ້າໝາຍຕະຫຼາດການສົ່ງອອກ (ສສ ຫວຽດນາມ, ໄທ, ສປ ຈີນ...) </a:t>
            </a:r>
          </a:p>
          <a:p>
            <a:pPr lvl="1">
              <a:spcBef>
                <a:spcPts val="0"/>
              </a:spcBef>
            </a:pPr>
            <a:r>
              <a:rPr lang="lo-LA" sz="2000" dirty="0">
                <a:latin typeface="Phetsarath OT" panose="02000500000000020004" pitchFamily="2" charset="0"/>
                <a:cs typeface="Phetsarath OT" panose="02000500000000020004" pitchFamily="2" charset="0"/>
              </a:rPr>
              <a:t>ເຂົ້າ: ມີຄວາມສົມດຸນລະຫວ່າງການນໍາເຂົ້າແລະການບໍລິໂພກພາຍໃນ</a:t>
            </a:r>
          </a:p>
          <a:p>
            <a:pPr lvl="1">
              <a:spcBef>
                <a:spcPts val="0"/>
              </a:spcBef>
            </a:pPr>
            <a:r>
              <a:rPr lang="lo-LA" sz="2000" dirty="0">
                <a:latin typeface="Phetsarath OT" panose="02000500000000020004" pitchFamily="2" charset="0"/>
                <a:cs typeface="Phetsarath OT" panose="02000500000000020004" pitchFamily="2" charset="0"/>
              </a:rPr>
              <a:t>ຖົ່ວເບີ: ທັງຫມົດຂອງການຜະລິດແມ່ນສໍາລັບຕະຫຼາດຈີນ</a:t>
            </a:r>
          </a:p>
          <a:p>
            <a:pPr lvl="1">
              <a:spcBef>
                <a:spcPts val="0"/>
              </a:spcBef>
            </a:pPr>
            <a:r>
              <a:rPr lang="lo-LA" sz="2000" dirty="0">
                <a:latin typeface="Phetsarath OT" panose="02000500000000020004" pitchFamily="2" charset="0"/>
                <a:cs typeface="Phetsarath OT" panose="02000500000000020004" pitchFamily="2" charset="0"/>
              </a:rPr>
              <a:t>ຫມູ: ສຸມໃສ່ຜະລິດທັງຫມົດ ແມ່ນຕະຫຼາດພາຍໃນປະເທດທີ່ມີຄວາມຕ້ອງການສູງຂຶ້ນຫຼາຍ.</a:t>
            </a:r>
          </a:p>
          <a:p>
            <a:pPr marL="342900" lvl="1" indent="0">
              <a:spcBef>
                <a:spcPts val="0"/>
              </a:spcBef>
              <a:buNone/>
            </a:pPr>
            <a:endParaRPr lang="en-AU" sz="2000" dirty="0">
              <a:latin typeface="Phetsarath OT" panose="02000500000000020004" pitchFamily="2" charset="0"/>
              <a:cs typeface="Phetsarath OT" panose="02000500000000020004" pitchFamily="2" charset="0"/>
            </a:endParaRPr>
          </a:p>
          <a:p>
            <a:pPr lvl="0">
              <a:spcBef>
                <a:spcPts val="0"/>
              </a:spcBef>
            </a:pPr>
            <a:r>
              <a:rPr lang="lo-LA" sz="2000" b="1" dirty="0">
                <a:latin typeface="Phetsarath OT" panose="02000500000000020004" pitchFamily="2" charset="0"/>
                <a:cs typeface="Phetsarath OT" panose="02000500000000020004" pitchFamily="2" charset="0"/>
              </a:rPr>
              <a:t>ກະຈາຍຄວາມສ່ຽງຂອງຊາວກະສິກອນ</a:t>
            </a:r>
            <a:endParaRPr lang="en-US" sz="2000" b="1" dirty="0">
              <a:latin typeface="Phetsarath OT" panose="02000500000000020004" pitchFamily="2" charset="0"/>
              <a:cs typeface="Phetsarath OT" panose="02000500000000020004" pitchFamily="2" charset="0"/>
            </a:endParaRPr>
          </a:p>
          <a:p>
            <a:pPr lvl="1">
              <a:spcBef>
                <a:spcPts val="0"/>
              </a:spcBef>
              <a:buFont typeface="Wingdings" panose="05000000000000000000" pitchFamily="2" charset="2"/>
              <a:buChar char="Ø"/>
            </a:pPr>
            <a:r>
              <a:rPr lang="lo-LA" sz="2000" dirty="0">
                <a:latin typeface="Phetsarath OT" panose="02000500000000020004" pitchFamily="2" charset="0"/>
                <a:cs typeface="Phetsarath OT" panose="02000500000000020004" pitchFamily="2" charset="0"/>
              </a:rPr>
              <a:t>ຄວາມສ່ຽງ: ໄພທໍາມະຊາດ (ໄພແຫ້ງແລ້ງ, ໄພນໍ້າຖ້ວມ, ອາກາດຫນາວ), ການລະບາດຂອງພະຍາດຫຼືຄວາມສ່ຽງທາງດ້ານລາຄາ</a:t>
            </a:r>
          </a:p>
          <a:p>
            <a:pPr lvl="1">
              <a:spcBef>
                <a:spcPts val="0"/>
              </a:spcBef>
              <a:buFont typeface="Wingdings" panose="05000000000000000000" pitchFamily="2" charset="2"/>
              <a:buChar char="Ø"/>
            </a:pPr>
            <a:r>
              <a:rPr lang="lo-LA" sz="2000" dirty="0">
                <a:latin typeface="Phetsarath OT" panose="02000500000000020004" pitchFamily="2" charset="0"/>
                <a:cs typeface="Phetsarath OT" panose="02000500000000020004" pitchFamily="2" charset="0"/>
              </a:rPr>
              <a:t>ຊ່ວຍດຶງດູດການລົງທຶນໃນຂະແໜງກະສິກຳ ໂດຍສະເພາະແມ່ນນັກລົງທຶນຕ່າງ ປະເທດ</a:t>
            </a:r>
          </a:p>
          <a:p>
            <a:pPr marL="342900" lvl="1" indent="0">
              <a:lnSpc>
                <a:spcPct val="110000"/>
              </a:lnSpc>
              <a:spcBef>
                <a:spcPts val="0"/>
              </a:spcBef>
              <a:buNone/>
            </a:pPr>
            <a:endParaRPr lang="en-US" sz="2000"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204299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a:latin typeface="Phetsarath OT" panose="02000500000000000000" pitchFamily="2" charset="0"/>
                <a:cs typeface="Phetsarath OT" panose="02000500000000000000" pitchFamily="2" charset="0"/>
              </a:rPr>
              <a:t>ຜົນກະທົບ</a:t>
            </a:r>
            <a:r>
              <a:rPr lang="lo-LA" sz="3200" dirty="0">
                <a:latin typeface="Phetsarath OT" panose="02000500000000000000" pitchFamily="2" charset="0"/>
                <a:cs typeface="Phetsarath OT" panose="02000500000000000000" pitchFamily="2" charset="0"/>
              </a:rPr>
              <a:t>-ດ້ານລົບ ຂອງສັນຍາການຜະລິດກະສິກໍາ</a:t>
            </a:r>
            <a:endParaRPr lang="en-US" sz="3200" dirty="0"/>
          </a:p>
        </p:txBody>
      </p:sp>
      <p:sp>
        <p:nvSpPr>
          <p:cNvPr id="3" name="Content Placeholder 2"/>
          <p:cNvSpPr>
            <a:spLocks noGrp="1"/>
          </p:cNvSpPr>
          <p:nvPr>
            <p:ph idx="1"/>
          </p:nvPr>
        </p:nvSpPr>
        <p:spPr/>
        <p:txBody>
          <a:bodyPr>
            <a:noAutofit/>
          </a:bodyPr>
          <a:lstStyle/>
          <a:p>
            <a:pPr>
              <a:lnSpc>
                <a:spcPct val="100000"/>
              </a:lnSpc>
              <a:spcBef>
                <a:spcPts val="0"/>
              </a:spcBef>
            </a:pPr>
            <a:r>
              <a:rPr lang="en-GB" sz="2400" b="1" dirty="0">
                <a:latin typeface="Phetsarath OT" panose="02000500000000020004" pitchFamily="2" charset="0"/>
                <a:cs typeface="Phetsarath OT" panose="02000500000000020004" pitchFamily="2" charset="0"/>
              </a:rPr>
              <a:t> </a:t>
            </a:r>
            <a:r>
              <a:rPr lang="lo-LA" sz="2400" b="1" i="1" dirty="0">
                <a:latin typeface="Phetsarath OT" panose="02000500000000020004" pitchFamily="2" charset="0"/>
                <a:cs typeface="Phetsarath OT" panose="02000500000000020004" pitchFamily="2" charset="0"/>
              </a:rPr>
              <a:t>ມີຄວາມລໍາອຽງ ໄປຫາຊາວກະສິກອນລາຍໃຫຍ່ </a:t>
            </a:r>
            <a:r>
              <a:rPr lang="lo-LA" sz="2400" dirty="0">
                <a:latin typeface="Phetsarath OT" panose="02000500000000020004" pitchFamily="2" charset="0"/>
                <a:cs typeface="Phetsarath OT" panose="02000500000000020004" pitchFamily="2" charset="0"/>
              </a:rPr>
              <a:t>ແລະ ຄວາມສ່ຽງຕໍ່ຊາວກະສິກອນຂະຫນາດນ້ອຍ</a:t>
            </a:r>
            <a:r>
              <a:rPr lang="lo-LA" sz="2400" dirty="0"/>
              <a:t> </a:t>
            </a:r>
          </a:p>
          <a:p>
            <a:pPr marL="342900" indent="-114300">
              <a:lnSpc>
                <a:spcPct val="100000"/>
              </a:lnSpc>
              <a:spcBef>
                <a:spcPts val="0"/>
              </a:spcBef>
              <a:buFont typeface="Wingdings" panose="05000000000000000000" pitchFamily="2" charset="2"/>
              <a:buChar char="Ø"/>
            </a:pPr>
            <a:r>
              <a:rPr lang="lo-LA" sz="2200" dirty="0">
                <a:latin typeface="Phetsarath OT" panose="02000500000000020004" pitchFamily="2" charset="0"/>
                <a:cs typeface="Phetsarath OT" panose="02000500000000020004" pitchFamily="2" charset="0"/>
              </a:rPr>
              <a:t>ບໍ່ແມ່ນຊາວກະສິກອນທຸກປະເພດ ສາມາດເຂົ້າຮ່ວມ ສັນຍາການຜະລິດໄດ້: ຊາວກະສິກອນທີ່ບໍ່ມີເງືອນໄຂ ແລະ/ຫຼື ບໍ່ມີຄວາມສາມາດທີ່ຄວາມສ່ຽງ ແມ່ນບໍ່ມີໂອກາດທີ່ຈະຮ່ວມ </a:t>
            </a:r>
          </a:p>
          <a:p>
            <a:pPr marL="342900" indent="-114300">
              <a:lnSpc>
                <a:spcPct val="100000"/>
              </a:lnSpc>
              <a:spcBef>
                <a:spcPts val="0"/>
              </a:spcBef>
              <a:buFont typeface="Wingdings" panose="05000000000000000000" pitchFamily="2" charset="2"/>
              <a:buChar char="Ø"/>
            </a:pPr>
            <a:r>
              <a:rPr lang="lo-LA" sz="2200" dirty="0">
                <a:latin typeface="Phetsarath OT" panose="02000500000000020004" pitchFamily="2" charset="0"/>
                <a:cs typeface="Phetsarath OT" panose="02000500000000020004" pitchFamily="2" charset="0"/>
              </a:rPr>
              <a:t>ຊາວກະສິກອນຂະນາດນ້ອຍ ທີ່ມີຄວາມສ່ຽງງ່າຍ ທາງດ້ານສັງຄົມ ແລະ ເສດຖະກິດ, ດັ່ງນັ້ນຄວາມພິຈາລະນາຢ່າງຖີ່ຖ້ວນ.</a:t>
            </a:r>
            <a:endParaRPr lang="en-GB" sz="2200" dirty="0">
              <a:latin typeface="Phetsarath OT" panose="02000500000000020004" pitchFamily="2" charset="0"/>
              <a:cs typeface="Phetsarath OT" panose="02000500000000020004" pitchFamily="2" charset="0"/>
            </a:endParaRPr>
          </a:p>
          <a:p>
            <a:pPr marL="342900" lvl="1" indent="0">
              <a:lnSpc>
                <a:spcPct val="100000"/>
              </a:lnSpc>
              <a:spcBef>
                <a:spcPts val="0"/>
              </a:spcBef>
              <a:buNone/>
            </a:pPr>
            <a:endParaRPr lang="en-US" sz="2200" dirty="0">
              <a:latin typeface="Phetsarath OT" panose="02000500000000020004" pitchFamily="2" charset="0"/>
              <a:cs typeface="Phetsarath OT" panose="02000500000000020004" pitchFamily="2" charset="0"/>
            </a:endParaRPr>
          </a:p>
          <a:p>
            <a:pPr>
              <a:lnSpc>
                <a:spcPct val="100000"/>
              </a:lnSpc>
              <a:spcBef>
                <a:spcPts val="0"/>
              </a:spcBef>
            </a:pPr>
            <a:r>
              <a:rPr lang="en-AU" sz="2400" b="1" dirty="0">
                <a:latin typeface="Phetsarath OT" panose="02000500000000020004" pitchFamily="2" charset="0"/>
                <a:cs typeface="Phetsarath OT" panose="02000500000000020004" pitchFamily="2" charset="0"/>
              </a:rPr>
              <a:t> </a:t>
            </a:r>
            <a:r>
              <a:rPr lang="en-AU" sz="2400" dirty="0" err="1">
                <a:latin typeface="Phetsarath OT" panose="02000500000000020004" pitchFamily="2" charset="0"/>
                <a:cs typeface="Phetsarath OT" panose="02000500000000020004" pitchFamily="2" charset="0"/>
              </a:rPr>
              <a:t>ສັນຍາ</a:t>
            </a:r>
            <a:r>
              <a:rPr lang="lo-LA" sz="2400" dirty="0">
                <a:latin typeface="Phetsarath OT" panose="02000500000000020004" pitchFamily="2" charset="0"/>
                <a:cs typeface="Phetsarath OT" panose="02000500000000020004" pitchFamily="2" charset="0"/>
              </a:rPr>
              <a:t>ການຜະລິດ </a:t>
            </a:r>
            <a:r>
              <a:rPr lang="en-AU" sz="2400" dirty="0" err="1">
                <a:latin typeface="Phetsarath OT" panose="02000500000000020004" pitchFamily="2" charset="0"/>
                <a:cs typeface="Phetsarath OT" panose="02000500000000020004" pitchFamily="2" charset="0"/>
              </a:rPr>
              <a:t>ອາດກໍ່ໃຫ</a:t>
            </a:r>
            <a:r>
              <a:rPr lang="en-AU" sz="2400" dirty="0">
                <a:latin typeface="Phetsarath OT" panose="02000500000000020004" pitchFamily="2" charset="0"/>
                <a:cs typeface="Phetsarath OT" panose="02000500000000020004" pitchFamily="2" charset="0"/>
              </a:rPr>
              <a:t>້</a:t>
            </a:r>
            <a:r>
              <a:rPr lang="lo-LA" sz="2400" dirty="0">
                <a:latin typeface="Phetsarath OT" panose="02000500000000020004" pitchFamily="2" charset="0"/>
                <a:cs typeface="Phetsarath OT" panose="02000500000000020004" pitchFamily="2" charset="0"/>
              </a:rPr>
              <a:t>ເກີດ</a:t>
            </a:r>
            <a:r>
              <a:rPr lang="lo-LA" sz="2400" b="1" i="1" dirty="0">
                <a:latin typeface="Phetsarath OT" panose="02000500000000020004" pitchFamily="2" charset="0"/>
                <a:cs typeface="Phetsarath OT" panose="02000500000000020004" pitchFamily="2" charset="0"/>
              </a:rPr>
              <a:t>ການຜູກຂາດ</a:t>
            </a:r>
            <a:r>
              <a:rPr lang="lo-LA" sz="2400" dirty="0">
                <a:latin typeface="Phetsarath OT" panose="02000500000000020004" pitchFamily="2" charset="0"/>
                <a:cs typeface="Phetsarath OT" panose="02000500000000020004" pitchFamily="2" charset="0"/>
              </a:rPr>
              <a:t> ສົ່ງຜົນໃຫ້ເກີດມີພຶດຕິກໍາສະແຫວງຫາຜົນປະໂຫຍດໃນແຕ່ລະພາກສ່ວນທີ່ກ່ຽວຂ້ອງ</a:t>
            </a:r>
          </a:p>
          <a:p>
            <a:pPr>
              <a:lnSpc>
                <a:spcPct val="100000"/>
              </a:lnSpc>
              <a:spcBef>
                <a:spcPts val="0"/>
              </a:spcBef>
            </a:pPr>
            <a:endParaRPr lang="lo-LA" sz="2400" dirty="0">
              <a:latin typeface="Phetsarath OT" panose="02000500000000020004" pitchFamily="2" charset="0"/>
              <a:cs typeface="Phetsarath OT" panose="02000500000000020004" pitchFamily="2" charset="0"/>
            </a:endParaRPr>
          </a:p>
          <a:p>
            <a:pPr>
              <a:lnSpc>
                <a:spcPct val="100000"/>
              </a:lnSpc>
              <a:spcBef>
                <a:spcPts val="0"/>
              </a:spcBef>
            </a:pPr>
            <a:r>
              <a:rPr lang="lo-LA" sz="2400" dirty="0">
                <a:latin typeface="Phetsarath OT" panose="02000500000000020004" pitchFamily="2" charset="0"/>
                <a:cs typeface="Phetsarath OT" panose="02000500000000020004" pitchFamily="2" charset="0"/>
              </a:rPr>
              <a:t>ຊອງຫວ່າງຂອງການຜູກຂາດ ກໍ່ໃຫ້ເກິດ</a:t>
            </a:r>
            <a:r>
              <a:rPr lang="lo-LA" sz="2400" b="1" i="1" dirty="0">
                <a:latin typeface="Phetsarath OT" panose="02000500000000020004" pitchFamily="2" charset="0"/>
                <a:cs typeface="Phetsarath OT" panose="02000500000000020004" pitchFamily="2" charset="0"/>
              </a:rPr>
              <a:t>ຄວາມຄັດແຍ່ງພາຍໃນກຸ່ມ</a:t>
            </a:r>
          </a:p>
          <a:p>
            <a:pPr>
              <a:lnSpc>
                <a:spcPct val="100000"/>
              </a:lnSpc>
              <a:spcBef>
                <a:spcPts val="0"/>
              </a:spcBef>
              <a:buFont typeface="Wingdings" panose="05000000000000000000" pitchFamily="2" charset="2"/>
              <a:buChar char="Ø"/>
            </a:pPr>
            <a:r>
              <a:rPr lang="lo-LA" sz="2200" i="1" dirty="0">
                <a:latin typeface="Phetsarath OT" panose="02000500000000020004" pitchFamily="2" charset="0"/>
                <a:cs typeface="Phetsarath OT" panose="02000500000000020004" pitchFamily="2" charset="0"/>
              </a:rPr>
              <a:t>ເຊັ່ນ: ຕົວແທນຂອງກຸ່ມຊາວກະສິກອນຜູ້ທີ່ບໍ່ໄດ້ຖືກເລືອກຕັ້ງມາໂດຍຊາວກະສິກອນ ເມື່ອເຂົ້າໄດ້ຮັບຄ່າຈ້າງຈາກໂຮງສີ ເຂົ້າກໍ່ຈະ. </a:t>
            </a:r>
            <a:endParaRPr lang="en-US" sz="2200" i="1"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980007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178062"/>
            <a:ext cx="8901296" cy="1181815"/>
          </a:xfrm>
        </p:spPr>
        <p:txBody>
          <a:bodyPr>
            <a:normAutofit/>
          </a:bodyPr>
          <a:lstStyle/>
          <a:p>
            <a:r>
              <a:rPr lang="lo-LA" dirty="0">
                <a:latin typeface="Phetsarath OT" panose="02000500000000000000" pitchFamily="2" charset="0"/>
                <a:cs typeface="Phetsarath OT" panose="02000500000000000000" pitchFamily="2" charset="0"/>
              </a:rPr>
              <a:t>ຂໍ້ສະເໜີ ເພື່ອພິຈາລະນາ</a:t>
            </a:r>
            <a:endParaRPr lang="en-US" sz="2400" b="0" dirty="0"/>
          </a:p>
        </p:txBody>
      </p:sp>
      <p:sp>
        <p:nvSpPr>
          <p:cNvPr id="5" name="Title 1"/>
          <p:cNvSpPr txBox="1">
            <a:spLocks/>
          </p:cNvSpPr>
          <p:nvPr/>
        </p:nvSpPr>
        <p:spPr>
          <a:xfrm>
            <a:off x="113535" y="1395046"/>
            <a:ext cx="8901296" cy="5357445"/>
          </a:xfrm>
          <a:prstGeom prst="rect">
            <a:avLst/>
          </a:prstGeom>
        </p:spPr>
        <p:txBody>
          <a:bodyPr vert="horz" lIns="91440" tIns="45720" rIns="91440" bIns="45720" rtlCol="0" anchor="t">
            <a:normAutofit/>
          </a:bodyPr>
          <a:lstStyle>
            <a:lvl1pPr algn="ctr" defTabSz="685800" rtl="0" eaLnBrk="1" latinLnBrk="0" hangingPunct="1">
              <a:lnSpc>
                <a:spcPct val="90000"/>
              </a:lnSpc>
              <a:spcBef>
                <a:spcPct val="0"/>
              </a:spcBef>
              <a:buNone/>
              <a:defRPr sz="4400" b="1" kern="1200">
                <a:solidFill>
                  <a:schemeClr val="tx1"/>
                </a:solidFill>
                <a:latin typeface="Times New Roman" pitchFamily="18" charset="0"/>
                <a:ea typeface="+mj-ea"/>
                <a:cs typeface="Times New Roman" pitchFamily="18" charset="0"/>
              </a:defRPr>
            </a:lvl1pPr>
          </a:lstStyle>
          <a:p>
            <a:pPr marL="457200" indent="-457200" algn="l">
              <a:lnSpc>
                <a:spcPct val="100000"/>
              </a:lnSpc>
              <a:spcBef>
                <a:spcPts val="600"/>
              </a:spcBef>
              <a:buFont typeface="Arial" pitchFamily="34" charset="0"/>
              <a:buChar char="•"/>
            </a:pPr>
            <a:r>
              <a:rPr lang="lo-LA" sz="2800" dirty="0">
                <a:latin typeface="Phetsarath OT" panose="02000500000000020004" pitchFamily="2" charset="0"/>
                <a:cs typeface="Phetsarath OT" panose="02000500000000020004" pitchFamily="2" charset="0"/>
              </a:rPr>
              <a:t>ປັບປຸງນະໂຍບາຍ ແລະ ລະບຽບກົດໝາຍສໍາລັບການຜະລິດກະສິກຳ ແບບມີສັນຍາຜູກພັນ</a:t>
            </a:r>
          </a:p>
          <a:p>
            <a:pPr marL="457200" indent="-457200" algn="l">
              <a:lnSpc>
                <a:spcPct val="100000"/>
              </a:lnSpc>
              <a:spcBef>
                <a:spcPts val="600"/>
              </a:spcBef>
              <a:buFont typeface="Arial" pitchFamily="34" charset="0"/>
              <a:buChar char="•"/>
            </a:pPr>
            <a:r>
              <a:rPr lang="lo-LA" sz="600" dirty="0">
                <a:latin typeface="Phetsarath OT" panose="02000500000000020004" pitchFamily="2" charset="0"/>
                <a:cs typeface="Phetsarath OT" panose="02000500000000020004" pitchFamily="2" charset="0"/>
              </a:rPr>
              <a:t> </a:t>
            </a:r>
          </a:p>
          <a:p>
            <a:pPr marL="457200" indent="-457200" algn="l">
              <a:lnSpc>
                <a:spcPct val="100000"/>
              </a:lnSpc>
              <a:spcBef>
                <a:spcPts val="600"/>
              </a:spcBef>
              <a:buFont typeface="Arial" pitchFamily="34" charset="0"/>
              <a:buChar char="•"/>
            </a:pPr>
            <a:r>
              <a:rPr lang="lo-LA" sz="2800" dirty="0">
                <a:latin typeface="Phetsarath OT" panose="02000500000000020004" pitchFamily="2" charset="0"/>
                <a:cs typeface="Phetsarath OT" panose="02000500000000020004" pitchFamily="2" charset="0"/>
              </a:rPr>
              <a:t>ປັບປຸງກົງຈັກການຕັ້ງ</a:t>
            </a:r>
          </a:p>
          <a:p>
            <a:pPr marL="457200" indent="-457200" algn="l">
              <a:lnSpc>
                <a:spcPct val="100000"/>
              </a:lnSpc>
              <a:spcBef>
                <a:spcPts val="600"/>
              </a:spcBef>
              <a:buFont typeface="Arial" pitchFamily="34" charset="0"/>
              <a:buChar char="•"/>
            </a:pPr>
            <a:endParaRPr lang="en-AU" sz="600" dirty="0">
              <a:latin typeface="Phetsarath OT" panose="02000500000000020004" pitchFamily="2" charset="0"/>
              <a:cs typeface="Phetsarath OT" panose="02000500000000020004" pitchFamily="2" charset="0"/>
            </a:endParaRPr>
          </a:p>
          <a:p>
            <a:pPr marL="457200" indent="-457200" algn="l">
              <a:lnSpc>
                <a:spcPct val="100000"/>
              </a:lnSpc>
              <a:spcBef>
                <a:spcPts val="600"/>
              </a:spcBef>
              <a:buFont typeface="Arial" pitchFamily="34" charset="0"/>
              <a:buChar char="•"/>
            </a:pPr>
            <a:r>
              <a:rPr lang="lo-LA" sz="2800" dirty="0">
                <a:latin typeface="Phetsarath OT" panose="02000500000000020004" pitchFamily="2" charset="0"/>
                <a:cs typeface="Phetsarath OT" panose="02000500000000020004" pitchFamily="2" charset="0"/>
              </a:rPr>
              <a:t>ສົ່ງເສີມພັດທະນາອົງການຈັດຕັ້ງຊາວກະສິກອນ</a:t>
            </a:r>
          </a:p>
          <a:p>
            <a:pPr marL="457200" indent="-457200" algn="l">
              <a:lnSpc>
                <a:spcPct val="100000"/>
              </a:lnSpc>
              <a:spcBef>
                <a:spcPts val="600"/>
              </a:spcBef>
              <a:buFont typeface="Arial" pitchFamily="34" charset="0"/>
              <a:buChar char="•"/>
            </a:pPr>
            <a:endParaRPr lang="en-AU" sz="600" dirty="0">
              <a:latin typeface="Phetsarath OT" panose="02000500000000020004" pitchFamily="2" charset="0"/>
              <a:cs typeface="Phetsarath OT" panose="02000500000000020004" pitchFamily="2" charset="0"/>
            </a:endParaRPr>
          </a:p>
          <a:p>
            <a:pPr marL="457200" indent="-457200" algn="l">
              <a:lnSpc>
                <a:spcPct val="100000"/>
              </a:lnSpc>
              <a:spcBef>
                <a:spcPts val="600"/>
              </a:spcBef>
              <a:buFont typeface="Arial" pitchFamily="34" charset="0"/>
              <a:buChar char="•"/>
            </a:pPr>
            <a:r>
              <a:rPr lang="lo-LA" sz="2800" dirty="0">
                <a:latin typeface="Phetsarath OT" panose="02000500000000020004" pitchFamily="2" charset="0"/>
                <a:cs typeface="Phetsarath OT" panose="02000500000000020004" pitchFamily="2" charset="0"/>
              </a:rPr>
              <a:t>ສົ່ງເສີມການພັດທະນາວິສາຫະກິດພາຍໃນ</a:t>
            </a:r>
          </a:p>
          <a:p>
            <a:pPr marL="457200" indent="-457200" algn="l">
              <a:lnSpc>
                <a:spcPct val="100000"/>
              </a:lnSpc>
              <a:spcBef>
                <a:spcPts val="600"/>
              </a:spcBef>
              <a:buFont typeface="Arial" pitchFamily="34" charset="0"/>
              <a:buChar char="•"/>
            </a:pPr>
            <a:endParaRPr lang="en-AU" sz="600" dirty="0">
              <a:latin typeface="Phetsarath OT" panose="02000500000000020004" pitchFamily="2" charset="0"/>
              <a:cs typeface="Phetsarath OT" panose="02000500000000020004" pitchFamily="2" charset="0"/>
            </a:endParaRPr>
          </a:p>
          <a:p>
            <a:pPr marL="457200" indent="-457200" algn="l">
              <a:lnSpc>
                <a:spcPct val="100000"/>
              </a:lnSpc>
              <a:spcBef>
                <a:spcPts val="600"/>
              </a:spcBef>
              <a:buFont typeface="Arial" pitchFamily="34" charset="0"/>
              <a:buChar char="•"/>
            </a:pPr>
            <a:r>
              <a:rPr lang="lo-LA" sz="2800" dirty="0">
                <a:latin typeface="Phetsarath OT" panose="02000500000000020004" pitchFamily="2" charset="0"/>
                <a:cs typeface="Phetsarath OT" panose="02000500000000020004" pitchFamily="2" charset="0"/>
              </a:rPr>
              <a:t>ປັບປຸງການຄຸ້ມຄອງຕະຫຼາດກະສິກຳ</a:t>
            </a:r>
          </a:p>
          <a:p>
            <a:pPr marL="457200" indent="-457200" algn="l">
              <a:lnSpc>
                <a:spcPct val="100000"/>
              </a:lnSpc>
              <a:spcBef>
                <a:spcPts val="600"/>
              </a:spcBef>
              <a:buFont typeface="Arial" pitchFamily="34" charset="0"/>
              <a:buChar char="•"/>
            </a:pPr>
            <a:endParaRPr lang="en-AU" sz="600" dirty="0">
              <a:latin typeface="Phetsarath OT" panose="02000500000000020004" pitchFamily="2" charset="0"/>
              <a:cs typeface="Phetsarath OT" panose="02000500000000020004" pitchFamily="2" charset="0"/>
            </a:endParaRPr>
          </a:p>
          <a:p>
            <a:pPr marL="457200" indent="-457200" algn="l">
              <a:lnSpc>
                <a:spcPct val="100000"/>
              </a:lnSpc>
              <a:spcBef>
                <a:spcPts val="600"/>
              </a:spcBef>
              <a:buFont typeface="Arial" pitchFamily="34" charset="0"/>
              <a:buChar char="•"/>
            </a:pPr>
            <a:r>
              <a:rPr lang="lo-LA" sz="2800" dirty="0">
                <a:latin typeface="Phetsarath OT" panose="02000500000000020004" pitchFamily="2" charset="0"/>
                <a:cs typeface="Phetsarath OT" panose="02000500000000020004" pitchFamily="2" charset="0"/>
              </a:rPr>
              <a:t>ສົ່ງເສີມຄຸນຄ່າ ແລະ ການບັງຄັບໃຊ້ສັນຍາໃຫ້ມີປະສິດທິຜົນ</a:t>
            </a:r>
            <a:endParaRPr lang="en-US" sz="2800" b="0"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2033169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107497"/>
            <a:ext cx="8901296" cy="783231"/>
          </a:xfrm>
        </p:spPr>
        <p:txBody>
          <a:bodyPr>
            <a:normAutofit fontScale="90000"/>
          </a:bodyPr>
          <a:lstStyle/>
          <a:p>
            <a:pPr>
              <a:spcBef>
                <a:spcPts val="600"/>
              </a:spcBef>
            </a:pPr>
            <a:r>
              <a:rPr lang="lo-LA" sz="3600" dirty="0">
                <a:latin typeface="Phetsarath OT" panose="02000500000000020004" pitchFamily="2" charset="0"/>
                <a:cs typeface="Phetsarath OT" panose="02000500000000020004" pitchFamily="2" charset="0"/>
              </a:rPr>
              <a:t>ປັບປຸງນະໂຍບາຍ ແລະ ລະບຽບກົດໝາຍສໍາຫຼັບສັນຍາການ​ຜະລິດກະສິກຳ </a:t>
            </a:r>
          </a:p>
        </p:txBody>
      </p:sp>
      <p:sp>
        <p:nvSpPr>
          <p:cNvPr id="3" name="Content Placeholder 2"/>
          <p:cNvSpPr>
            <a:spLocks noGrp="1"/>
          </p:cNvSpPr>
          <p:nvPr>
            <p:ph idx="1"/>
          </p:nvPr>
        </p:nvSpPr>
        <p:spPr>
          <a:xfrm>
            <a:off x="108479" y="867864"/>
            <a:ext cx="8909686" cy="5990136"/>
          </a:xfrm>
        </p:spPr>
        <p:txBody>
          <a:bodyPr>
            <a:noAutofit/>
          </a:bodyPr>
          <a:lstStyle/>
          <a:p>
            <a:pPr lvl="0">
              <a:lnSpc>
                <a:spcPct val="110000"/>
              </a:lnSpc>
            </a:pPr>
            <a:r>
              <a:rPr lang="lo-LA" sz="1800" dirty="0">
                <a:latin typeface="Phetsarath OT" panose="02000500000000020004" pitchFamily="2" charset="0"/>
                <a:cs typeface="Phetsarath OT" panose="02000500000000020004" pitchFamily="2" charset="0"/>
              </a:rPr>
              <a:t>ລັດຖະບານ ຄວນພິຈາລະນາ </a:t>
            </a:r>
            <a:r>
              <a:rPr lang="lo-LA" sz="1800" b="1" i="1" u="sng" dirty="0">
                <a:latin typeface="Phetsarath OT" panose="02000500000000020004" pitchFamily="2" charset="0"/>
                <a:cs typeface="Phetsarath OT" panose="02000500000000020004" pitchFamily="2" charset="0"/>
              </a:rPr>
              <a:t>ການສ້າງມາດຕາໜຶ່ງສະເພາະ ກ່ຽວກັບສັນຍາການຜະລິດກະສິກຳ</a:t>
            </a:r>
            <a:r>
              <a:rPr lang="lo-LA" sz="1800" dirty="0">
                <a:latin typeface="Phetsarath OT" panose="02000500000000020004" pitchFamily="2" charset="0"/>
                <a:cs typeface="Phetsarath OT" panose="02000500000000020004" pitchFamily="2" charset="0"/>
              </a:rPr>
              <a:t> ເຂົ້າໃນກົດໝາຍທີ່ຢູ່ແລ້ວ (ກົດໝາຍວ່າດ້ວຍ ສັນຍາ);</a:t>
            </a:r>
            <a:endParaRPr lang="en-AU" sz="1800" dirty="0">
              <a:latin typeface="Phetsarath OT" panose="02000500000000020004" pitchFamily="2" charset="0"/>
              <a:cs typeface="Phetsarath OT" panose="02000500000000020004" pitchFamily="2" charset="0"/>
            </a:endParaRPr>
          </a:p>
          <a:p>
            <a:pPr lvl="0">
              <a:lnSpc>
                <a:spcPct val="110000"/>
              </a:lnSpc>
            </a:pPr>
            <a:r>
              <a:rPr lang="lo-LA" sz="1800" dirty="0">
                <a:latin typeface="Phetsarath OT" panose="02000500000000020004" pitchFamily="2" charset="0"/>
                <a:cs typeface="Phetsarath OT" panose="02000500000000020004" pitchFamily="2" charset="0"/>
              </a:rPr>
              <a:t>ຂະແໜງການກະສິກໍາ ແລະ ປ່າໄມ້ ຄວນພັດທະນາເອກະສານເປັນນິຕິກຳສະເພາະ </a:t>
            </a:r>
            <a:r>
              <a:rPr lang="lo-LA" sz="1800" b="1" i="1" u="sng" dirty="0">
                <a:latin typeface="Phetsarath OT" panose="02000500000000020004" pitchFamily="2" charset="0"/>
                <a:cs typeface="Phetsarath OT" panose="02000500000000020004" pitchFamily="2" charset="0"/>
              </a:rPr>
              <a:t>ສັນຍາການຜະລິດກະສິກຳ  </a:t>
            </a:r>
            <a:r>
              <a:rPr lang="lo-LA" sz="1800" dirty="0">
                <a:latin typeface="Phetsarath OT" panose="02000500000000020004" pitchFamily="2" charset="0"/>
                <a:cs typeface="Phetsarath OT" panose="02000500000000020004" pitchFamily="2" charset="0"/>
              </a:rPr>
              <a:t>ທີ່ກວມເອົາ ແລະ ບໍ່ສະເພາະແຕ່ປະເດັນ ດັ່ງລຸ່ມນີ້:</a:t>
            </a:r>
            <a:endParaRPr lang="en-US" sz="1800" dirty="0">
              <a:latin typeface="Phetsarath OT" panose="02000500000000020004" pitchFamily="2" charset="0"/>
              <a:cs typeface="Phetsarath OT" panose="02000500000000020004" pitchFamily="2" charset="0"/>
            </a:endParaRPr>
          </a:p>
          <a:p>
            <a:pPr lvl="1">
              <a:lnSpc>
                <a:spcPct val="110000"/>
              </a:lnSpc>
              <a:buFont typeface="Wingdings" panose="05000000000000000000" pitchFamily="2" charset="2"/>
              <a:buChar char="Ø"/>
            </a:pPr>
            <a:r>
              <a:rPr lang="lo-LA" sz="1800" dirty="0">
                <a:latin typeface="Phetsarath OT" panose="02000500000000020004" pitchFamily="2" charset="0"/>
                <a:cs typeface="Phetsarath OT" panose="02000500000000020004" pitchFamily="2" charset="0"/>
              </a:rPr>
              <a:t>ລະບຽບການກ່ຽວກັບ: ກອບແນວຄວາມຄິດຂອງສັນຍາການຜະລິດກະສິກຳ, ຄໍານິຍາມ, ແລະ ຮູບແບບສັນຍາທີ່ແທດເໝາະກັບສະພາບຄວາມເປັນຈິງທີ່ສຸດ;</a:t>
            </a:r>
          </a:p>
          <a:p>
            <a:pPr lvl="1">
              <a:lnSpc>
                <a:spcPct val="110000"/>
              </a:lnSpc>
              <a:buFont typeface="Wingdings" panose="05000000000000000000" pitchFamily="2" charset="2"/>
              <a:buChar char="Ø"/>
            </a:pPr>
            <a:r>
              <a:rPr lang="lo-LA" sz="1800" dirty="0">
                <a:latin typeface="Phetsarath OT" panose="02000500000000020004" pitchFamily="2" charset="0"/>
                <a:cs typeface="Phetsarath OT" panose="02000500000000020004" pitchFamily="2" charset="0"/>
              </a:rPr>
              <a:t>ລະບຽບການກ່ຽວກັບ: ຮູບແບບແຕ່ລະຮູບແບບ, ຂໍ້ກໍານົດໃນສັນຍາ, ສິດ, ແລະ ພັນທະຂອງຄູ່ຮ່ວມສັນຍາ ໃນເງື່ອນໄຂດ້ານວິຊາການ ແລະ ດ້ານການເງິນ, ການຄຸ້ມຄອງສັນຍາ ແລະ ວິທີການປະເມີນວຽກງານ;.</a:t>
            </a:r>
          </a:p>
          <a:p>
            <a:pPr lvl="1">
              <a:lnSpc>
                <a:spcPct val="110000"/>
              </a:lnSpc>
              <a:buFont typeface="Wingdings" panose="05000000000000000000" pitchFamily="2" charset="2"/>
              <a:buChar char="Ø"/>
            </a:pPr>
            <a:r>
              <a:rPr lang="lo-LA" sz="1800" dirty="0">
                <a:latin typeface="Phetsarath OT" panose="02000500000000020004" pitchFamily="2" charset="0"/>
                <a:cs typeface="Phetsarath OT" panose="02000500000000020004" pitchFamily="2" charset="0"/>
              </a:rPr>
              <a:t>ລະບຽບການກ່ຽວກັບການບັງຄັບໃຊ້ ຂອງການຜະລິດກະສິກຳແບບມີສັນຍາ ການປະຕິບັດລະບຽບພັນທະໃນກໍ່ລະນິຝ່າຍໃດໜື່ງບໍ່ປະຕິບັດຕາມສັນຍາ. ກົນໄກການແກ້ໄຂຂໍ້ຂັດແຍ່ງ ຄວນໄດ້ຮັບການສົ່ງເສີມ ໂດຍສະເພາະພາກສ່ວນໄກ່ເກຍທີສາມ ຢູ່ໃນລະດັບທ້ອງຖິ່ນ;</a:t>
            </a:r>
          </a:p>
          <a:p>
            <a:pPr lvl="1">
              <a:lnSpc>
                <a:spcPct val="110000"/>
              </a:lnSpc>
              <a:buFont typeface="Wingdings" panose="05000000000000000000" pitchFamily="2" charset="2"/>
              <a:buChar char="Ø"/>
            </a:pPr>
            <a:r>
              <a:rPr lang="lo-LA" sz="1800" dirty="0">
                <a:latin typeface="Phetsarath OT" panose="02000500000000020004" pitchFamily="2" charset="0"/>
                <a:cs typeface="Phetsarath OT" panose="02000500000000020004" pitchFamily="2" charset="0"/>
              </a:rPr>
              <a:t>ນະໂຍບາຍຈູງໃຈ ສໍາລັບການພັດທະນາສັນຍາການຜະລິດກະສິກຳ ເຊັ່ນ: ທີ່ດິນ, ການສະໜອງສິນເຊື່ອ, ດອກເບ້ຍ, ພາສີ, ປັດໄຈການຜະລິດ (ແນວພັນ, ປຸ໋ຍ,...), ການສົ່ງເສີມ, ການສົ່ງເສີມການຄ້າ, ການຝຶກອົບຮົມດ້ານວິຊາການ ແລະ ອື່ນໆ.</a:t>
            </a:r>
            <a:endParaRPr lang="en-US" sz="1800" dirty="0">
              <a:latin typeface="Phetsarath OT" panose="02000500000000020004" pitchFamily="2" charset="0"/>
              <a:cs typeface="Phetsarath OT" panose="02000500000000020004" pitchFamily="2" charset="0"/>
            </a:endParaRPr>
          </a:p>
          <a:p>
            <a:pPr lvl="0">
              <a:lnSpc>
                <a:spcPct val="110000"/>
              </a:lnSpc>
            </a:pPr>
            <a:r>
              <a:rPr lang="lo-LA" sz="1800" dirty="0">
                <a:latin typeface="Phetsarath OT" panose="02000500000000020004" pitchFamily="2" charset="0"/>
                <a:cs typeface="Phetsarath OT" panose="02000500000000020004" pitchFamily="2" charset="0"/>
              </a:rPr>
              <a:t>ອີງໃສ່ເອກະສານດ້ານນິຕິກຳ, ກະຊວງກະສິກໍາ ແລະ ປ່າໄມ້ ຄວນພັດທະນາຄູ່ມືແນະນຳ ທີ່ງ່າຍດາຍ ແລະ ເໝາະສົມສຳລັບຜູ້ທີ່ເຮັດສັນຍາການຜະລິດ ແລະ ອຳນາດການປົກຄອງທ້ອງຖິ່ນ.</a:t>
            </a:r>
            <a:endParaRPr lang="en-US" sz="1800"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1628136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0000"/>
              </a:lnSpc>
              <a:spcBef>
                <a:spcPts val="600"/>
              </a:spcBef>
            </a:pPr>
            <a:r>
              <a:rPr lang="lo-LA" sz="3200" dirty="0">
                <a:latin typeface="Phetsarath OT" panose="02000500000000020004" pitchFamily="2" charset="0"/>
                <a:cs typeface="Phetsarath OT" panose="02000500000000020004" pitchFamily="2" charset="0"/>
              </a:rPr>
              <a:t>ປັບປຸງກົງຈັກການຕັ້ງ </a:t>
            </a:r>
            <a:endParaRPr lang="en-AU" sz="3200" dirty="0">
              <a:latin typeface="Phetsarath OT" panose="02000500000000020004" pitchFamily="2" charset="0"/>
              <a:cs typeface="Phetsarath OT" panose="02000500000000020004" pitchFamily="2" charset="0"/>
            </a:endParaRPr>
          </a:p>
        </p:txBody>
      </p:sp>
      <p:sp>
        <p:nvSpPr>
          <p:cNvPr id="3" name="Content Placeholder 2"/>
          <p:cNvSpPr>
            <a:spLocks noGrp="1"/>
          </p:cNvSpPr>
          <p:nvPr>
            <p:ph idx="1"/>
          </p:nvPr>
        </p:nvSpPr>
        <p:spPr>
          <a:xfrm>
            <a:off x="108478" y="811494"/>
            <a:ext cx="9035521" cy="5899700"/>
          </a:xfrm>
        </p:spPr>
        <p:txBody>
          <a:bodyPr>
            <a:noAutofit/>
          </a:bodyPr>
          <a:lstStyle/>
          <a:p>
            <a:pPr marL="0" lvl="0" indent="0">
              <a:lnSpc>
                <a:spcPct val="100000"/>
              </a:lnSpc>
              <a:buNone/>
            </a:pPr>
            <a:r>
              <a:rPr lang="lo-LA" sz="2000" dirty="0">
                <a:latin typeface="Phetsarath OT" panose="02000500000000020004" pitchFamily="2" charset="0"/>
                <a:cs typeface="Phetsarath OT" panose="02000500000000020004" pitchFamily="2" charset="0"/>
              </a:rPr>
              <a:t>ໃນການປະກອບສ່ວນປັບປຸງກົງຈັກການຈັດຕັ້ງ, ກະຊວງ ກະສິກໍາ ແລະ ປ່າໄມ້ ຄວນ:</a:t>
            </a:r>
          </a:p>
          <a:p>
            <a:pPr lvl="0">
              <a:lnSpc>
                <a:spcPct val="100000"/>
              </a:lnSpc>
              <a:buFont typeface="Arial"/>
              <a:buChar char="•"/>
            </a:pPr>
            <a:r>
              <a:rPr lang="lo-LA" sz="2000" dirty="0">
                <a:latin typeface="Phetsarath OT" panose="02000500000000020004" pitchFamily="2" charset="0"/>
                <a:cs typeface="Phetsarath OT" panose="02000500000000020004" pitchFamily="2" charset="0"/>
              </a:rPr>
              <a:t>ສະເໜີໃຫ້ລັດຖະບານ ກຳນົດພາລະບົດບາດຂອງບັນດາກະຊວງຕ່າງໆ ໃຫ້ຊັດເຈນ ກ່ຽວກັບ ສັນຍາການຜະລິດກະສິກຳ;</a:t>
            </a:r>
          </a:p>
          <a:p>
            <a:pPr lvl="0">
              <a:lnSpc>
                <a:spcPct val="100000"/>
              </a:lnSpc>
              <a:buFont typeface="Arial"/>
              <a:buChar char="•"/>
            </a:pPr>
            <a:endParaRPr lang="lo-LA" sz="600" dirty="0">
              <a:latin typeface="Phetsarath OT" panose="02000500000000020004" pitchFamily="2" charset="0"/>
              <a:cs typeface="Phetsarath OT" panose="02000500000000020004" pitchFamily="2" charset="0"/>
            </a:endParaRPr>
          </a:p>
          <a:p>
            <a:pPr lvl="0">
              <a:lnSpc>
                <a:spcPct val="100000"/>
              </a:lnSpc>
              <a:buFont typeface="Arial"/>
              <a:buChar char="•"/>
            </a:pPr>
            <a:r>
              <a:rPr lang="lo-LA" sz="2000" dirty="0">
                <a:latin typeface="Phetsarath OT" panose="02000500000000020004" pitchFamily="2" charset="0"/>
                <a:cs typeface="Phetsarath OT" panose="02000500000000020004" pitchFamily="2" charset="0"/>
              </a:rPr>
              <a:t>ປະເມີນການຈັດຕັ້ງປະຕິບັດວຽກງານຊຸກຍູ້ສັນຍາການຜະລິດກະສິກຳ ຢູ່ໃນ ທຸກລະດັບຂອງການຄຸ້ມຄອງ (ກະຊວງ, ກົມ, ພະແນກ, ເມືອງ) ໂດຍສະເພາະຂີດຄວາມສາມາດທາງດ້ານນິຕິກຳ;</a:t>
            </a:r>
          </a:p>
          <a:p>
            <a:pPr lvl="0">
              <a:lnSpc>
                <a:spcPct val="100000"/>
              </a:lnSpc>
              <a:buFont typeface="Arial"/>
              <a:buChar char="•"/>
            </a:pPr>
            <a:endParaRPr lang="lo-LA" sz="600" dirty="0">
              <a:latin typeface="Phetsarath OT" panose="02000500000000020004" pitchFamily="2" charset="0"/>
              <a:cs typeface="Phetsarath OT" panose="02000500000000020004" pitchFamily="2" charset="0"/>
            </a:endParaRPr>
          </a:p>
          <a:p>
            <a:pPr lvl="0">
              <a:lnSpc>
                <a:spcPct val="100000"/>
              </a:lnSpc>
              <a:buFont typeface="Arial"/>
              <a:buChar char="•"/>
            </a:pPr>
            <a:r>
              <a:rPr lang="lo-LA" sz="2000" dirty="0">
                <a:latin typeface="Phetsarath OT" panose="02000500000000020004" pitchFamily="2" charset="0"/>
                <a:cs typeface="Phetsarath OT" panose="02000500000000020004" pitchFamily="2" charset="0"/>
              </a:rPr>
              <a:t>ທົບທວນວຽກງານສັນຍາການຜະລິດກະສິກໍາ ທີ່ຄູ່ຮວມພັດທະນາໄດ້ຈັດຕັ້ງປະຕິບັດໃນໄລຍະຜ່ານມາ;</a:t>
            </a:r>
          </a:p>
          <a:p>
            <a:pPr lvl="0">
              <a:lnSpc>
                <a:spcPct val="100000"/>
              </a:lnSpc>
              <a:buFont typeface="Arial"/>
              <a:buChar char="•"/>
            </a:pPr>
            <a:endParaRPr lang="en-US" sz="600" dirty="0">
              <a:latin typeface="Phetsarath OT" panose="02000500000000020004" pitchFamily="2" charset="0"/>
              <a:cs typeface="Phetsarath OT" panose="02000500000000020004" pitchFamily="2" charset="0"/>
            </a:endParaRPr>
          </a:p>
          <a:p>
            <a:pPr lvl="0">
              <a:lnSpc>
                <a:spcPct val="100000"/>
              </a:lnSpc>
              <a:buFont typeface="Arial"/>
              <a:buChar char="•"/>
            </a:pPr>
            <a:r>
              <a:rPr lang="lo-LA" sz="2000" dirty="0">
                <a:latin typeface="Phetsarath OT" panose="02000500000000020004" pitchFamily="2" charset="0"/>
                <a:cs typeface="Phetsarath OT" panose="02000500000000020004" pitchFamily="2" charset="0"/>
              </a:rPr>
              <a:t>ເສີມສ້າງຄວາມອາດສາມາດ ໃຫ້ພະນັກງານ; ແລະ ປັບປຸງລະບົບການເອື້ອອຳນວຍຕ່າງໆ ໃຫ້ແກ່ພະນັກງານ ຕາມຜົນການປະເມີນການເຮັດວຽກ/ບໍລິການ ໂດຍຜູ້ຊົມໃຊ້ (ຊາວກະສິກອນ); </a:t>
            </a:r>
          </a:p>
          <a:p>
            <a:pPr lvl="0">
              <a:lnSpc>
                <a:spcPct val="100000"/>
              </a:lnSpc>
              <a:buFont typeface="Arial"/>
              <a:buChar char="•"/>
            </a:pPr>
            <a:endParaRPr lang="lo-LA" sz="600" dirty="0">
              <a:latin typeface="Phetsarath OT" panose="02000500000000020004" pitchFamily="2" charset="0"/>
              <a:cs typeface="Phetsarath OT" panose="02000500000000020004" pitchFamily="2" charset="0"/>
            </a:endParaRPr>
          </a:p>
          <a:p>
            <a:pPr lvl="0">
              <a:lnSpc>
                <a:spcPct val="100000"/>
              </a:lnSpc>
              <a:buFont typeface="Arial"/>
              <a:buChar char="•"/>
            </a:pPr>
            <a:r>
              <a:rPr lang="lo-LA" sz="2000" dirty="0">
                <a:latin typeface="Phetsarath OT" panose="02000500000000020004" pitchFamily="2" charset="0"/>
                <a:cs typeface="Phetsarath OT" panose="02000500000000020004" pitchFamily="2" charset="0"/>
              </a:rPr>
              <a:t>ຮ່ວມມືກັບອຳນາດການປົກຄອງຂັ້ນແຂວງ ໃນການປະເມີນຄວາມຕ້ອງການ ຂອງພາກສ່ວນທີ່ກ່ຽວ ຂ້ອງກັບສັນຍາການຜະລິດກະສິກຳ ສິງໃດທີ່ຄວນສະໜອງ ເຊັ່ນ: ຂໍ້ມູນຂ່າວສານດ້ານການຕະຫຼາດ, ການສະໜັບສະໜູນດ້ານນິຕິກຳ ແລະ ອື່ນໆ;</a:t>
            </a:r>
          </a:p>
          <a:p>
            <a:pPr lvl="0">
              <a:lnSpc>
                <a:spcPct val="100000"/>
              </a:lnSpc>
              <a:buFont typeface="Arial"/>
              <a:buChar char="•"/>
            </a:pPr>
            <a:endParaRPr lang="lo-LA" sz="600" dirty="0">
              <a:latin typeface="Phetsarath OT" panose="02000500000000020004" pitchFamily="2" charset="0"/>
              <a:cs typeface="Phetsarath OT" panose="02000500000000020004" pitchFamily="2" charset="0"/>
            </a:endParaRPr>
          </a:p>
          <a:p>
            <a:pPr lvl="0">
              <a:lnSpc>
                <a:spcPct val="100000"/>
              </a:lnSpc>
              <a:buFont typeface="Arial"/>
              <a:buChar char="•"/>
            </a:pPr>
            <a:r>
              <a:rPr lang="lo-LA" sz="2000" dirty="0">
                <a:latin typeface="Phetsarath OT" panose="02000500000000020004" pitchFamily="2" charset="0"/>
                <a:cs typeface="Phetsarath OT" panose="02000500000000020004" pitchFamily="2" charset="0"/>
              </a:rPr>
              <a:t>ສະເໜີໃຫ້ມີການສ້າງກົນໄກ ແລະ ນະໂຍບາຍຈູງໃຈ ເພື່ອດຶງດູດພາກເອກະຊົນ ໃຫ້ເຂົ້າມາມີສ່ວນຮ່ວມ ໃນການສະໜອງການບໍລິການ ໃຫ້ແກ່ພາກສ່ວນກ່ຽວຂ້ອງໃນການຜະລິດກະສິກຳ ໂດຍສະເພາະການສະໜັບສະໜູນທາງດ້ານນິຕິກໍາ.</a:t>
            </a:r>
            <a:endParaRPr lang="en-US" sz="2000"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1762177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178062"/>
            <a:ext cx="8901296" cy="619107"/>
          </a:xfrm>
        </p:spPr>
        <p:txBody>
          <a:bodyPr>
            <a:normAutofit fontScale="90000"/>
          </a:bodyPr>
          <a:lstStyle/>
          <a:p>
            <a:pPr>
              <a:lnSpc>
                <a:spcPct val="100000"/>
              </a:lnSpc>
              <a:spcBef>
                <a:spcPts val="600"/>
              </a:spcBef>
            </a:pPr>
            <a:r>
              <a:rPr lang="lo-LA" sz="3600" dirty="0">
                <a:latin typeface="Phetsarath OT" panose="02000500000000020004" pitchFamily="2" charset="0"/>
                <a:cs typeface="Phetsarath OT" panose="02000500000000020004" pitchFamily="2" charset="0"/>
              </a:rPr>
              <a:t>ສົ່ງເສີມພັດທະນາອົງການຈັດຕັ້ງຊາວກະສິກອນ</a:t>
            </a:r>
            <a:endParaRPr lang="en-AU" sz="3600" dirty="0">
              <a:latin typeface="Phetsarath OT" panose="02000500000000020004" pitchFamily="2" charset="0"/>
              <a:cs typeface="Phetsarath OT" panose="02000500000000020004" pitchFamily="2" charset="0"/>
            </a:endParaRPr>
          </a:p>
        </p:txBody>
      </p:sp>
      <p:sp>
        <p:nvSpPr>
          <p:cNvPr id="3" name="Content Placeholder 2"/>
          <p:cNvSpPr>
            <a:spLocks noGrp="1"/>
          </p:cNvSpPr>
          <p:nvPr>
            <p:ph idx="1"/>
          </p:nvPr>
        </p:nvSpPr>
        <p:spPr>
          <a:xfrm>
            <a:off x="108479" y="855786"/>
            <a:ext cx="8909686" cy="5855408"/>
          </a:xfrm>
        </p:spPr>
        <p:txBody>
          <a:bodyPr>
            <a:noAutofit/>
          </a:bodyPr>
          <a:lstStyle/>
          <a:p>
            <a:pPr>
              <a:lnSpc>
                <a:spcPct val="100000"/>
              </a:lnSpc>
            </a:pPr>
            <a:r>
              <a:rPr lang="lo-LA" sz="2200" dirty="0">
                <a:latin typeface="Phetsarath OT" panose="02000500000000020004" pitchFamily="2" charset="0"/>
                <a:cs typeface="Phetsarath OT" panose="02000500000000020004" pitchFamily="2" charset="0"/>
              </a:rPr>
              <a:t>ສ້າງຄວາມອາດສາມາດໃຫ້ ກົມພັດທະນາຊົນນະບົດ ແລະ ສະຫະກອນ ເພື່ອສົ່ງເສີມໃນການ ຈັດຕັ້ງປະຕິບັດ </a:t>
            </a:r>
            <a:r>
              <a:rPr lang="en-US" sz="2200" dirty="0" err="1">
                <a:latin typeface="Phetsarath OT" panose="02000500000000020004" pitchFamily="2" charset="0"/>
                <a:cs typeface="Phetsarath OT" panose="02000500000000020004" pitchFamily="2" charset="0"/>
              </a:rPr>
              <a:t>ແຕ່ຂັ້ນທ້ອງຖິ່ນກ່ຽວກັບ</a:t>
            </a:r>
            <a:r>
              <a:rPr lang="lo-LA" sz="2200" dirty="0">
                <a:latin typeface="Phetsarath OT" panose="02000500000000020004" pitchFamily="2" charset="0"/>
                <a:cs typeface="Phetsarath OT" panose="02000500000000020004" pitchFamily="2" charset="0"/>
              </a:rPr>
              <a:t> ດໍາລັດວ່າດ້ວຍວ່າດ້ວຍສະມາຄົມ ສະບັບເລກທີ 115/ນຍ, ລົງວັນທີ 29/04/2009 ແລະ ດໍາລັດວ່າດ້ວຍສະຫະກອນ ສະບັບເລກທີ 136/ນຍ, ລົງວັນທີ 05/03/2010;</a:t>
            </a:r>
          </a:p>
          <a:p>
            <a:pPr marL="0" indent="0">
              <a:lnSpc>
                <a:spcPct val="100000"/>
              </a:lnSpc>
              <a:buNone/>
            </a:pPr>
            <a:r>
              <a:rPr lang="lo-LA" sz="800" dirty="0">
                <a:latin typeface="Phetsarath OT" panose="02000500000000020004" pitchFamily="2" charset="0"/>
                <a:cs typeface="Phetsarath OT" panose="02000500000000020004" pitchFamily="2" charset="0"/>
              </a:rPr>
              <a:t> </a:t>
            </a:r>
            <a:endParaRPr lang="en-AU" sz="800" dirty="0">
              <a:latin typeface="Phetsarath OT" panose="02000500000000020004" pitchFamily="2" charset="0"/>
              <a:cs typeface="Phetsarath OT" panose="02000500000000020004" pitchFamily="2" charset="0"/>
            </a:endParaRPr>
          </a:p>
          <a:p>
            <a:pPr>
              <a:lnSpc>
                <a:spcPct val="100000"/>
              </a:lnSpc>
              <a:spcBef>
                <a:spcPts val="0"/>
              </a:spcBef>
            </a:pPr>
            <a:r>
              <a:rPr lang="lo-LA" sz="2200" dirty="0">
                <a:latin typeface="Phetsarath OT" panose="02000500000000020004" pitchFamily="2" charset="0"/>
                <a:cs typeface="Phetsarath OT" panose="02000500000000020004" pitchFamily="2" charset="0"/>
              </a:rPr>
              <a:t>ກົມພັດທະນາຊົນນະບົດ ແລະ ສະຫະກອນ ສືບຕໍ່ປະຕິບັດຕາມນະໂຍບາຍ ການສ້າງຕັ້ງ ສະຫະກອນກະສິກໍາ ແລະ ຈັດຕັ້ງກຸ່ມຜູ້ຜະລິດກະສິກໍາ;</a:t>
            </a:r>
          </a:p>
          <a:p>
            <a:pPr>
              <a:lnSpc>
                <a:spcPct val="100000"/>
              </a:lnSpc>
              <a:spcBef>
                <a:spcPts val="0"/>
              </a:spcBef>
            </a:pPr>
            <a:endParaRPr lang="en-AU" sz="800" dirty="0">
              <a:latin typeface="Phetsarath OT" panose="02000500000000020004" pitchFamily="2" charset="0"/>
              <a:cs typeface="Phetsarath OT" panose="02000500000000020004" pitchFamily="2" charset="0"/>
            </a:endParaRPr>
          </a:p>
          <a:p>
            <a:pPr lvl="0">
              <a:lnSpc>
                <a:spcPct val="100000"/>
              </a:lnSpc>
            </a:pPr>
            <a:r>
              <a:rPr lang="lo-LA" sz="2200" dirty="0">
                <a:latin typeface="Phetsarath OT" panose="02000500000000020004" pitchFamily="2" charset="0"/>
                <a:cs typeface="Phetsarath OT" panose="02000500000000020004" pitchFamily="2" charset="0"/>
              </a:rPr>
              <a:t>ກົມພັດທະນາຊົນນະບົດ ແລະ ສະຫະກອນ ຄວນທົບທວນຕົວແບບຂອງກຸ່ມຜະລິດມີສັນຍາ ແລະ ຮູບແບບສະຫະກອນ ຢູ່ໃນ ສປປ ລາວ ແລະ ປະເທດອື່ນໆ ເຊັນ: ສສ ຫວຽດນາມ, ໄທ ແລະ ສປ ຈີນ ຕາມສະພາບເງື່ອນໄຂຂະຫຍາຍຕົວ ຂອງ ສປປ ລາວ ຕາມແຕ່ລະໄລຍະ;</a:t>
            </a:r>
            <a:r>
              <a:rPr lang="en-US" sz="2200" dirty="0">
                <a:latin typeface="Phetsarath OT" panose="02000500000000020004" pitchFamily="2" charset="0"/>
                <a:cs typeface="Phetsarath OT" panose="02000500000000020004" pitchFamily="2" charset="0"/>
              </a:rPr>
              <a:t> </a:t>
            </a:r>
            <a:endParaRPr lang="lo-LA" sz="2200" dirty="0">
              <a:latin typeface="Phetsarath OT" panose="02000500000000020004" pitchFamily="2" charset="0"/>
              <a:cs typeface="Phetsarath OT" panose="02000500000000020004" pitchFamily="2" charset="0"/>
            </a:endParaRPr>
          </a:p>
          <a:p>
            <a:pPr marL="0" lvl="0" indent="0">
              <a:lnSpc>
                <a:spcPct val="100000"/>
              </a:lnSpc>
              <a:buNone/>
            </a:pPr>
            <a:r>
              <a:rPr lang="en-US" sz="800" dirty="0">
                <a:latin typeface="Phetsarath OT" panose="02000500000000020004" pitchFamily="2" charset="0"/>
                <a:cs typeface="Phetsarath OT" panose="02000500000000020004" pitchFamily="2" charset="0"/>
              </a:rPr>
              <a:t>   </a:t>
            </a:r>
            <a:endParaRPr lang="en-AU" sz="800" dirty="0">
              <a:latin typeface="Phetsarath OT" panose="02000500000000020004" pitchFamily="2" charset="0"/>
              <a:cs typeface="Phetsarath OT" panose="02000500000000020004" pitchFamily="2" charset="0"/>
            </a:endParaRPr>
          </a:p>
          <a:p>
            <a:pPr lvl="0">
              <a:lnSpc>
                <a:spcPct val="100000"/>
              </a:lnSpc>
            </a:pPr>
            <a:r>
              <a:rPr lang="lo-LA" sz="2200" dirty="0">
                <a:latin typeface="Phetsarath OT" panose="02000500000000020004" pitchFamily="2" charset="0"/>
                <a:cs typeface="Phetsarath OT" panose="02000500000000020004" pitchFamily="2" charset="0"/>
              </a:rPr>
              <a:t>ກົມພັດທະນາຊົນນະບົດ ແລະ ສະຫະກອນ ສະໜັບສະໜູນການສ້າງຄວາມເຂັ້ມແຂງໃຫ້ແກ່ ກຸ່ມຊາວກະ ສິກອນ ແລະ ສະຫະກອນ ກ່ຽວກັບລະບຽບການດ້ານນິຕິກໍາ ສຳລັບການ ເຈລະຈາ, ການເຊັນສັນຍາ, ການຈັດຕັ້ງປະຕິບັດ ແລະ ໄກເກຍບັນຫາ ຂອງການຜະລິດ ກະສິກຳແບບມີສັນຍາ.</a:t>
            </a:r>
            <a:endParaRPr lang="en-AU" sz="2200"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263154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44188"/>
            <a:ext cx="8901296" cy="970800"/>
          </a:xfrm>
        </p:spPr>
        <p:txBody>
          <a:bodyPr>
            <a:normAutofit/>
          </a:bodyPr>
          <a:lstStyle/>
          <a:p>
            <a:pPr>
              <a:lnSpc>
                <a:spcPct val="100000"/>
              </a:lnSpc>
              <a:spcBef>
                <a:spcPts val="600"/>
              </a:spcBef>
            </a:pPr>
            <a:r>
              <a:rPr lang="lo-LA" sz="3200" dirty="0">
                <a:latin typeface="Phetsarath OT" panose="02000500000000020004" pitchFamily="2" charset="0"/>
                <a:cs typeface="Phetsarath OT" panose="02000500000000020004" pitchFamily="2" charset="0"/>
              </a:rPr>
              <a:t>ສົ່ງເສີມການພັດທະນາວິສາຫະກິດພາຍໃນ</a:t>
            </a:r>
            <a:endParaRPr lang="en-AU" sz="3200" dirty="0">
              <a:latin typeface="Phetsarath OT" panose="02000500000000020004" pitchFamily="2" charset="0"/>
              <a:cs typeface="Phetsarath OT" panose="02000500000000020004" pitchFamily="2" charset="0"/>
            </a:endParaRPr>
          </a:p>
        </p:txBody>
      </p:sp>
      <p:sp>
        <p:nvSpPr>
          <p:cNvPr id="3" name="Content Placeholder 2"/>
          <p:cNvSpPr>
            <a:spLocks noGrp="1"/>
          </p:cNvSpPr>
          <p:nvPr>
            <p:ph idx="1"/>
          </p:nvPr>
        </p:nvSpPr>
        <p:spPr>
          <a:xfrm>
            <a:off x="108478" y="767862"/>
            <a:ext cx="9035521" cy="5812290"/>
          </a:xfrm>
        </p:spPr>
        <p:txBody>
          <a:bodyPr>
            <a:noAutofit/>
          </a:bodyPr>
          <a:lstStyle/>
          <a:p>
            <a:pPr lvl="0">
              <a:lnSpc>
                <a:spcPct val="110000"/>
              </a:lnSpc>
            </a:pPr>
            <a:r>
              <a:rPr lang="lo-LA" sz="2000" dirty="0">
                <a:latin typeface="Phetsarath OT" panose="02000500000000020004" pitchFamily="2" charset="0"/>
                <a:cs typeface="Phetsarath OT" panose="02000500000000020004" pitchFamily="2" charset="0"/>
              </a:rPr>
              <a:t>ກະຊວງກະສິກຳ ແລະ ປ່າໄມ້ ຮ່ວມກັບກະຊວງອື່ນໆ: </a:t>
            </a:r>
          </a:p>
          <a:p>
            <a:pPr lvl="0">
              <a:lnSpc>
                <a:spcPct val="110000"/>
              </a:lnSpc>
              <a:buFont typeface="Wingdings" panose="05000000000000000000" pitchFamily="2" charset="2"/>
              <a:buChar char="Ø"/>
            </a:pPr>
            <a:r>
              <a:rPr lang="lo-LA" sz="2000" dirty="0">
                <a:latin typeface="Phetsarath OT" panose="02000500000000020004" pitchFamily="2" charset="0"/>
                <a:cs typeface="Phetsarath OT" panose="02000500000000020004" pitchFamily="2" charset="0"/>
              </a:rPr>
              <a:t>ເພື່ອທົບທວນການຈັດຕັ້ງປະຕິບັດ ແລະ ປະເມີນ ຜົນກະທົບ ນະໂຍບາຍແຮງຈູງໃຈ ທີ່ມີຢູ່ໃນປະຈຸບັນ ເພື່ອດຶງດູດນັກລົງທຶນພາຍໃນ ໃນຂະແໜງກະສິກໍາ;</a:t>
            </a:r>
          </a:p>
          <a:p>
            <a:pPr marL="0" lvl="0" indent="0">
              <a:lnSpc>
                <a:spcPct val="110000"/>
              </a:lnSpc>
              <a:buNone/>
            </a:pPr>
            <a:r>
              <a:rPr lang="lo-LA" sz="2000" i="1" dirty="0">
                <a:latin typeface="Phetsarath OT" panose="02000500000000020004" pitchFamily="2" charset="0"/>
                <a:cs typeface="Phetsarath OT" panose="02000500000000020004" pitchFamily="2" charset="0"/>
              </a:rPr>
              <a:t>ກົດໝາຍວ່າດ້ວຍການສົ່ງເສີມການລົງທຶນພາຍໃນ ທີ່ໃຫ້ນະໂຍບາຍດ້ານພາສີ ແລະ ອາກອນ ໃຫ້ແກ່ ການລົງທຶນ ໃນຂະແໜງກະສິກຳ ແລະ ປ່າໄມ້, ອຸດສາຫະກຳການຜະລິດໃນຂະແໜງກະສິກຳ ແລະ ປ່າໄມ້.</a:t>
            </a:r>
          </a:p>
          <a:p>
            <a:pPr marL="0" lvl="0" indent="0">
              <a:lnSpc>
                <a:spcPct val="110000"/>
              </a:lnSpc>
              <a:buNone/>
            </a:pPr>
            <a:endParaRPr lang="en-AU" sz="800" i="1" dirty="0">
              <a:latin typeface="Phetsarath OT" panose="02000500000000020004" pitchFamily="2" charset="0"/>
              <a:cs typeface="Phetsarath OT" panose="02000500000000020004" pitchFamily="2" charset="0"/>
            </a:endParaRPr>
          </a:p>
          <a:p>
            <a:pPr lvl="0">
              <a:lnSpc>
                <a:spcPct val="110000"/>
              </a:lnSpc>
              <a:buFont typeface="Wingdings" panose="05000000000000000000" pitchFamily="2" charset="2"/>
              <a:buChar char="Ø"/>
            </a:pPr>
            <a:r>
              <a:rPr lang="en-AU" sz="2000" dirty="0" err="1">
                <a:latin typeface="Phetsarath OT" panose="02000500000000020004" pitchFamily="2" charset="0"/>
                <a:cs typeface="Phetsarath OT" panose="02000500000000020004" pitchFamily="2" charset="0"/>
              </a:rPr>
              <a:t>ສະເໜີນະໂຍບາຍ</a:t>
            </a:r>
            <a:r>
              <a:rPr lang="en-AU" sz="2000" dirty="0">
                <a:latin typeface="Phetsarath OT" panose="02000500000000020004" pitchFamily="2" charset="0"/>
                <a:cs typeface="Phetsarath OT" panose="02000500000000020004" pitchFamily="2" charset="0"/>
              </a:rPr>
              <a:t> </a:t>
            </a:r>
            <a:r>
              <a:rPr lang="en-AU" sz="2000" dirty="0" err="1">
                <a:latin typeface="Phetsarath OT" panose="02000500000000020004" pitchFamily="2" charset="0"/>
                <a:cs typeface="Phetsarath OT" panose="02000500000000020004" pitchFamily="2" charset="0"/>
              </a:rPr>
              <a:t>ເພີ້ມເຕີມ</a:t>
            </a:r>
            <a:r>
              <a:rPr lang="en-AU" sz="2000" dirty="0">
                <a:latin typeface="Phetsarath OT" panose="02000500000000020004" pitchFamily="2" charset="0"/>
                <a:cs typeface="Phetsarath OT" panose="02000500000000020004" pitchFamily="2" charset="0"/>
              </a:rPr>
              <a:t> </a:t>
            </a:r>
            <a:r>
              <a:rPr lang="lo-LA" sz="2000" dirty="0">
                <a:latin typeface="Phetsarath OT" panose="02000500000000020004" pitchFamily="2" charset="0"/>
                <a:cs typeface="Phetsarath OT" panose="02000500000000020004" pitchFamily="2" charset="0"/>
              </a:rPr>
              <a:t>ຫຼື</a:t>
            </a:r>
            <a:r>
              <a:rPr lang="en-AU" sz="2000" dirty="0">
                <a:latin typeface="Phetsarath OT" panose="02000500000000020004" pitchFamily="2" charset="0"/>
                <a:cs typeface="Phetsarath OT" panose="02000500000000020004" pitchFamily="2" charset="0"/>
              </a:rPr>
              <a:t> </a:t>
            </a:r>
            <a:r>
              <a:rPr lang="en-AU" sz="2000" dirty="0" err="1">
                <a:latin typeface="Phetsarath OT" panose="02000500000000020004" pitchFamily="2" charset="0"/>
                <a:cs typeface="Phetsarath OT" panose="02000500000000020004" pitchFamily="2" charset="0"/>
              </a:rPr>
              <a:t>ດັດປັບນະໂຍບາຍ</a:t>
            </a:r>
            <a:r>
              <a:rPr lang="en-AU" sz="2000" dirty="0">
                <a:latin typeface="Phetsarath OT" panose="02000500000000020004" pitchFamily="2" charset="0"/>
                <a:cs typeface="Phetsarath OT" panose="02000500000000020004" pitchFamily="2" charset="0"/>
              </a:rPr>
              <a:t> </a:t>
            </a:r>
            <a:r>
              <a:rPr lang="en-AU" sz="2000" dirty="0" err="1">
                <a:latin typeface="Phetsarath OT" panose="02000500000000020004" pitchFamily="2" charset="0"/>
                <a:cs typeface="Phetsarath OT" panose="02000500000000020004" pitchFamily="2" charset="0"/>
              </a:rPr>
              <a:t>ເພື່ອສົ່ງເສີມການລົງທຶນຂອງພາກເອກະຊົນໃນຂະ</a:t>
            </a:r>
            <a:r>
              <a:rPr lang="lo-LA" sz="2000" dirty="0">
                <a:latin typeface="Phetsarath OT" panose="02000500000000020004" pitchFamily="2" charset="0"/>
                <a:cs typeface="Phetsarath OT" panose="02000500000000020004" pitchFamily="2" charset="0"/>
              </a:rPr>
              <a:t> </a:t>
            </a:r>
            <a:r>
              <a:rPr lang="en-AU" sz="2000" dirty="0" err="1">
                <a:latin typeface="Phetsarath OT" panose="02000500000000020004" pitchFamily="2" charset="0"/>
                <a:cs typeface="Phetsarath OT" panose="02000500000000020004" pitchFamily="2" charset="0"/>
              </a:rPr>
              <a:t>ແໜງກະສິກໍາ</a:t>
            </a:r>
            <a:r>
              <a:rPr lang="en-AU" sz="2000" dirty="0">
                <a:latin typeface="Phetsarath OT" panose="02000500000000020004" pitchFamily="2" charset="0"/>
                <a:cs typeface="Phetsarath OT" panose="02000500000000020004" pitchFamily="2" charset="0"/>
              </a:rPr>
              <a:t> ແລະ </a:t>
            </a:r>
            <a:r>
              <a:rPr lang="en-AU" sz="2000" dirty="0" err="1">
                <a:latin typeface="Phetsarath OT" panose="02000500000000020004" pitchFamily="2" charset="0"/>
                <a:cs typeface="Phetsarath OT" panose="02000500000000020004" pitchFamily="2" charset="0"/>
              </a:rPr>
              <a:t>ເຂົ້າຮ່ວມ</a:t>
            </a:r>
            <a:r>
              <a:rPr lang="lo-LA" sz="2000" dirty="0">
                <a:latin typeface="Phetsarath OT" panose="02000500000000020004" pitchFamily="2" charset="0"/>
                <a:cs typeface="Phetsarath OT" panose="02000500000000020004" pitchFamily="2" charset="0"/>
              </a:rPr>
              <a:t>ວຽກງານການຜະລິດແບບມີສັນຍາ;</a:t>
            </a:r>
          </a:p>
          <a:p>
            <a:pPr lvl="0">
              <a:lnSpc>
                <a:spcPct val="110000"/>
              </a:lnSpc>
              <a:buFont typeface="Wingdings" panose="05000000000000000000" pitchFamily="2" charset="2"/>
              <a:buChar char="Ø"/>
            </a:pPr>
            <a:endParaRPr lang="en-AU" sz="800" dirty="0">
              <a:latin typeface="Phetsarath OT" panose="02000500000000020004" pitchFamily="2" charset="0"/>
              <a:cs typeface="Phetsarath OT" panose="02000500000000020004" pitchFamily="2" charset="0"/>
            </a:endParaRPr>
          </a:p>
          <a:p>
            <a:pPr lvl="0">
              <a:lnSpc>
                <a:spcPct val="110000"/>
              </a:lnSpc>
              <a:buFont typeface="Wingdings" panose="05000000000000000000" pitchFamily="2" charset="2"/>
              <a:buChar char="Ø"/>
            </a:pPr>
            <a:r>
              <a:rPr lang="lo-LA" sz="2000" dirty="0">
                <a:latin typeface="Phetsarath OT" panose="02000500000000020004" pitchFamily="2" charset="0"/>
                <a:cs typeface="Phetsarath OT" panose="02000500000000020004" pitchFamily="2" charset="0"/>
              </a:rPr>
              <a:t>ເຮັດການສຶກສາ ເພື່ອແນະນຳ ບັນດານະໂຍບາຍທີ່ສະໜັບສະໜູນ ແລະ ສົ່ງເສີມການດຳເນີນທຸລະກິດກະສິກຳ, ການພັດທະນາຄວາມອາດສາມາດໃນການເລີ່ມຕົ້ນເຮັດທຸລະກິດກະສິກຳ ແລະ ເຂົ້າຮ່ວມການຜະລິດແບບມີສັນຍາ;</a:t>
            </a:r>
            <a:endParaRPr lang="en-AU" sz="2000" dirty="0">
              <a:latin typeface="Phetsarath OT" panose="02000500000000020004" pitchFamily="2" charset="0"/>
              <a:cs typeface="Phetsarath OT" panose="02000500000000020004" pitchFamily="2" charset="0"/>
            </a:endParaRPr>
          </a:p>
          <a:p>
            <a:pPr lvl="0">
              <a:lnSpc>
                <a:spcPct val="110000"/>
              </a:lnSpc>
            </a:pPr>
            <a:r>
              <a:rPr lang="en-AU" sz="2000" dirty="0">
                <a:latin typeface="Phetsarath OT" panose="02000500000000020004" pitchFamily="2" charset="0"/>
                <a:cs typeface="Phetsarath OT" panose="02000500000000020004" pitchFamily="2" charset="0"/>
              </a:rPr>
              <a:t> </a:t>
            </a:r>
            <a:r>
              <a:rPr lang="lo-LA" sz="2000" dirty="0">
                <a:latin typeface="Phetsarath OT" panose="02000500000000020004" pitchFamily="2" charset="0"/>
                <a:cs typeface="Phetsarath OT" panose="02000500000000020004" pitchFamily="2" charset="0"/>
              </a:rPr>
              <a:t>ກະຊວງກະສິກຳ ແລະ ປ່າໄມ້ ເສີມສ້າງຄວາມອາດສາມາດ ໃຫ້ແກ່ທຸລະກິດກະສິກຳພາຍໃນ ເພື່ອເຮັດວຽກຮ່ວມກັບຊາວກະສິກອນ ໃນເຈລະຈາສັນຍາ, ເຊັນສັນຍາ, ຈັດຕັ້ງປະຕິບັດ ແລະ ໄກເກ່ຍບັນຫາ ກ່ຽວກັບສັນຍາການຜະລິດ.</a:t>
            </a:r>
            <a:endParaRPr lang="en-US" sz="2000"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1622990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0000"/>
              </a:lnSpc>
              <a:spcBef>
                <a:spcPts val="600"/>
              </a:spcBef>
            </a:pPr>
            <a:r>
              <a:rPr lang="lo-LA" sz="3200" dirty="0">
                <a:latin typeface="Phetsarath OT" panose="02000500000000020004" pitchFamily="2" charset="0"/>
                <a:cs typeface="Phetsarath OT" panose="02000500000000020004" pitchFamily="2" charset="0"/>
              </a:rPr>
              <a:t>ປັບປຸງການຄຸ້ມຄອງຕະຫຼາດກະສິກຳ</a:t>
            </a:r>
            <a:endParaRPr lang="en-AU" sz="3200" dirty="0">
              <a:latin typeface="Phetsarath OT" panose="02000500000000020004" pitchFamily="2" charset="0"/>
              <a:cs typeface="Phetsarath OT" panose="02000500000000020004" pitchFamily="2" charset="0"/>
            </a:endParaRPr>
          </a:p>
        </p:txBody>
      </p:sp>
      <p:sp>
        <p:nvSpPr>
          <p:cNvPr id="3" name="Content Placeholder 2"/>
          <p:cNvSpPr>
            <a:spLocks noGrp="1"/>
          </p:cNvSpPr>
          <p:nvPr>
            <p:ph idx="1"/>
          </p:nvPr>
        </p:nvSpPr>
        <p:spPr>
          <a:xfrm>
            <a:off x="108479" y="970264"/>
            <a:ext cx="8909686" cy="5740929"/>
          </a:xfrm>
        </p:spPr>
        <p:txBody>
          <a:bodyPr>
            <a:normAutofit/>
          </a:bodyPr>
          <a:lstStyle/>
          <a:p>
            <a:pPr lvl="0">
              <a:lnSpc>
                <a:spcPct val="100000"/>
              </a:lnSpc>
            </a:pPr>
            <a:r>
              <a:rPr lang="lo-LA" sz="2400" dirty="0">
                <a:latin typeface="Phetsarath OT" panose="02000500000000020004" pitchFamily="2" charset="0"/>
                <a:cs typeface="Phetsarath OT" panose="02000500000000020004" pitchFamily="2" charset="0"/>
              </a:rPr>
              <a:t>ກະຊວງກະສິກຳ ແລະ ປ່າໄມ້ ຈະຕ້ອງກໍານົດຜະລິດຕະພັນ ແລະ ຕະຫຼາດກະສິກໍາ ທີ່ມີທ່າແຮງ ຢ່າງຈະແຈ້ງ;</a:t>
            </a:r>
          </a:p>
          <a:p>
            <a:pPr lvl="0">
              <a:lnSpc>
                <a:spcPct val="100000"/>
              </a:lnSpc>
            </a:pPr>
            <a:endParaRPr lang="lo-LA" sz="800" dirty="0">
              <a:latin typeface="Phetsarath OT" panose="02000500000000020004" pitchFamily="2" charset="0"/>
              <a:cs typeface="Phetsarath OT" panose="02000500000000020004" pitchFamily="2" charset="0"/>
            </a:endParaRPr>
          </a:p>
          <a:p>
            <a:pPr>
              <a:lnSpc>
                <a:spcPct val="100000"/>
              </a:lnSpc>
            </a:pPr>
            <a:r>
              <a:rPr lang="lo-LA" sz="2400" dirty="0">
                <a:latin typeface="Phetsarath OT" panose="02000500000000020004" pitchFamily="2" charset="0"/>
                <a:cs typeface="Phetsarath OT" panose="02000500000000020004" pitchFamily="2" charset="0"/>
              </a:rPr>
              <a:t>ກະຊວງກະສິກຳ ແລະ ປ່າໄມ້ ປະສານສົມທົບກັບ ກະຊວງອຸດສາຫະກຳ ແລະ ການ ຄ້າ: </a:t>
            </a:r>
          </a:p>
          <a:p>
            <a:pPr>
              <a:lnSpc>
                <a:spcPct val="100000"/>
              </a:lnSpc>
              <a:buFont typeface="Wingdings" panose="05000000000000000000" pitchFamily="2" charset="2"/>
              <a:buChar char="Ø"/>
            </a:pPr>
            <a:r>
              <a:rPr lang="lo-LA" sz="2400" dirty="0">
                <a:latin typeface="Phetsarath OT" panose="02000500000000020004" pitchFamily="2" charset="0"/>
                <a:cs typeface="Phetsarath OT" panose="02000500000000020004" pitchFamily="2" charset="0"/>
              </a:rPr>
              <a:t>ໃນການສົ່ງເສີມການຄ້າ ແລະ ການລົງທຶນ ເພື່ອປັບປຸງການເຂົ້າເຖິງຕະຫຼາດ ໃຫ້ແກ່ ຜະລິດຕະພັນ ຢູ່ພາຍສັນຍາການຜະລິດ ແລະ ດຶງດູດນັກລົງທຶນທີ່ຫຼາກຫຼາຍ;</a:t>
            </a:r>
            <a:endParaRPr lang="en-AU" sz="2400" dirty="0">
              <a:latin typeface="Phetsarath OT" panose="02000500000000020004" pitchFamily="2" charset="0"/>
              <a:cs typeface="Phetsarath OT" panose="02000500000000020004" pitchFamily="2" charset="0"/>
            </a:endParaRPr>
          </a:p>
          <a:p>
            <a:pPr lvl="0">
              <a:lnSpc>
                <a:spcPct val="100000"/>
              </a:lnSpc>
              <a:buFont typeface="Wingdings" panose="05000000000000000000" pitchFamily="2" charset="2"/>
              <a:buChar char="Ø"/>
            </a:pPr>
            <a:r>
              <a:rPr lang="lo-LA" sz="2400" dirty="0">
                <a:latin typeface="Phetsarath OT" panose="02000500000000020004" pitchFamily="2" charset="0"/>
                <a:cs typeface="Phetsarath OT" panose="02000500000000020004" pitchFamily="2" charset="0"/>
              </a:rPr>
              <a:t>ພັດທະນາ ແລະ ປັບປຸງການຄຸ້ມຄອງການຄ້າຊາຍແດນ. </a:t>
            </a:r>
          </a:p>
          <a:p>
            <a:pPr lvl="0">
              <a:lnSpc>
                <a:spcPct val="100000"/>
              </a:lnSpc>
              <a:buFont typeface="Wingdings" panose="05000000000000000000" pitchFamily="2" charset="2"/>
              <a:buChar char="Ø"/>
            </a:pPr>
            <a:endParaRPr lang="lo-LA" sz="800" dirty="0">
              <a:latin typeface="Phetsarath OT" panose="02000500000000020004" pitchFamily="2" charset="0"/>
              <a:cs typeface="Phetsarath OT" panose="02000500000000020004" pitchFamily="2" charset="0"/>
            </a:endParaRPr>
          </a:p>
          <a:p>
            <a:pPr>
              <a:lnSpc>
                <a:spcPct val="100000"/>
              </a:lnSpc>
            </a:pPr>
            <a:r>
              <a:rPr lang="lo-LA" sz="2400" dirty="0">
                <a:latin typeface="Phetsarath OT" panose="02000500000000020004" pitchFamily="2" charset="0"/>
                <a:cs typeface="Phetsarath OT" panose="02000500000000020004" pitchFamily="2" charset="0"/>
              </a:rPr>
              <a:t>ກະຊວງກະສິກຳ ແລະ ປ່າໄມ້ ຄວນສະໜອງຂໍ້ມູນດ້ານການຕະຫຼາດ ໂດຍຜ່ານສິ່ງອຳນວຍຄວາມສະດວກຕ່າງໆ ເຊັ່ນ:ໂທລະສັບມືຖື</a:t>
            </a:r>
            <a:r>
              <a:rPr lang="en-US" sz="2400" dirty="0">
                <a:latin typeface="Phetsarath OT" panose="02000500000000020004" pitchFamily="2" charset="0"/>
                <a:cs typeface="Phetsarath OT" panose="02000500000000020004" pitchFamily="2" charset="0"/>
              </a:rPr>
              <a:t>, </a:t>
            </a:r>
            <a:r>
              <a:rPr lang="lo-LA" sz="2400" dirty="0">
                <a:latin typeface="Phetsarath OT" panose="02000500000000020004" pitchFamily="2" charset="0"/>
                <a:cs typeface="Phetsarath OT" panose="02000500000000020004" pitchFamily="2" charset="0"/>
              </a:rPr>
              <a:t>ອິນເຕີເນັດ</a:t>
            </a:r>
            <a:r>
              <a:rPr lang="en-US" sz="2400" dirty="0">
                <a:latin typeface="Phetsarath OT" panose="02000500000000020004" pitchFamily="2" charset="0"/>
                <a:cs typeface="Phetsarath OT" panose="02000500000000020004" pitchFamily="2" charset="0"/>
              </a:rPr>
              <a:t>, </a:t>
            </a:r>
            <a:r>
              <a:rPr lang="lo-LA" sz="2400" dirty="0">
                <a:latin typeface="Phetsarath OT" panose="02000500000000020004" pitchFamily="2" charset="0"/>
                <a:cs typeface="Phetsarath OT" panose="02000500000000020004" pitchFamily="2" charset="0"/>
              </a:rPr>
              <a:t>ແລະ ອື່ນໆ ເພື່ອປັບປຸງອຳນາດການຕໍ່ລອງຂອງຊາວກະສິກອນ ໃນການຈັດຕັ້ງປະຕິບັດສັນຍາການຜະລິດ. </a:t>
            </a:r>
            <a:endParaRPr lang="en-US" sz="2400"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27242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178062"/>
            <a:ext cx="8901296" cy="912184"/>
          </a:xfrm>
        </p:spPr>
        <p:txBody>
          <a:bodyPr>
            <a:noAutofit/>
          </a:bodyPr>
          <a:lstStyle/>
          <a:p>
            <a:pPr>
              <a:lnSpc>
                <a:spcPct val="100000"/>
              </a:lnSpc>
              <a:spcBef>
                <a:spcPts val="600"/>
              </a:spcBef>
            </a:pPr>
            <a:r>
              <a:rPr lang="lo-LA" sz="3200" dirty="0">
                <a:latin typeface="Phetsarath OT" panose="02000500000000020004" pitchFamily="2" charset="0"/>
                <a:cs typeface="Phetsarath OT" panose="02000500000000020004" pitchFamily="2" charset="0"/>
              </a:rPr>
              <a:t>ສົ່ງເສີມຄຸນຄ່າກົນໄກ ແລະ ການບັງຄັບໃຊ້ສັນຍາໃຫ້ມີປະສິດທິຜົນ</a:t>
            </a:r>
            <a:endParaRPr lang="en-US" sz="3200" b="0" dirty="0">
              <a:latin typeface="Phetsarath OT" panose="02000500000000020004" pitchFamily="2" charset="0"/>
              <a:cs typeface="Phetsarath OT" panose="02000500000000020004" pitchFamily="2" charset="0"/>
            </a:endParaRPr>
          </a:p>
        </p:txBody>
      </p:sp>
      <p:sp>
        <p:nvSpPr>
          <p:cNvPr id="3" name="Content Placeholder 2"/>
          <p:cNvSpPr>
            <a:spLocks noGrp="1"/>
          </p:cNvSpPr>
          <p:nvPr>
            <p:ph idx="1"/>
          </p:nvPr>
        </p:nvSpPr>
        <p:spPr>
          <a:xfrm>
            <a:off x="108478" y="1301262"/>
            <a:ext cx="9035521" cy="5409931"/>
          </a:xfrm>
        </p:spPr>
        <p:txBody>
          <a:bodyPr>
            <a:noAutofit/>
          </a:bodyPr>
          <a:lstStyle/>
          <a:p>
            <a:pPr lvl="0"/>
            <a:r>
              <a:rPr lang="lo-LA" sz="2400" dirty="0">
                <a:latin typeface="Phetsarath OT" panose="02000500000000020004" pitchFamily="2" charset="0"/>
                <a:cs typeface="Phetsarath OT" panose="02000500000000020004" pitchFamily="2" charset="0"/>
              </a:rPr>
              <a:t>ກະຊວງກະສິກຳ ແລະ ປ່າໄມ້ ຈັດເວທີເພື່ອລະດົມ ຂົນຂວຍ ແລະ ໂຄສະນາຂ່າວສານ ກ່ຽວ ກັບການຜະລິດກະສິກໍາແບບມີສັນຍາຜູກພັນ ແລະ ການບັງຄັບໃຊ້ສັນຍາຜູກພັນ ຂອງຊາວກະສິກອນ ໂດຍການ ຝຶກອົບຮົມ, ການນໍາໃຊ້ເຄື່ອງມືຊື່ສານ ລະດັບສູນກາງ ແລະ ທ້ອງຖິ່ນ, ຕະຫຼອດຮອດຜູ້ນໍາອົງກອນທ້ອງຖິນ ແລະ ຊາວກະສິກອນ;</a:t>
            </a:r>
            <a:endParaRPr lang="en-AU" sz="2400" dirty="0">
              <a:latin typeface="Phetsarath OT" panose="02000500000000020004" pitchFamily="2" charset="0"/>
              <a:cs typeface="Phetsarath OT" panose="02000500000000020004" pitchFamily="2" charset="0"/>
            </a:endParaRPr>
          </a:p>
          <a:p>
            <a:r>
              <a:rPr lang="lo-LA" sz="2400" dirty="0">
                <a:latin typeface="Phetsarath OT" panose="02000500000000020004" pitchFamily="2" charset="0"/>
                <a:cs typeface="Phetsarath OT" panose="02000500000000020004" pitchFamily="2" charset="0"/>
              </a:rPr>
              <a:t>ປະສົບຂອງສສ ຫວຽດນາມ ໂດຍສະເພາະ ຍຸດທະສາດກະສິກຳ, ຊາວກະສິກອນ ແລະ ພັດທະນາຊົນນະບົດ (</a:t>
            </a:r>
            <a:r>
              <a:rPr lang="en-AU" sz="2400" dirty="0">
                <a:latin typeface="Phetsarath OT" panose="02000500000000020004" pitchFamily="2" charset="0"/>
                <a:cs typeface="Phetsarath OT" panose="02000500000000020004" pitchFamily="2" charset="0"/>
              </a:rPr>
              <a:t>Tam Nong)</a:t>
            </a:r>
            <a:r>
              <a:rPr lang="lo-LA" sz="2400" dirty="0">
                <a:latin typeface="Phetsarath OT" panose="02000500000000020004" pitchFamily="2" charset="0"/>
                <a:cs typeface="Phetsarath OT" panose="02000500000000020004" pitchFamily="2" charset="0"/>
              </a:rPr>
              <a:t> ແມ່ນໄກ້ຄຽງກັບສະພາບເງືອນໄຂຂອງລາວ </a:t>
            </a:r>
            <a:endParaRPr lang="en-AU" sz="2400" dirty="0">
              <a:latin typeface="Phetsarath OT" panose="02000500000000020004" pitchFamily="2" charset="0"/>
              <a:cs typeface="Phetsarath OT" panose="02000500000000020004" pitchFamily="2" charset="0"/>
            </a:endParaRPr>
          </a:p>
          <a:p>
            <a:pPr marL="0" indent="0">
              <a:buNone/>
            </a:pPr>
            <a:endParaRPr lang="en-US" sz="2400" dirty="0">
              <a:latin typeface="Phetsarath OT" panose="02000500000000020004" pitchFamily="2" charset="0"/>
              <a:cs typeface="Phetsarath OT" panose="02000500000000020004" pitchFamily="2" charset="0"/>
            </a:endParaRPr>
          </a:p>
        </p:txBody>
      </p:sp>
    </p:spTree>
    <p:extLst>
      <p:ext uri="{BB962C8B-B14F-4D97-AF65-F5344CB8AC3E}">
        <p14:creationId xmlns:p14="http://schemas.microsoft.com/office/powerpoint/2010/main" val="1606060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58" y="178062"/>
            <a:ext cx="8901296" cy="6540238"/>
          </a:xfrm>
        </p:spPr>
        <p:txBody>
          <a:bodyPr>
            <a:normAutofit/>
          </a:bodyPr>
          <a:lstStyle/>
          <a:p>
            <a:r>
              <a:rPr lang="en-US" dirty="0" err="1">
                <a:latin typeface="Phetsarath OT"/>
                <a:cs typeface="Phetsarath OT"/>
              </a:rPr>
              <a:t>ຂອບໃຈ</a:t>
            </a:r>
            <a:r>
              <a:rPr lang="en-US" dirty="0"/>
              <a:t>!</a:t>
            </a:r>
          </a:p>
        </p:txBody>
      </p:sp>
    </p:spTree>
    <p:extLst>
      <p:ext uri="{BB962C8B-B14F-4D97-AF65-F5344CB8AC3E}">
        <p14:creationId xmlns:p14="http://schemas.microsoft.com/office/powerpoint/2010/main" val="780961334"/>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9689</TotalTime>
  <Words>4138</Words>
  <Application>Microsoft Office PowerPoint</Application>
  <PresentationFormat>On-screen Show (4:3)</PresentationFormat>
  <Paragraphs>316</Paragraphs>
  <Slides>28</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Arial</vt:lpstr>
      <vt:lpstr>Calibri</vt:lpstr>
      <vt:lpstr>Corbel</vt:lpstr>
      <vt:lpstr>Cordia New</vt:lpstr>
      <vt:lpstr>DokChampa</vt:lpstr>
      <vt:lpstr>Minion Pro</vt:lpstr>
      <vt:lpstr>Myriad Pro</vt:lpstr>
      <vt:lpstr>Phetsarath OT</vt:lpstr>
      <vt:lpstr>Times</vt:lpstr>
      <vt:lpstr>Times New Roman</vt:lpstr>
      <vt:lpstr>Wingdings</vt:lpstr>
      <vt:lpstr>Depth</vt:lpstr>
      <vt:lpstr>ການວິເຄາະສັນຍາການຜະລິດກະສິກຳ ຢູ່ໃນ ສປປ ລາວ</vt:lpstr>
      <vt:lpstr>ທີມງານຄົ້ນຄວ້າ</vt:lpstr>
      <vt:lpstr>ເປົ້າໝາຍຂອງການຄົ້ນຄວ້າ</vt:lpstr>
      <vt:lpstr>ວິທີການຄົ້ນຄວ້າ</vt:lpstr>
      <vt:lpstr>ການສໍາຫຼວດລະດັບຄົວເຮືອນ</vt:lpstr>
      <vt:lpstr>PowerPoint Presentation</vt:lpstr>
      <vt:lpstr>PowerPoint Presentation</vt:lpstr>
      <vt:lpstr>ກົງຈັກການຈັດຕັ້ງກ່ຽວກັບສັນຍາການຜະລິດ</vt:lpstr>
      <vt:lpstr>ແຜນວາດກົງຈັກການຈັດຕັ້ງ</vt:lpstr>
      <vt:lpstr>ລັດຖະບານມີບົດບາດທີ່ສໍາຄັນ</vt:lpstr>
      <vt:lpstr>PowerPoint Presentation</vt:lpstr>
      <vt:lpstr>ປັດໃຈສະໜັບສະໜູນໃນການເຂົ້າຮ່ວມສັນຍາ</vt:lpstr>
      <vt:lpstr>ປັດໃຈທີ່ເຮັດໃຫ້ CF ປະສົບຜົນສຳເລັດ </vt:lpstr>
      <vt:lpstr>PowerPoint Presentation</vt:lpstr>
      <vt:lpstr>ຂາດກຸ່ມຊາວກະສິກອນທີ່ເຂັ້ມແຂງ</vt:lpstr>
      <vt:lpstr>ຂາດການລົງ​ທຶນທຸລະກິດພາຍໃນປະເທດ</vt:lpstr>
      <vt:lpstr>ການຄຸ້ມຄອງຕະຫຼາດກະສິກໍາ​ຍັງບໍ່ທັນເຂັ້ມແຂງ</vt:lpstr>
      <vt:lpstr>ຜົນກະທົບດ້ານບວກ ຕໍ່ກັບລາຍຮັບ</vt:lpstr>
      <vt:lpstr>ຜົນກະທົບດ້ານບວກຂອງສັນຍາການຜະລິດກະສິກໍາ</vt:lpstr>
      <vt:lpstr>ຜົນກະທົບ-ດ້ານລົບ ຂອງສັນຍາການຜະລິດກະສິກໍາ</vt:lpstr>
      <vt:lpstr>ຂໍ້ສະເໜີ ເພື່ອພິຈາລະນາ</vt:lpstr>
      <vt:lpstr>ປັບປຸງນະໂຍບາຍ ແລະ ລະບຽບກົດໝາຍສໍາຫຼັບສັນຍາການ​ຜະລິດກະສິກຳ </vt:lpstr>
      <vt:lpstr>ປັບປຸງກົງຈັກການຕັ້ງ </vt:lpstr>
      <vt:lpstr>ສົ່ງເສີມພັດທະນາອົງການຈັດຕັ້ງຊາວກະສິກອນ</vt:lpstr>
      <vt:lpstr>ສົ່ງເສີມການພັດທະນາວິສາຫະກິດພາຍໃນ</vt:lpstr>
      <vt:lpstr>ປັບປຸງການຄຸ້ມຄອງຕະຫຼາດກະສິກຳ</vt:lpstr>
      <vt:lpstr>ສົ່ງເສີມຄຸນຄ່າກົນໄກ ແລະ ການບັງຄັບໃຊ້ສັນຍາໃຫ້ມີປະສິດທິຜົນ</vt:lpstr>
      <vt:lpstr>ຂອບໃຈ!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RICE VALUE CHAIN</dc:title>
  <dc:creator>Kien Le</dc:creator>
  <cp:lastModifiedBy>Dell</cp:lastModifiedBy>
  <cp:revision>881</cp:revision>
  <dcterms:created xsi:type="dcterms:W3CDTF">2015-09-11T08:43:17Z</dcterms:created>
  <dcterms:modified xsi:type="dcterms:W3CDTF">2017-09-29T08:41:14Z</dcterms:modified>
</cp:coreProperties>
</file>