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62" r:id="rId4"/>
    <p:sldId id="257" r:id="rId5"/>
    <p:sldId id="259" r:id="rId6"/>
    <p:sldId id="281" r:id="rId7"/>
    <p:sldId id="277" r:id="rId8"/>
    <p:sldId id="274" r:id="rId9"/>
    <p:sldId id="261" r:id="rId10"/>
    <p:sldId id="263" r:id="rId11"/>
    <p:sldId id="265" r:id="rId12"/>
    <p:sldId id="267" r:id="rId13"/>
    <p:sldId id="279" r:id="rId14"/>
    <p:sldId id="268" r:id="rId15"/>
    <p:sldId id="270" r:id="rId16"/>
    <p:sldId id="269" r:id="rId17"/>
    <p:sldId id="278" r:id="rId18"/>
    <p:sldId id="272" r:id="rId19"/>
    <p:sldId id="275" r:id="rId20"/>
    <p:sldId id="26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9" autoAdjust="0"/>
    <p:restoredTop sz="94660"/>
  </p:normalViewPr>
  <p:slideViewPr>
    <p:cSldViewPr snapToGrid="0">
      <p:cViewPr varScale="1">
        <p:scale>
          <a:sx n="90" d="100"/>
          <a:sy n="90" d="100"/>
        </p:scale>
        <p:origin x="33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ED8FA9-4489-472A-AD0C-8F4C6A283F5A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59942422-607F-467B-A0F7-6A8BD0678595}">
      <dgm:prSet phldrT="[Text]"/>
      <dgm:spPr/>
      <dgm:t>
        <a:bodyPr/>
        <a:lstStyle/>
        <a:p>
          <a:r>
            <a:rPr lang="en-US" dirty="0"/>
            <a:t>MAF NSA Committee</a:t>
          </a:r>
        </a:p>
      </dgm:t>
    </dgm:pt>
    <dgm:pt modelId="{52F17966-AF70-479B-90A8-668BA20E1AAB}" type="parTrans" cxnId="{2D5FFE8C-E237-49F5-A868-B780C5DD066D}">
      <dgm:prSet/>
      <dgm:spPr/>
      <dgm:t>
        <a:bodyPr/>
        <a:lstStyle/>
        <a:p>
          <a:endParaRPr lang="en-US"/>
        </a:p>
      </dgm:t>
    </dgm:pt>
    <dgm:pt modelId="{4A30B041-0C69-47E7-9552-5F6EE98CECD7}" type="sibTrans" cxnId="{2D5FFE8C-E237-49F5-A868-B780C5DD066D}">
      <dgm:prSet/>
      <dgm:spPr/>
      <dgm:t>
        <a:bodyPr/>
        <a:lstStyle/>
        <a:p>
          <a:r>
            <a:rPr lang="en-US" dirty="0"/>
            <a:t>Chair: Dr. </a:t>
          </a:r>
          <a:r>
            <a:rPr lang="en-US" dirty="0" err="1"/>
            <a:t>Bounkhuang</a:t>
          </a:r>
          <a:endParaRPr lang="en-US" dirty="0"/>
        </a:p>
      </dgm:t>
    </dgm:pt>
    <dgm:pt modelId="{6DC8AE58-F496-4404-99A9-79C7FED6C28A}" type="asst">
      <dgm:prSet phldrT="[Text]"/>
      <dgm:spPr/>
      <dgm:t>
        <a:bodyPr/>
        <a:lstStyle/>
        <a:p>
          <a:r>
            <a:rPr lang="en-US" dirty="0"/>
            <a:t>NSA Secretariat</a:t>
          </a:r>
        </a:p>
      </dgm:t>
    </dgm:pt>
    <dgm:pt modelId="{67AD45E6-2D3C-4B1D-AB3D-4BBCF8B7F486}" type="parTrans" cxnId="{09594F67-E60D-4609-8C2F-DB990F9BFC05}">
      <dgm:prSet/>
      <dgm:spPr/>
      <dgm:t>
        <a:bodyPr/>
        <a:lstStyle/>
        <a:p>
          <a:endParaRPr lang="en-US"/>
        </a:p>
      </dgm:t>
    </dgm:pt>
    <dgm:pt modelId="{FE109A0F-92AF-468D-A82A-278712F04326}" type="sibTrans" cxnId="{09594F67-E60D-4609-8C2F-DB990F9BFC05}">
      <dgm:prSet/>
      <dgm:spPr/>
      <dgm:t>
        <a:bodyPr/>
        <a:lstStyle/>
        <a:p>
          <a:r>
            <a:rPr lang="en-US" dirty="0"/>
            <a:t>Chair: Mr. Savanh</a:t>
          </a:r>
        </a:p>
      </dgm:t>
    </dgm:pt>
    <dgm:pt modelId="{2B76CD02-D822-4EEB-9741-CCFAE30F3ECB}">
      <dgm:prSet phldrT="[Text]"/>
      <dgm:spPr/>
      <dgm:t>
        <a:bodyPr/>
        <a:lstStyle/>
        <a:p>
          <a:r>
            <a:rPr lang="en-US" dirty="0"/>
            <a:t>PA1: Vegetables</a:t>
          </a:r>
        </a:p>
      </dgm:t>
    </dgm:pt>
    <dgm:pt modelId="{27656DF5-89D4-4478-8FB0-DBD7B2FA8F57}" type="parTrans" cxnId="{CFC5F25F-F52E-4DF8-8E1F-E5B832A1B8B2}">
      <dgm:prSet/>
      <dgm:spPr/>
      <dgm:t>
        <a:bodyPr/>
        <a:lstStyle/>
        <a:p>
          <a:endParaRPr lang="en-US"/>
        </a:p>
      </dgm:t>
    </dgm:pt>
    <dgm:pt modelId="{99F7B582-9D9A-4D14-8B8B-D84FF44DBE53}" type="sibTrans" cxnId="{CFC5F25F-F52E-4DF8-8E1F-E5B832A1B8B2}">
      <dgm:prSet/>
      <dgm:spPr/>
      <dgm:t>
        <a:bodyPr/>
        <a:lstStyle/>
        <a:p>
          <a:r>
            <a:rPr lang="en-US" dirty="0" err="1"/>
            <a:t>DoA</a:t>
          </a:r>
          <a:endParaRPr lang="en-US" dirty="0"/>
        </a:p>
      </dgm:t>
    </dgm:pt>
    <dgm:pt modelId="{6656F26E-3811-46F9-9378-49947D437C46}">
      <dgm:prSet phldrT="[Text]"/>
      <dgm:spPr/>
      <dgm:t>
        <a:bodyPr/>
        <a:lstStyle/>
        <a:p>
          <a:r>
            <a:rPr lang="en-US" dirty="0"/>
            <a:t>PA3: Processing</a:t>
          </a:r>
        </a:p>
      </dgm:t>
    </dgm:pt>
    <dgm:pt modelId="{FD58A538-AFF8-458F-8137-526EA0B3036C}" type="parTrans" cxnId="{9B1C4631-C8CF-4D66-9EF1-478127DF66E9}">
      <dgm:prSet/>
      <dgm:spPr/>
      <dgm:t>
        <a:bodyPr/>
        <a:lstStyle/>
        <a:p>
          <a:endParaRPr lang="en-US"/>
        </a:p>
      </dgm:t>
    </dgm:pt>
    <dgm:pt modelId="{50DA7246-F35F-4817-89D8-E187E33C83BE}" type="sibTrans" cxnId="{9B1C4631-C8CF-4D66-9EF1-478127DF66E9}">
      <dgm:prSet/>
      <dgm:spPr/>
      <dgm:t>
        <a:bodyPr/>
        <a:lstStyle/>
        <a:p>
          <a:r>
            <a:rPr lang="en-US" dirty="0"/>
            <a:t>DTEAP</a:t>
          </a:r>
        </a:p>
      </dgm:t>
    </dgm:pt>
    <dgm:pt modelId="{34139C87-AC24-4F43-8EC5-B015ABD5248A}">
      <dgm:prSet phldrT="[Text]"/>
      <dgm:spPr/>
      <dgm:t>
        <a:bodyPr/>
        <a:lstStyle/>
        <a:p>
          <a:r>
            <a:rPr lang="en-US" dirty="0"/>
            <a:t>PA4: NTFP for Food &amp; Income</a:t>
          </a:r>
        </a:p>
      </dgm:t>
    </dgm:pt>
    <dgm:pt modelId="{7C0608C3-2C4A-4FEC-885C-16ACC14A557C}" type="parTrans" cxnId="{7202058E-6D33-43F8-9A0D-D688EF827356}">
      <dgm:prSet/>
      <dgm:spPr/>
      <dgm:t>
        <a:bodyPr/>
        <a:lstStyle/>
        <a:p>
          <a:endParaRPr lang="en-US"/>
        </a:p>
      </dgm:t>
    </dgm:pt>
    <dgm:pt modelId="{3B095B44-2886-4005-9DB3-AB6D16DAFDC3}" type="sibTrans" cxnId="{7202058E-6D33-43F8-9A0D-D688EF827356}">
      <dgm:prSet/>
      <dgm:spPr/>
      <dgm:t>
        <a:bodyPr/>
        <a:lstStyle/>
        <a:p>
          <a:r>
            <a:rPr lang="en-US" dirty="0" err="1"/>
            <a:t>DoLMD</a:t>
          </a:r>
          <a:r>
            <a:rPr lang="en-US" dirty="0"/>
            <a:t> &amp; </a:t>
          </a:r>
          <a:r>
            <a:rPr lang="en-US" dirty="0" err="1"/>
            <a:t>DoF</a:t>
          </a:r>
          <a:endParaRPr lang="en-US" dirty="0"/>
        </a:p>
      </dgm:t>
    </dgm:pt>
    <dgm:pt modelId="{AF118AAA-F8EA-4AE8-9467-8C2E9185F682}">
      <dgm:prSet/>
      <dgm:spPr/>
      <dgm:t>
        <a:bodyPr/>
        <a:lstStyle/>
        <a:p>
          <a:r>
            <a:rPr lang="en-US" dirty="0"/>
            <a:t>NSA Tech Team</a:t>
          </a:r>
        </a:p>
      </dgm:t>
    </dgm:pt>
    <dgm:pt modelId="{CE868A5F-79E5-494C-BDE7-2CAC791F18D6}" type="parTrans" cxnId="{243D33EB-BBCB-4436-881D-31EC2EA9E8E8}">
      <dgm:prSet/>
      <dgm:spPr/>
      <dgm:t>
        <a:bodyPr/>
        <a:lstStyle/>
        <a:p>
          <a:endParaRPr lang="en-US"/>
        </a:p>
      </dgm:t>
    </dgm:pt>
    <dgm:pt modelId="{B26D1F92-CBD9-462B-97EF-DA7D6B29FF52}" type="sibTrans" cxnId="{243D33EB-BBCB-4436-881D-31EC2EA9E8E8}">
      <dgm:prSet/>
      <dgm:spPr/>
      <dgm:t>
        <a:bodyPr/>
        <a:lstStyle/>
        <a:p>
          <a:r>
            <a:rPr lang="en-US" dirty="0"/>
            <a:t>All tech. depts.</a:t>
          </a:r>
        </a:p>
      </dgm:t>
    </dgm:pt>
    <dgm:pt modelId="{01DEFDF9-FB33-45ED-AEAF-DC02C06130C8}">
      <dgm:prSet/>
      <dgm:spPr/>
      <dgm:t>
        <a:bodyPr/>
        <a:lstStyle/>
        <a:p>
          <a:r>
            <a:rPr lang="en-US" dirty="0"/>
            <a:t>PA2: Animals &amp; Fish</a:t>
          </a:r>
        </a:p>
      </dgm:t>
    </dgm:pt>
    <dgm:pt modelId="{FFA74A39-0A1A-465C-8B4F-8328A3E5131D}" type="parTrans" cxnId="{B33BA184-46D6-439E-AF00-365BDDA83780}">
      <dgm:prSet/>
      <dgm:spPr/>
      <dgm:t>
        <a:bodyPr/>
        <a:lstStyle/>
        <a:p>
          <a:endParaRPr lang="en-US"/>
        </a:p>
      </dgm:t>
    </dgm:pt>
    <dgm:pt modelId="{685BC623-50DF-4330-86FD-83991BD7E337}" type="sibTrans" cxnId="{B33BA184-46D6-439E-AF00-365BDDA83780}">
      <dgm:prSet/>
      <dgm:spPr/>
      <dgm:t>
        <a:bodyPr/>
        <a:lstStyle/>
        <a:p>
          <a:r>
            <a:rPr lang="en-US" dirty="0" err="1"/>
            <a:t>DoL</a:t>
          </a:r>
          <a:endParaRPr lang="en-US" dirty="0"/>
        </a:p>
      </dgm:t>
    </dgm:pt>
    <dgm:pt modelId="{89FD1591-3993-4332-B19A-F2B2FE3D775F}" type="pres">
      <dgm:prSet presAssocID="{B6ED8FA9-4489-472A-AD0C-8F4C6A283F5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FAE3B2B-E70F-4C6A-828C-2EAB1EA0F3EC}" type="pres">
      <dgm:prSet presAssocID="{59942422-607F-467B-A0F7-6A8BD0678595}" presName="hierRoot1" presStyleCnt="0">
        <dgm:presLayoutVars>
          <dgm:hierBranch val="init"/>
        </dgm:presLayoutVars>
      </dgm:prSet>
      <dgm:spPr/>
    </dgm:pt>
    <dgm:pt modelId="{3D188880-3976-4030-8472-23882BA550C3}" type="pres">
      <dgm:prSet presAssocID="{59942422-607F-467B-A0F7-6A8BD0678595}" presName="rootComposite1" presStyleCnt="0"/>
      <dgm:spPr/>
    </dgm:pt>
    <dgm:pt modelId="{F02FEA60-0BC0-4816-ADB2-28ACF2CC3B7F}" type="pres">
      <dgm:prSet presAssocID="{59942422-607F-467B-A0F7-6A8BD0678595}" presName="rootText1" presStyleLbl="node0" presStyleIdx="0" presStyleCnt="1">
        <dgm:presLayoutVars>
          <dgm:chMax/>
          <dgm:chPref val="3"/>
        </dgm:presLayoutVars>
      </dgm:prSet>
      <dgm:spPr/>
    </dgm:pt>
    <dgm:pt modelId="{2F754446-8858-46C6-8AB9-43FB40901E14}" type="pres">
      <dgm:prSet presAssocID="{59942422-607F-467B-A0F7-6A8BD0678595}" presName="titleText1" presStyleLbl="fgAcc0" presStyleIdx="0" presStyleCnt="1">
        <dgm:presLayoutVars>
          <dgm:chMax val="0"/>
          <dgm:chPref val="0"/>
        </dgm:presLayoutVars>
      </dgm:prSet>
      <dgm:spPr/>
    </dgm:pt>
    <dgm:pt modelId="{81669B75-DD30-4BF2-A0BF-902186856F58}" type="pres">
      <dgm:prSet presAssocID="{59942422-607F-467B-A0F7-6A8BD0678595}" presName="rootConnector1" presStyleLbl="node1" presStyleIdx="0" presStyleCnt="5"/>
      <dgm:spPr/>
    </dgm:pt>
    <dgm:pt modelId="{4C4E1B92-BD9A-400C-A132-545003DA7479}" type="pres">
      <dgm:prSet presAssocID="{59942422-607F-467B-A0F7-6A8BD0678595}" presName="hierChild2" presStyleCnt="0"/>
      <dgm:spPr/>
    </dgm:pt>
    <dgm:pt modelId="{581529F0-082B-4DA2-9CB9-C13D242B952D}" type="pres">
      <dgm:prSet presAssocID="{27656DF5-89D4-4478-8FB0-DBD7B2FA8F57}" presName="Name37" presStyleLbl="parChTrans1D2" presStyleIdx="0" presStyleCnt="5"/>
      <dgm:spPr/>
    </dgm:pt>
    <dgm:pt modelId="{C8661E4D-9C6A-42FF-9A92-E00F7F3241EC}" type="pres">
      <dgm:prSet presAssocID="{2B76CD02-D822-4EEB-9741-CCFAE30F3ECB}" presName="hierRoot2" presStyleCnt="0">
        <dgm:presLayoutVars>
          <dgm:hierBranch val="init"/>
        </dgm:presLayoutVars>
      </dgm:prSet>
      <dgm:spPr/>
    </dgm:pt>
    <dgm:pt modelId="{C771A354-11DF-43CF-A3CC-CB874D219602}" type="pres">
      <dgm:prSet presAssocID="{2B76CD02-D822-4EEB-9741-CCFAE30F3ECB}" presName="rootComposite" presStyleCnt="0"/>
      <dgm:spPr/>
    </dgm:pt>
    <dgm:pt modelId="{965C9F26-8F94-4355-B50B-A553A2516366}" type="pres">
      <dgm:prSet presAssocID="{2B76CD02-D822-4EEB-9741-CCFAE30F3ECB}" presName="rootText" presStyleLbl="node1" presStyleIdx="0" presStyleCnt="5">
        <dgm:presLayoutVars>
          <dgm:chMax/>
          <dgm:chPref val="3"/>
        </dgm:presLayoutVars>
      </dgm:prSet>
      <dgm:spPr/>
    </dgm:pt>
    <dgm:pt modelId="{D9DCEED0-E4BF-4B1B-9B63-E95ED165AFEA}" type="pres">
      <dgm:prSet presAssocID="{2B76CD02-D822-4EEB-9741-CCFAE30F3ECB}" presName="titleText2" presStyleLbl="fgAcc1" presStyleIdx="0" presStyleCnt="5">
        <dgm:presLayoutVars>
          <dgm:chMax val="0"/>
          <dgm:chPref val="0"/>
        </dgm:presLayoutVars>
      </dgm:prSet>
      <dgm:spPr/>
    </dgm:pt>
    <dgm:pt modelId="{50201D5E-D28F-4910-BE71-FA28EA05BC71}" type="pres">
      <dgm:prSet presAssocID="{2B76CD02-D822-4EEB-9741-CCFAE30F3ECB}" presName="rootConnector" presStyleLbl="node2" presStyleIdx="0" presStyleCnt="0"/>
      <dgm:spPr/>
    </dgm:pt>
    <dgm:pt modelId="{3EA7923D-0C65-451B-B4AA-E9F1203336A8}" type="pres">
      <dgm:prSet presAssocID="{2B76CD02-D822-4EEB-9741-CCFAE30F3ECB}" presName="hierChild4" presStyleCnt="0"/>
      <dgm:spPr/>
    </dgm:pt>
    <dgm:pt modelId="{C13E57BA-9455-4F6A-AE80-276C887D6E90}" type="pres">
      <dgm:prSet presAssocID="{2B76CD02-D822-4EEB-9741-CCFAE30F3ECB}" presName="hierChild5" presStyleCnt="0"/>
      <dgm:spPr/>
    </dgm:pt>
    <dgm:pt modelId="{32C1FD5A-95D0-44D9-AFBA-A650F2C2FD01}" type="pres">
      <dgm:prSet presAssocID="{FFA74A39-0A1A-465C-8B4F-8328A3E5131D}" presName="Name37" presStyleLbl="parChTrans1D2" presStyleIdx="1" presStyleCnt="5"/>
      <dgm:spPr/>
    </dgm:pt>
    <dgm:pt modelId="{69431B83-1C4E-43A2-A8BE-D9E08266248C}" type="pres">
      <dgm:prSet presAssocID="{01DEFDF9-FB33-45ED-AEAF-DC02C06130C8}" presName="hierRoot2" presStyleCnt="0">
        <dgm:presLayoutVars>
          <dgm:hierBranch val="init"/>
        </dgm:presLayoutVars>
      </dgm:prSet>
      <dgm:spPr/>
    </dgm:pt>
    <dgm:pt modelId="{5F80464D-F0C3-4CE5-B8B9-A612AA3BBDAA}" type="pres">
      <dgm:prSet presAssocID="{01DEFDF9-FB33-45ED-AEAF-DC02C06130C8}" presName="rootComposite" presStyleCnt="0"/>
      <dgm:spPr/>
    </dgm:pt>
    <dgm:pt modelId="{33D0D5FA-AA46-4A52-BB0B-4C1AC2A202F6}" type="pres">
      <dgm:prSet presAssocID="{01DEFDF9-FB33-45ED-AEAF-DC02C06130C8}" presName="rootText" presStyleLbl="node1" presStyleIdx="1" presStyleCnt="5">
        <dgm:presLayoutVars>
          <dgm:chMax/>
          <dgm:chPref val="3"/>
        </dgm:presLayoutVars>
      </dgm:prSet>
      <dgm:spPr/>
    </dgm:pt>
    <dgm:pt modelId="{A210A122-3162-47C1-AEDB-BC6E13CE74ED}" type="pres">
      <dgm:prSet presAssocID="{01DEFDF9-FB33-45ED-AEAF-DC02C06130C8}" presName="titleText2" presStyleLbl="fgAcc1" presStyleIdx="1" presStyleCnt="5">
        <dgm:presLayoutVars>
          <dgm:chMax val="0"/>
          <dgm:chPref val="0"/>
        </dgm:presLayoutVars>
      </dgm:prSet>
      <dgm:spPr/>
    </dgm:pt>
    <dgm:pt modelId="{7599B1C4-1DC2-4FE8-B15A-374ADAC1ABC1}" type="pres">
      <dgm:prSet presAssocID="{01DEFDF9-FB33-45ED-AEAF-DC02C06130C8}" presName="rootConnector" presStyleLbl="node2" presStyleIdx="0" presStyleCnt="0"/>
      <dgm:spPr/>
    </dgm:pt>
    <dgm:pt modelId="{ADE53823-6699-43EF-9CA3-012D344426AB}" type="pres">
      <dgm:prSet presAssocID="{01DEFDF9-FB33-45ED-AEAF-DC02C06130C8}" presName="hierChild4" presStyleCnt="0"/>
      <dgm:spPr/>
    </dgm:pt>
    <dgm:pt modelId="{0AE6CFFE-C1B9-430F-954C-8ACD17CD8C84}" type="pres">
      <dgm:prSet presAssocID="{01DEFDF9-FB33-45ED-AEAF-DC02C06130C8}" presName="hierChild5" presStyleCnt="0"/>
      <dgm:spPr/>
    </dgm:pt>
    <dgm:pt modelId="{973B0F2F-5D4F-4C23-ABBE-FF61FC0CD597}" type="pres">
      <dgm:prSet presAssocID="{FD58A538-AFF8-458F-8137-526EA0B3036C}" presName="Name37" presStyleLbl="parChTrans1D2" presStyleIdx="2" presStyleCnt="5"/>
      <dgm:spPr/>
    </dgm:pt>
    <dgm:pt modelId="{4F811C9D-5C1F-479F-9318-BB14D3A4ED88}" type="pres">
      <dgm:prSet presAssocID="{6656F26E-3811-46F9-9378-49947D437C46}" presName="hierRoot2" presStyleCnt="0">
        <dgm:presLayoutVars>
          <dgm:hierBranch val="init"/>
        </dgm:presLayoutVars>
      </dgm:prSet>
      <dgm:spPr/>
    </dgm:pt>
    <dgm:pt modelId="{BE79B85B-22EA-4745-9AAB-79E5EB9CA5D8}" type="pres">
      <dgm:prSet presAssocID="{6656F26E-3811-46F9-9378-49947D437C46}" presName="rootComposite" presStyleCnt="0"/>
      <dgm:spPr/>
    </dgm:pt>
    <dgm:pt modelId="{7EDCA738-A4A1-4934-A1B5-5248229BBEED}" type="pres">
      <dgm:prSet presAssocID="{6656F26E-3811-46F9-9378-49947D437C46}" presName="rootText" presStyleLbl="node1" presStyleIdx="2" presStyleCnt="5">
        <dgm:presLayoutVars>
          <dgm:chMax/>
          <dgm:chPref val="3"/>
        </dgm:presLayoutVars>
      </dgm:prSet>
      <dgm:spPr/>
    </dgm:pt>
    <dgm:pt modelId="{5ACCC7FA-425A-4755-873C-8C98E608694D}" type="pres">
      <dgm:prSet presAssocID="{6656F26E-3811-46F9-9378-49947D437C46}" presName="titleText2" presStyleLbl="fgAcc1" presStyleIdx="2" presStyleCnt="5">
        <dgm:presLayoutVars>
          <dgm:chMax val="0"/>
          <dgm:chPref val="0"/>
        </dgm:presLayoutVars>
      </dgm:prSet>
      <dgm:spPr/>
    </dgm:pt>
    <dgm:pt modelId="{93B7103B-3857-4693-91A0-9026BA5C6435}" type="pres">
      <dgm:prSet presAssocID="{6656F26E-3811-46F9-9378-49947D437C46}" presName="rootConnector" presStyleLbl="node2" presStyleIdx="0" presStyleCnt="0"/>
      <dgm:spPr/>
    </dgm:pt>
    <dgm:pt modelId="{1394F287-AE91-4C40-81F4-7771A642A411}" type="pres">
      <dgm:prSet presAssocID="{6656F26E-3811-46F9-9378-49947D437C46}" presName="hierChild4" presStyleCnt="0"/>
      <dgm:spPr/>
    </dgm:pt>
    <dgm:pt modelId="{7C8D4193-9D5E-4800-9077-A7105CF2F2E6}" type="pres">
      <dgm:prSet presAssocID="{6656F26E-3811-46F9-9378-49947D437C46}" presName="hierChild5" presStyleCnt="0"/>
      <dgm:spPr/>
    </dgm:pt>
    <dgm:pt modelId="{B774B405-090F-4256-A872-32524534170B}" type="pres">
      <dgm:prSet presAssocID="{7C0608C3-2C4A-4FEC-885C-16ACC14A557C}" presName="Name37" presStyleLbl="parChTrans1D2" presStyleIdx="3" presStyleCnt="5"/>
      <dgm:spPr/>
    </dgm:pt>
    <dgm:pt modelId="{FD433EDE-2988-49C0-A1EF-D86AABB45553}" type="pres">
      <dgm:prSet presAssocID="{34139C87-AC24-4F43-8EC5-B015ABD5248A}" presName="hierRoot2" presStyleCnt="0">
        <dgm:presLayoutVars>
          <dgm:hierBranch val="init"/>
        </dgm:presLayoutVars>
      </dgm:prSet>
      <dgm:spPr/>
    </dgm:pt>
    <dgm:pt modelId="{1253B33B-47CF-4B34-9E42-EA2206413A0A}" type="pres">
      <dgm:prSet presAssocID="{34139C87-AC24-4F43-8EC5-B015ABD5248A}" presName="rootComposite" presStyleCnt="0"/>
      <dgm:spPr/>
    </dgm:pt>
    <dgm:pt modelId="{ABBAF48D-FF40-4A7B-B165-7FC212311861}" type="pres">
      <dgm:prSet presAssocID="{34139C87-AC24-4F43-8EC5-B015ABD5248A}" presName="rootText" presStyleLbl="node1" presStyleIdx="3" presStyleCnt="5">
        <dgm:presLayoutVars>
          <dgm:chMax/>
          <dgm:chPref val="3"/>
        </dgm:presLayoutVars>
      </dgm:prSet>
      <dgm:spPr/>
    </dgm:pt>
    <dgm:pt modelId="{354B0DEE-8160-4900-A540-8DC7680A49AF}" type="pres">
      <dgm:prSet presAssocID="{34139C87-AC24-4F43-8EC5-B015ABD5248A}" presName="titleText2" presStyleLbl="fgAcc1" presStyleIdx="3" presStyleCnt="5">
        <dgm:presLayoutVars>
          <dgm:chMax val="0"/>
          <dgm:chPref val="0"/>
        </dgm:presLayoutVars>
      </dgm:prSet>
      <dgm:spPr/>
    </dgm:pt>
    <dgm:pt modelId="{716348C6-1A48-42E1-A6E3-701DE39A4EFD}" type="pres">
      <dgm:prSet presAssocID="{34139C87-AC24-4F43-8EC5-B015ABD5248A}" presName="rootConnector" presStyleLbl="node2" presStyleIdx="0" presStyleCnt="0"/>
      <dgm:spPr/>
    </dgm:pt>
    <dgm:pt modelId="{A4445D37-FCA0-43CD-B596-37EE0B911D2A}" type="pres">
      <dgm:prSet presAssocID="{34139C87-AC24-4F43-8EC5-B015ABD5248A}" presName="hierChild4" presStyleCnt="0"/>
      <dgm:spPr/>
    </dgm:pt>
    <dgm:pt modelId="{768BC7E1-C0DB-4190-A20E-0D7087F7946A}" type="pres">
      <dgm:prSet presAssocID="{34139C87-AC24-4F43-8EC5-B015ABD5248A}" presName="hierChild5" presStyleCnt="0"/>
      <dgm:spPr/>
    </dgm:pt>
    <dgm:pt modelId="{351EEE4F-9C48-46A8-A270-891EB14E7DB8}" type="pres">
      <dgm:prSet presAssocID="{59942422-607F-467B-A0F7-6A8BD0678595}" presName="hierChild3" presStyleCnt="0"/>
      <dgm:spPr/>
    </dgm:pt>
    <dgm:pt modelId="{79F4D785-1413-4C94-851A-0B60998C2418}" type="pres">
      <dgm:prSet presAssocID="{67AD45E6-2D3C-4B1D-AB3D-4BBCF8B7F486}" presName="Name96" presStyleLbl="parChTrans1D2" presStyleIdx="4" presStyleCnt="5"/>
      <dgm:spPr/>
    </dgm:pt>
    <dgm:pt modelId="{91697EA4-0B73-4B42-81BE-2FC108CEF7D0}" type="pres">
      <dgm:prSet presAssocID="{6DC8AE58-F496-4404-99A9-79C7FED6C28A}" presName="hierRoot3" presStyleCnt="0">
        <dgm:presLayoutVars>
          <dgm:hierBranch val="init"/>
        </dgm:presLayoutVars>
      </dgm:prSet>
      <dgm:spPr/>
    </dgm:pt>
    <dgm:pt modelId="{12E09F4F-0050-4DB6-80E3-D0554611D46A}" type="pres">
      <dgm:prSet presAssocID="{6DC8AE58-F496-4404-99A9-79C7FED6C28A}" presName="rootComposite3" presStyleCnt="0"/>
      <dgm:spPr/>
    </dgm:pt>
    <dgm:pt modelId="{8D6AE1FE-7878-4F7F-9988-D366528BEA15}" type="pres">
      <dgm:prSet presAssocID="{6DC8AE58-F496-4404-99A9-79C7FED6C28A}" presName="rootText3" presStyleLbl="asst1" presStyleIdx="0" presStyleCnt="1">
        <dgm:presLayoutVars>
          <dgm:chPref val="3"/>
        </dgm:presLayoutVars>
      </dgm:prSet>
      <dgm:spPr/>
    </dgm:pt>
    <dgm:pt modelId="{4B2C99F2-7489-40FA-AC02-A0E7C883BDA2}" type="pres">
      <dgm:prSet presAssocID="{6DC8AE58-F496-4404-99A9-79C7FED6C28A}" presName="titleText3" presStyleLbl="fgAcc2" presStyleIdx="0" presStyleCnt="1">
        <dgm:presLayoutVars>
          <dgm:chMax val="0"/>
          <dgm:chPref val="0"/>
        </dgm:presLayoutVars>
      </dgm:prSet>
      <dgm:spPr/>
    </dgm:pt>
    <dgm:pt modelId="{140080A5-F6EB-44EB-AB96-E08162614441}" type="pres">
      <dgm:prSet presAssocID="{6DC8AE58-F496-4404-99A9-79C7FED6C28A}" presName="rootConnector3" presStyleLbl="asst1" presStyleIdx="0" presStyleCnt="1"/>
      <dgm:spPr/>
    </dgm:pt>
    <dgm:pt modelId="{F5491BEE-E60E-41D0-B525-A893745A14DC}" type="pres">
      <dgm:prSet presAssocID="{6DC8AE58-F496-4404-99A9-79C7FED6C28A}" presName="hierChild6" presStyleCnt="0"/>
      <dgm:spPr/>
    </dgm:pt>
    <dgm:pt modelId="{0AE69225-8808-4487-AD19-E3226DEC080A}" type="pres">
      <dgm:prSet presAssocID="{CE868A5F-79E5-494C-BDE7-2CAC791F18D6}" presName="Name37" presStyleLbl="parChTrans1D3" presStyleIdx="0" presStyleCnt="1"/>
      <dgm:spPr/>
    </dgm:pt>
    <dgm:pt modelId="{010287D7-CCCF-457B-8FA4-2A3EB39F30B3}" type="pres">
      <dgm:prSet presAssocID="{AF118AAA-F8EA-4AE8-9467-8C2E9185F682}" presName="hierRoot2" presStyleCnt="0">
        <dgm:presLayoutVars>
          <dgm:hierBranch val="l"/>
        </dgm:presLayoutVars>
      </dgm:prSet>
      <dgm:spPr/>
    </dgm:pt>
    <dgm:pt modelId="{CCE24ACF-8440-4AE5-921C-2A76EF661295}" type="pres">
      <dgm:prSet presAssocID="{AF118AAA-F8EA-4AE8-9467-8C2E9185F682}" presName="rootComposite" presStyleCnt="0"/>
      <dgm:spPr/>
    </dgm:pt>
    <dgm:pt modelId="{B7783E56-8510-4FC2-B24E-F6059754414D}" type="pres">
      <dgm:prSet presAssocID="{AF118AAA-F8EA-4AE8-9467-8C2E9185F682}" presName="rootText" presStyleLbl="node1" presStyleIdx="4" presStyleCnt="5">
        <dgm:presLayoutVars>
          <dgm:chMax/>
          <dgm:chPref val="3"/>
        </dgm:presLayoutVars>
      </dgm:prSet>
      <dgm:spPr/>
    </dgm:pt>
    <dgm:pt modelId="{62BF183B-86BB-4208-8B98-2FE1DB885296}" type="pres">
      <dgm:prSet presAssocID="{AF118AAA-F8EA-4AE8-9467-8C2E9185F682}" presName="titleText2" presStyleLbl="fgAcc1" presStyleIdx="4" presStyleCnt="5">
        <dgm:presLayoutVars>
          <dgm:chMax val="0"/>
          <dgm:chPref val="0"/>
        </dgm:presLayoutVars>
      </dgm:prSet>
      <dgm:spPr/>
    </dgm:pt>
    <dgm:pt modelId="{E1179D4D-9383-43B8-AD59-DB0C7A0189E5}" type="pres">
      <dgm:prSet presAssocID="{AF118AAA-F8EA-4AE8-9467-8C2E9185F682}" presName="rootConnector" presStyleLbl="node3" presStyleIdx="0" presStyleCnt="0"/>
      <dgm:spPr/>
    </dgm:pt>
    <dgm:pt modelId="{D6AD18C2-EF90-4C16-9585-1C6D0A0EA615}" type="pres">
      <dgm:prSet presAssocID="{AF118AAA-F8EA-4AE8-9467-8C2E9185F682}" presName="hierChild4" presStyleCnt="0"/>
      <dgm:spPr/>
    </dgm:pt>
    <dgm:pt modelId="{50C3848F-35AE-4E6C-B4A2-27688D3AFB40}" type="pres">
      <dgm:prSet presAssocID="{AF118AAA-F8EA-4AE8-9467-8C2E9185F682}" presName="hierChild5" presStyleCnt="0"/>
      <dgm:spPr/>
    </dgm:pt>
    <dgm:pt modelId="{9BB3FA3E-3FAD-48AB-BB1C-917D712B362E}" type="pres">
      <dgm:prSet presAssocID="{6DC8AE58-F496-4404-99A9-79C7FED6C28A}" presName="hierChild7" presStyleCnt="0"/>
      <dgm:spPr/>
    </dgm:pt>
  </dgm:ptLst>
  <dgm:cxnLst>
    <dgm:cxn modelId="{EC46BC18-78DC-4BF0-8ADA-9756CD47F18C}" type="presOf" srcId="{67AD45E6-2D3C-4B1D-AB3D-4BBCF8B7F486}" destId="{79F4D785-1413-4C94-851A-0B60998C2418}" srcOrd="0" destOrd="0" presId="urn:microsoft.com/office/officeart/2008/layout/NameandTitleOrganizationalChart"/>
    <dgm:cxn modelId="{5B08621D-327A-4C0B-B874-33E547926069}" type="presOf" srcId="{6DC8AE58-F496-4404-99A9-79C7FED6C28A}" destId="{8D6AE1FE-7878-4F7F-9988-D366528BEA15}" srcOrd="0" destOrd="0" presId="urn:microsoft.com/office/officeart/2008/layout/NameandTitleOrganizationalChart"/>
    <dgm:cxn modelId="{D852742E-CDE8-4A8D-ABF6-6538EAD85A7B}" type="presOf" srcId="{685BC623-50DF-4330-86FD-83991BD7E337}" destId="{A210A122-3162-47C1-AEDB-BC6E13CE74ED}" srcOrd="0" destOrd="0" presId="urn:microsoft.com/office/officeart/2008/layout/NameandTitleOrganizationalChart"/>
    <dgm:cxn modelId="{9B1C4631-C8CF-4D66-9EF1-478127DF66E9}" srcId="{59942422-607F-467B-A0F7-6A8BD0678595}" destId="{6656F26E-3811-46F9-9378-49947D437C46}" srcOrd="3" destOrd="0" parTransId="{FD58A538-AFF8-458F-8137-526EA0B3036C}" sibTransId="{50DA7246-F35F-4817-89D8-E187E33C83BE}"/>
    <dgm:cxn modelId="{4A295735-38C8-4D01-B6B5-7A29A3159669}" type="presOf" srcId="{01DEFDF9-FB33-45ED-AEAF-DC02C06130C8}" destId="{33D0D5FA-AA46-4A52-BB0B-4C1AC2A202F6}" srcOrd="0" destOrd="0" presId="urn:microsoft.com/office/officeart/2008/layout/NameandTitleOrganizationalChart"/>
    <dgm:cxn modelId="{7C01C63B-8C0E-4CDF-8EAE-97CED336038B}" type="presOf" srcId="{AF118AAA-F8EA-4AE8-9467-8C2E9185F682}" destId="{E1179D4D-9383-43B8-AD59-DB0C7A0189E5}" srcOrd="1" destOrd="0" presId="urn:microsoft.com/office/officeart/2008/layout/NameandTitleOrganizationalChart"/>
    <dgm:cxn modelId="{FAB3EF3E-68B8-40D9-9629-CBEEFA3FECB5}" type="presOf" srcId="{34139C87-AC24-4F43-8EC5-B015ABD5248A}" destId="{716348C6-1A48-42E1-A6E3-701DE39A4EFD}" srcOrd="1" destOrd="0" presId="urn:microsoft.com/office/officeart/2008/layout/NameandTitleOrganizationalChart"/>
    <dgm:cxn modelId="{CFC5F25F-F52E-4DF8-8E1F-E5B832A1B8B2}" srcId="{59942422-607F-467B-A0F7-6A8BD0678595}" destId="{2B76CD02-D822-4EEB-9741-CCFAE30F3ECB}" srcOrd="1" destOrd="0" parTransId="{27656DF5-89D4-4478-8FB0-DBD7B2FA8F57}" sibTransId="{99F7B582-9D9A-4D14-8B8B-D84FF44DBE53}"/>
    <dgm:cxn modelId="{CD529F61-154A-42E0-B136-E20A9AB03556}" type="presOf" srcId="{2B76CD02-D822-4EEB-9741-CCFAE30F3ECB}" destId="{50201D5E-D28F-4910-BE71-FA28EA05BC71}" srcOrd="1" destOrd="0" presId="urn:microsoft.com/office/officeart/2008/layout/NameandTitleOrganizationalChart"/>
    <dgm:cxn modelId="{09594F67-E60D-4609-8C2F-DB990F9BFC05}" srcId="{59942422-607F-467B-A0F7-6A8BD0678595}" destId="{6DC8AE58-F496-4404-99A9-79C7FED6C28A}" srcOrd="0" destOrd="0" parTransId="{67AD45E6-2D3C-4B1D-AB3D-4BBCF8B7F486}" sibTransId="{FE109A0F-92AF-468D-A82A-278712F04326}"/>
    <dgm:cxn modelId="{475B4D4A-3780-460E-B06D-FF9F554046C8}" type="presOf" srcId="{59942422-607F-467B-A0F7-6A8BD0678595}" destId="{81669B75-DD30-4BF2-A0BF-902186856F58}" srcOrd="1" destOrd="0" presId="urn:microsoft.com/office/officeart/2008/layout/NameandTitleOrganizationalChart"/>
    <dgm:cxn modelId="{C4DB456C-7A72-4982-B758-D67B1E4EFA45}" type="presOf" srcId="{34139C87-AC24-4F43-8EC5-B015ABD5248A}" destId="{ABBAF48D-FF40-4A7B-B165-7FC212311861}" srcOrd="0" destOrd="0" presId="urn:microsoft.com/office/officeart/2008/layout/NameandTitleOrganizationalChart"/>
    <dgm:cxn modelId="{69A7D771-89D4-490E-8D2A-BFA53EDA67E4}" type="presOf" srcId="{7C0608C3-2C4A-4FEC-885C-16ACC14A557C}" destId="{B774B405-090F-4256-A872-32524534170B}" srcOrd="0" destOrd="0" presId="urn:microsoft.com/office/officeart/2008/layout/NameandTitleOrganizationalChart"/>
    <dgm:cxn modelId="{30B55572-246A-46C9-B4AA-DB75A3A082A6}" type="presOf" srcId="{50DA7246-F35F-4817-89D8-E187E33C83BE}" destId="{5ACCC7FA-425A-4755-873C-8C98E608694D}" srcOrd="0" destOrd="0" presId="urn:microsoft.com/office/officeart/2008/layout/NameandTitleOrganizationalChart"/>
    <dgm:cxn modelId="{8B842473-54B4-41CE-93B1-12EAD1386788}" type="presOf" srcId="{59942422-607F-467B-A0F7-6A8BD0678595}" destId="{F02FEA60-0BC0-4816-ADB2-28ACF2CC3B7F}" srcOrd="0" destOrd="0" presId="urn:microsoft.com/office/officeart/2008/layout/NameandTitleOrganizationalChart"/>
    <dgm:cxn modelId="{4EBAFC7A-5CC6-4595-B958-D2FE87EF2377}" type="presOf" srcId="{6656F26E-3811-46F9-9378-49947D437C46}" destId="{93B7103B-3857-4693-91A0-9026BA5C6435}" srcOrd="1" destOrd="0" presId="urn:microsoft.com/office/officeart/2008/layout/NameandTitleOrganizationalChart"/>
    <dgm:cxn modelId="{B33BA184-46D6-439E-AF00-365BDDA83780}" srcId="{59942422-607F-467B-A0F7-6A8BD0678595}" destId="{01DEFDF9-FB33-45ED-AEAF-DC02C06130C8}" srcOrd="2" destOrd="0" parTransId="{FFA74A39-0A1A-465C-8B4F-8328A3E5131D}" sibTransId="{685BC623-50DF-4330-86FD-83991BD7E337}"/>
    <dgm:cxn modelId="{75C88F86-0558-4CD1-AD00-D62B27C40EF0}" type="presOf" srcId="{01DEFDF9-FB33-45ED-AEAF-DC02C06130C8}" destId="{7599B1C4-1DC2-4FE8-B15A-374ADAC1ABC1}" srcOrd="1" destOrd="0" presId="urn:microsoft.com/office/officeart/2008/layout/NameandTitleOrganizationalChart"/>
    <dgm:cxn modelId="{983E6788-6A94-47E4-891A-2D6D1888093C}" type="presOf" srcId="{2B76CD02-D822-4EEB-9741-CCFAE30F3ECB}" destId="{965C9F26-8F94-4355-B50B-A553A2516366}" srcOrd="0" destOrd="0" presId="urn:microsoft.com/office/officeart/2008/layout/NameandTitleOrganizationalChart"/>
    <dgm:cxn modelId="{2D5FFE8C-E237-49F5-A868-B780C5DD066D}" srcId="{B6ED8FA9-4489-472A-AD0C-8F4C6A283F5A}" destId="{59942422-607F-467B-A0F7-6A8BD0678595}" srcOrd="0" destOrd="0" parTransId="{52F17966-AF70-479B-90A8-668BA20E1AAB}" sibTransId="{4A30B041-0C69-47E7-9552-5F6EE98CECD7}"/>
    <dgm:cxn modelId="{7202058E-6D33-43F8-9A0D-D688EF827356}" srcId="{59942422-607F-467B-A0F7-6A8BD0678595}" destId="{34139C87-AC24-4F43-8EC5-B015ABD5248A}" srcOrd="4" destOrd="0" parTransId="{7C0608C3-2C4A-4FEC-885C-16ACC14A557C}" sibTransId="{3B095B44-2886-4005-9DB3-AB6D16DAFDC3}"/>
    <dgm:cxn modelId="{9A3DBA96-CADF-4172-9FB7-CFAADA1216A3}" type="presOf" srcId="{FD58A538-AFF8-458F-8137-526EA0B3036C}" destId="{973B0F2F-5D4F-4C23-ABBE-FF61FC0CD597}" srcOrd="0" destOrd="0" presId="urn:microsoft.com/office/officeart/2008/layout/NameandTitleOrganizationalChart"/>
    <dgm:cxn modelId="{C2A55298-CC7C-423C-A658-D5DA34F87B5D}" type="presOf" srcId="{B26D1F92-CBD9-462B-97EF-DA7D6B29FF52}" destId="{62BF183B-86BB-4208-8B98-2FE1DB885296}" srcOrd="0" destOrd="0" presId="urn:microsoft.com/office/officeart/2008/layout/NameandTitleOrganizationalChart"/>
    <dgm:cxn modelId="{9019F19D-BAD2-4668-A098-C0163A6C625A}" type="presOf" srcId="{6DC8AE58-F496-4404-99A9-79C7FED6C28A}" destId="{140080A5-F6EB-44EB-AB96-E08162614441}" srcOrd="1" destOrd="0" presId="urn:microsoft.com/office/officeart/2008/layout/NameandTitleOrganizationalChart"/>
    <dgm:cxn modelId="{849DFD9E-AD4F-4619-995D-E637C5E1CF1D}" type="presOf" srcId="{AF118AAA-F8EA-4AE8-9467-8C2E9185F682}" destId="{B7783E56-8510-4FC2-B24E-F6059754414D}" srcOrd="0" destOrd="0" presId="urn:microsoft.com/office/officeart/2008/layout/NameandTitleOrganizationalChart"/>
    <dgm:cxn modelId="{262860AE-8E0B-45AF-97AA-07A00AAEEFB0}" type="presOf" srcId="{CE868A5F-79E5-494C-BDE7-2CAC791F18D6}" destId="{0AE69225-8808-4487-AD19-E3226DEC080A}" srcOrd="0" destOrd="0" presId="urn:microsoft.com/office/officeart/2008/layout/NameandTitleOrganizationalChart"/>
    <dgm:cxn modelId="{832906B0-CCF9-4FDE-9D4D-2AE316A3E2F3}" type="presOf" srcId="{3B095B44-2886-4005-9DB3-AB6D16DAFDC3}" destId="{354B0DEE-8160-4900-A540-8DC7680A49AF}" srcOrd="0" destOrd="0" presId="urn:microsoft.com/office/officeart/2008/layout/NameandTitleOrganizationalChart"/>
    <dgm:cxn modelId="{8D376AB2-8085-4312-B5A2-E3A947000F8D}" type="presOf" srcId="{FE109A0F-92AF-468D-A82A-278712F04326}" destId="{4B2C99F2-7489-40FA-AC02-A0E7C883BDA2}" srcOrd="0" destOrd="0" presId="urn:microsoft.com/office/officeart/2008/layout/NameandTitleOrganizationalChart"/>
    <dgm:cxn modelId="{E10D70C6-16F6-45B1-A870-F8FBDD1609E8}" type="presOf" srcId="{FFA74A39-0A1A-465C-8B4F-8328A3E5131D}" destId="{32C1FD5A-95D0-44D9-AFBA-A650F2C2FD01}" srcOrd="0" destOrd="0" presId="urn:microsoft.com/office/officeart/2008/layout/NameandTitleOrganizationalChart"/>
    <dgm:cxn modelId="{A410B1C8-3AF4-4264-8510-5DB48B8B5893}" type="presOf" srcId="{99F7B582-9D9A-4D14-8B8B-D84FF44DBE53}" destId="{D9DCEED0-E4BF-4B1B-9B63-E95ED165AFEA}" srcOrd="0" destOrd="0" presId="urn:microsoft.com/office/officeart/2008/layout/NameandTitleOrganizationalChart"/>
    <dgm:cxn modelId="{E78E44D1-B76F-4ED7-8E6D-BED35164F8C8}" type="presOf" srcId="{27656DF5-89D4-4478-8FB0-DBD7B2FA8F57}" destId="{581529F0-082B-4DA2-9CB9-C13D242B952D}" srcOrd="0" destOrd="0" presId="urn:microsoft.com/office/officeart/2008/layout/NameandTitleOrganizationalChart"/>
    <dgm:cxn modelId="{10E115D4-3C76-4AD7-A4AA-C9AEFB24A122}" type="presOf" srcId="{B6ED8FA9-4489-472A-AD0C-8F4C6A283F5A}" destId="{89FD1591-3993-4332-B19A-F2B2FE3D775F}" srcOrd="0" destOrd="0" presId="urn:microsoft.com/office/officeart/2008/layout/NameandTitleOrganizationalChart"/>
    <dgm:cxn modelId="{243D33EB-BBCB-4436-881D-31EC2EA9E8E8}" srcId="{6DC8AE58-F496-4404-99A9-79C7FED6C28A}" destId="{AF118AAA-F8EA-4AE8-9467-8C2E9185F682}" srcOrd="0" destOrd="0" parTransId="{CE868A5F-79E5-494C-BDE7-2CAC791F18D6}" sibTransId="{B26D1F92-CBD9-462B-97EF-DA7D6B29FF52}"/>
    <dgm:cxn modelId="{E7D574FA-9FDA-49D4-9574-7009D7DE5F65}" type="presOf" srcId="{4A30B041-0C69-47E7-9552-5F6EE98CECD7}" destId="{2F754446-8858-46C6-8AB9-43FB40901E14}" srcOrd="0" destOrd="0" presId="urn:microsoft.com/office/officeart/2008/layout/NameandTitleOrganizationalChart"/>
    <dgm:cxn modelId="{24AC65FC-0BB3-4479-B19F-3EEE6F383462}" type="presOf" srcId="{6656F26E-3811-46F9-9378-49947D437C46}" destId="{7EDCA738-A4A1-4934-A1B5-5248229BBEED}" srcOrd="0" destOrd="0" presId="urn:microsoft.com/office/officeart/2008/layout/NameandTitleOrganizationalChart"/>
    <dgm:cxn modelId="{C2588750-5ACC-4524-A594-5E5239077617}" type="presParOf" srcId="{89FD1591-3993-4332-B19A-F2B2FE3D775F}" destId="{7FAE3B2B-E70F-4C6A-828C-2EAB1EA0F3EC}" srcOrd="0" destOrd="0" presId="urn:microsoft.com/office/officeart/2008/layout/NameandTitleOrganizationalChart"/>
    <dgm:cxn modelId="{76EF31C4-41B1-459C-9013-4CBB66128C94}" type="presParOf" srcId="{7FAE3B2B-E70F-4C6A-828C-2EAB1EA0F3EC}" destId="{3D188880-3976-4030-8472-23882BA550C3}" srcOrd="0" destOrd="0" presId="urn:microsoft.com/office/officeart/2008/layout/NameandTitleOrganizationalChart"/>
    <dgm:cxn modelId="{C90C4798-B7B2-4955-B9BF-589811FDD1DC}" type="presParOf" srcId="{3D188880-3976-4030-8472-23882BA550C3}" destId="{F02FEA60-0BC0-4816-ADB2-28ACF2CC3B7F}" srcOrd="0" destOrd="0" presId="urn:microsoft.com/office/officeart/2008/layout/NameandTitleOrganizationalChart"/>
    <dgm:cxn modelId="{7B353B51-88FF-44F1-9DD0-108EC4F04AF5}" type="presParOf" srcId="{3D188880-3976-4030-8472-23882BA550C3}" destId="{2F754446-8858-46C6-8AB9-43FB40901E14}" srcOrd="1" destOrd="0" presId="urn:microsoft.com/office/officeart/2008/layout/NameandTitleOrganizationalChart"/>
    <dgm:cxn modelId="{3FB46EE4-51A5-4B8C-AECE-7BD8E48B5F2E}" type="presParOf" srcId="{3D188880-3976-4030-8472-23882BA550C3}" destId="{81669B75-DD30-4BF2-A0BF-902186856F58}" srcOrd="2" destOrd="0" presId="urn:microsoft.com/office/officeart/2008/layout/NameandTitleOrganizationalChart"/>
    <dgm:cxn modelId="{027DF508-7432-4822-9CB9-0B4DB17E5722}" type="presParOf" srcId="{7FAE3B2B-E70F-4C6A-828C-2EAB1EA0F3EC}" destId="{4C4E1B92-BD9A-400C-A132-545003DA7479}" srcOrd="1" destOrd="0" presId="urn:microsoft.com/office/officeart/2008/layout/NameandTitleOrganizationalChart"/>
    <dgm:cxn modelId="{165F98D4-F53D-4E1F-B425-42DEB2B4CA02}" type="presParOf" srcId="{4C4E1B92-BD9A-400C-A132-545003DA7479}" destId="{581529F0-082B-4DA2-9CB9-C13D242B952D}" srcOrd="0" destOrd="0" presId="urn:microsoft.com/office/officeart/2008/layout/NameandTitleOrganizationalChart"/>
    <dgm:cxn modelId="{9139FE2C-C4D3-40FE-92C3-9FDB2B963F38}" type="presParOf" srcId="{4C4E1B92-BD9A-400C-A132-545003DA7479}" destId="{C8661E4D-9C6A-42FF-9A92-E00F7F3241EC}" srcOrd="1" destOrd="0" presId="urn:microsoft.com/office/officeart/2008/layout/NameandTitleOrganizationalChart"/>
    <dgm:cxn modelId="{3533976A-9AEA-4B46-A067-188ECAB6B04A}" type="presParOf" srcId="{C8661E4D-9C6A-42FF-9A92-E00F7F3241EC}" destId="{C771A354-11DF-43CF-A3CC-CB874D219602}" srcOrd="0" destOrd="0" presId="urn:microsoft.com/office/officeart/2008/layout/NameandTitleOrganizationalChart"/>
    <dgm:cxn modelId="{F1F31780-D91B-4CD6-A21F-16BFCE780B0E}" type="presParOf" srcId="{C771A354-11DF-43CF-A3CC-CB874D219602}" destId="{965C9F26-8F94-4355-B50B-A553A2516366}" srcOrd="0" destOrd="0" presId="urn:microsoft.com/office/officeart/2008/layout/NameandTitleOrganizationalChart"/>
    <dgm:cxn modelId="{E68DFE23-804B-4866-924E-EB6DAC3162AB}" type="presParOf" srcId="{C771A354-11DF-43CF-A3CC-CB874D219602}" destId="{D9DCEED0-E4BF-4B1B-9B63-E95ED165AFEA}" srcOrd="1" destOrd="0" presId="urn:microsoft.com/office/officeart/2008/layout/NameandTitleOrganizationalChart"/>
    <dgm:cxn modelId="{48390B17-5785-481F-AE9C-14F958FB05C5}" type="presParOf" srcId="{C771A354-11DF-43CF-A3CC-CB874D219602}" destId="{50201D5E-D28F-4910-BE71-FA28EA05BC71}" srcOrd="2" destOrd="0" presId="urn:microsoft.com/office/officeart/2008/layout/NameandTitleOrganizationalChart"/>
    <dgm:cxn modelId="{D9D6BB35-A240-4F45-8E0B-9C294702BF96}" type="presParOf" srcId="{C8661E4D-9C6A-42FF-9A92-E00F7F3241EC}" destId="{3EA7923D-0C65-451B-B4AA-E9F1203336A8}" srcOrd="1" destOrd="0" presId="urn:microsoft.com/office/officeart/2008/layout/NameandTitleOrganizationalChart"/>
    <dgm:cxn modelId="{65E0C6FF-4805-4201-85AA-12542C84D250}" type="presParOf" srcId="{C8661E4D-9C6A-42FF-9A92-E00F7F3241EC}" destId="{C13E57BA-9455-4F6A-AE80-276C887D6E90}" srcOrd="2" destOrd="0" presId="urn:microsoft.com/office/officeart/2008/layout/NameandTitleOrganizationalChart"/>
    <dgm:cxn modelId="{0CC284E2-8489-4115-B16E-4AE6438834EC}" type="presParOf" srcId="{4C4E1B92-BD9A-400C-A132-545003DA7479}" destId="{32C1FD5A-95D0-44D9-AFBA-A650F2C2FD01}" srcOrd="2" destOrd="0" presId="urn:microsoft.com/office/officeart/2008/layout/NameandTitleOrganizationalChart"/>
    <dgm:cxn modelId="{65F25914-510A-4966-99C4-89F61169D98A}" type="presParOf" srcId="{4C4E1B92-BD9A-400C-A132-545003DA7479}" destId="{69431B83-1C4E-43A2-A8BE-D9E08266248C}" srcOrd="3" destOrd="0" presId="urn:microsoft.com/office/officeart/2008/layout/NameandTitleOrganizationalChart"/>
    <dgm:cxn modelId="{9AD5D642-2642-4529-97FA-7357C7F6D1BB}" type="presParOf" srcId="{69431B83-1C4E-43A2-A8BE-D9E08266248C}" destId="{5F80464D-F0C3-4CE5-B8B9-A612AA3BBDAA}" srcOrd="0" destOrd="0" presId="urn:microsoft.com/office/officeart/2008/layout/NameandTitleOrganizationalChart"/>
    <dgm:cxn modelId="{206AEFB7-47FE-4460-836A-C7F1E3C48499}" type="presParOf" srcId="{5F80464D-F0C3-4CE5-B8B9-A612AA3BBDAA}" destId="{33D0D5FA-AA46-4A52-BB0B-4C1AC2A202F6}" srcOrd="0" destOrd="0" presId="urn:microsoft.com/office/officeart/2008/layout/NameandTitleOrganizationalChart"/>
    <dgm:cxn modelId="{8E5A4296-134B-40DF-9043-5234E57AA3CC}" type="presParOf" srcId="{5F80464D-F0C3-4CE5-B8B9-A612AA3BBDAA}" destId="{A210A122-3162-47C1-AEDB-BC6E13CE74ED}" srcOrd="1" destOrd="0" presId="urn:microsoft.com/office/officeart/2008/layout/NameandTitleOrganizationalChart"/>
    <dgm:cxn modelId="{04CE8358-D98E-43BA-9225-D01B422E351B}" type="presParOf" srcId="{5F80464D-F0C3-4CE5-B8B9-A612AA3BBDAA}" destId="{7599B1C4-1DC2-4FE8-B15A-374ADAC1ABC1}" srcOrd="2" destOrd="0" presId="urn:microsoft.com/office/officeart/2008/layout/NameandTitleOrganizationalChart"/>
    <dgm:cxn modelId="{75BBAD3C-B002-40E1-AC7C-6ACCF33037E0}" type="presParOf" srcId="{69431B83-1C4E-43A2-A8BE-D9E08266248C}" destId="{ADE53823-6699-43EF-9CA3-012D344426AB}" srcOrd="1" destOrd="0" presId="urn:microsoft.com/office/officeart/2008/layout/NameandTitleOrganizationalChart"/>
    <dgm:cxn modelId="{6F3E0F84-C6C9-46D0-B5FE-66719D05F2D4}" type="presParOf" srcId="{69431B83-1C4E-43A2-A8BE-D9E08266248C}" destId="{0AE6CFFE-C1B9-430F-954C-8ACD17CD8C84}" srcOrd="2" destOrd="0" presId="urn:microsoft.com/office/officeart/2008/layout/NameandTitleOrganizationalChart"/>
    <dgm:cxn modelId="{2F0D29EA-45C5-4013-809E-FD4B951A0A27}" type="presParOf" srcId="{4C4E1B92-BD9A-400C-A132-545003DA7479}" destId="{973B0F2F-5D4F-4C23-ABBE-FF61FC0CD597}" srcOrd="4" destOrd="0" presId="urn:microsoft.com/office/officeart/2008/layout/NameandTitleOrganizationalChart"/>
    <dgm:cxn modelId="{26A6B999-92BC-490D-8C19-D58E256E1DE0}" type="presParOf" srcId="{4C4E1B92-BD9A-400C-A132-545003DA7479}" destId="{4F811C9D-5C1F-479F-9318-BB14D3A4ED88}" srcOrd="5" destOrd="0" presId="urn:microsoft.com/office/officeart/2008/layout/NameandTitleOrganizationalChart"/>
    <dgm:cxn modelId="{B4050CC4-C085-42BA-AD7D-DEE1594E443E}" type="presParOf" srcId="{4F811C9D-5C1F-479F-9318-BB14D3A4ED88}" destId="{BE79B85B-22EA-4745-9AAB-79E5EB9CA5D8}" srcOrd="0" destOrd="0" presId="urn:microsoft.com/office/officeart/2008/layout/NameandTitleOrganizationalChart"/>
    <dgm:cxn modelId="{1C6E8456-E096-4B59-BB2D-6F630A58B7B5}" type="presParOf" srcId="{BE79B85B-22EA-4745-9AAB-79E5EB9CA5D8}" destId="{7EDCA738-A4A1-4934-A1B5-5248229BBEED}" srcOrd="0" destOrd="0" presId="urn:microsoft.com/office/officeart/2008/layout/NameandTitleOrganizationalChart"/>
    <dgm:cxn modelId="{7E2D1DA9-D211-4C1A-BA9F-78AB5422FE85}" type="presParOf" srcId="{BE79B85B-22EA-4745-9AAB-79E5EB9CA5D8}" destId="{5ACCC7FA-425A-4755-873C-8C98E608694D}" srcOrd="1" destOrd="0" presId="urn:microsoft.com/office/officeart/2008/layout/NameandTitleOrganizationalChart"/>
    <dgm:cxn modelId="{091DDA00-7855-40DD-85D6-DEB9AD0DCCC5}" type="presParOf" srcId="{BE79B85B-22EA-4745-9AAB-79E5EB9CA5D8}" destId="{93B7103B-3857-4693-91A0-9026BA5C6435}" srcOrd="2" destOrd="0" presId="urn:microsoft.com/office/officeart/2008/layout/NameandTitleOrganizationalChart"/>
    <dgm:cxn modelId="{8FF32C29-C319-460A-8451-F6E8340470F3}" type="presParOf" srcId="{4F811C9D-5C1F-479F-9318-BB14D3A4ED88}" destId="{1394F287-AE91-4C40-81F4-7771A642A411}" srcOrd="1" destOrd="0" presId="urn:microsoft.com/office/officeart/2008/layout/NameandTitleOrganizationalChart"/>
    <dgm:cxn modelId="{60D5283E-EB89-407A-91CA-B8375F9AA13C}" type="presParOf" srcId="{4F811C9D-5C1F-479F-9318-BB14D3A4ED88}" destId="{7C8D4193-9D5E-4800-9077-A7105CF2F2E6}" srcOrd="2" destOrd="0" presId="urn:microsoft.com/office/officeart/2008/layout/NameandTitleOrganizationalChart"/>
    <dgm:cxn modelId="{C254CC62-8388-496A-9B8A-0E04B052AF3D}" type="presParOf" srcId="{4C4E1B92-BD9A-400C-A132-545003DA7479}" destId="{B774B405-090F-4256-A872-32524534170B}" srcOrd="6" destOrd="0" presId="urn:microsoft.com/office/officeart/2008/layout/NameandTitleOrganizationalChart"/>
    <dgm:cxn modelId="{0A315B03-3A47-41B8-ACCD-44F551DF0551}" type="presParOf" srcId="{4C4E1B92-BD9A-400C-A132-545003DA7479}" destId="{FD433EDE-2988-49C0-A1EF-D86AABB45553}" srcOrd="7" destOrd="0" presId="urn:microsoft.com/office/officeart/2008/layout/NameandTitleOrganizationalChart"/>
    <dgm:cxn modelId="{7D64893A-4734-4FA4-AA99-0C140F5ECE2A}" type="presParOf" srcId="{FD433EDE-2988-49C0-A1EF-D86AABB45553}" destId="{1253B33B-47CF-4B34-9E42-EA2206413A0A}" srcOrd="0" destOrd="0" presId="urn:microsoft.com/office/officeart/2008/layout/NameandTitleOrganizationalChart"/>
    <dgm:cxn modelId="{4C4B4FCB-E2D0-4343-98D3-DAC3F18B2720}" type="presParOf" srcId="{1253B33B-47CF-4B34-9E42-EA2206413A0A}" destId="{ABBAF48D-FF40-4A7B-B165-7FC212311861}" srcOrd="0" destOrd="0" presId="urn:microsoft.com/office/officeart/2008/layout/NameandTitleOrganizationalChart"/>
    <dgm:cxn modelId="{E5ACDDA2-6B0B-4ED3-BEBF-034EF6FE3A28}" type="presParOf" srcId="{1253B33B-47CF-4B34-9E42-EA2206413A0A}" destId="{354B0DEE-8160-4900-A540-8DC7680A49AF}" srcOrd="1" destOrd="0" presId="urn:microsoft.com/office/officeart/2008/layout/NameandTitleOrganizationalChart"/>
    <dgm:cxn modelId="{44E1930C-7F41-4DF6-8CB5-12BB59EFCD81}" type="presParOf" srcId="{1253B33B-47CF-4B34-9E42-EA2206413A0A}" destId="{716348C6-1A48-42E1-A6E3-701DE39A4EFD}" srcOrd="2" destOrd="0" presId="urn:microsoft.com/office/officeart/2008/layout/NameandTitleOrganizationalChart"/>
    <dgm:cxn modelId="{0868FD87-7D6B-41DE-AE90-D53E3EF58988}" type="presParOf" srcId="{FD433EDE-2988-49C0-A1EF-D86AABB45553}" destId="{A4445D37-FCA0-43CD-B596-37EE0B911D2A}" srcOrd="1" destOrd="0" presId="urn:microsoft.com/office/officeart/2008/layout/NameandTitleOrganizationalChart"/>
    <dgm:cxn modelId="{9ED0EF1C-6C33-4F50-99AA-FCBF8023FE59}" type="presParOf" srcId="{FD433EDE-2988-49C0-A1EF-D86AABB45553}" destId="{768BC7E1-C0DB-4190-A20E-0D7087F7946A}" srcOrd="2" destOrd="0" presId="urn:microsoft.com/office/officeart/2008/layout/NameandTitleOrganizationalChart"/>
    <dgm:cxn modelId="{9F808ED4-FF51-4BB2-9E7F-8A61A726583F}" type="presParOf" srcId="{7FAE3B2B-E70F-4C6A-828C-2EAB1EA0F3EC}" destId="{351EEE4F-9C48-46A8-A270-891EB14E7DB8}" srcOrd="2" destOrd="0" presId="urn:microsoft.com/office/officeart/2008/layout/NameandTitleOrganizationalChart"/>
    <dgm:cxn modelId="{2CBB3224-C0C8-41F6-BB67-7344B8A16B3D}" type="presParOf" srcId="{351EEE4F-9C48-46A8-A270-891EB14E7DB8}" destId="{79F4D785-1413-4C94-851A-0B60998C2418}" srcOrd="0" destOrd="0" presId="urn:microsoft.com/office/officeart/2008/layout/NameandTitleOrganizationalChart"/>
    <dgm:cxn modelId="{ACCB5CD9-43BB-482F-A424-6D5B6D49237B}" type="presParOf" srcId="{351EEE4F-9C48-46A8-A270-891EB14E7DB8}" destId="{91697EA4-0B73-4B42-81BE-2FC108CEF7D0}" srcOrd="1" destOrd="0" presId="urn:microsoft.com/office/officeart/2008/layout/NameandTitleOrganizationalChart"/>
    <dgm:cxn modelId="{5A0B6DC8-8466-4373-8C7A-DAA3F5E5A0EE}" type="presParOf" srcId="{91697EA4-0B73-4B42-81BE-2FC108CEF7D0}" destId="{12E09F4F-0050-4DB6-80E3-D0554611D46A}" srcOrd="0" destOrd="0" presId="urn:microsoft.com/office/officeart/2008/layout/NameandTitleOrganizationalChart"/>
    <dgm:cxn modelId="{6131171D-BB31-4D71-AD34-ACF156013171}" type="presParOf" srcId="{12E09F4F-0050-4DB6-80E3-D0554611D46A}" destId="{8D6AE1FE-7878-4F7F-9988-D366528BEA15}" srcOrd="0" destOrd="0" presId="urn:microsoft.com/office/officeart/2008/layout/NameandTitleOrganizationalChart"/>
    <dgm:cxn modelId="{738FE43E-A921-463C-A46B-98DF9D16E0EC}" type="presParOf" srcId="{12E09F4F-0050-4DB6-80E3-D0554611D46A}" destId="{4B2C99F2-7489-40FA-AC02-A0E7C883BDA2}" srcOrd="1" destOrd="0" presId="urn:microsoft.com/office/officeart/2008/layout/NameandTitleOrganizationalChart"/>
    <dgm:cxn modelId="{B94E06BB-FFE1-4C0A-83AC-A0B0A8EB6E6D}" type="presParOf" srcId="{12E09F4F-0050-4DB6-80E3-D0554611D46A}" destId="{140080A5-F6EB-44EB-AB96-E08162614441}" srcOrd="2" destOrd="0" presId="urn:microsoft.com/office/officeart/2008/layout/NameandTitleOrganizationalChart"/>
    <dgm:cxn modelId="{63A5B873-FE35-4292-BB20-1F03A25E0128}" type="presParOf" srcId="{91697EA4-0B73-4B42-81BE-2FC108CEF7D0}" destId="{F5491BEE-E60E-41D0-B525-A893745A14DC}" srcOrd="1" destOrd="0" presId="urn:microsoft.com/office/officeart/2008/layout/NameandTitleOrganizationalChart"/>
    <dgm:cxn modelId="{A8AC2E2E-9724-47AB-98DD-9F0CC3AAC029}" type="presParOf" srcId="{F5491BEE-E60E-41D0-B525-A893745A14DC}" destId="{0AE69225-8808-4487-AD19-E3226DEC080A}" srcOrd="0" destOrd="0" presId="urn:microsoft.com/office/officeart/2008/layout/NameandTitleOrganizationalChart"/>
    <dgm:cxn modelId="{58DB86CD-D86D-4E30-876B-5394874F47BD}" type="presParOf" srcId="{F5491BEE-E60E-41D0-B525-A893745A14DC}" destId="{010287D7-CCCF-457B-8FA4-2A3EB39F30B3}" srcOrd="1" destOrd="0" presId="urn:microsoft.com/office/officeart/2008/layout/NameandTitleOrganizationalChart"/>
    <dgm:cxn modelId="{37EB60A9-74B8-446D-917E-3B3FCA310B84}" type="presParOf" srcId="{010287D7-CCCF-457B-8FA4-2A3EB39F30B3}" destId="{CCE24ACF-8440-4AE5-921C-2A76EF661295}" srcOrd="0" destOrd="0" presId="urn:microsoft.com/office/officeart/2008/layout/NameandTitleOrganizationalChart"/>
    <dgm:cxn modelId="{E0E65CBF-9537-4BF2-B6EE-64A7FDB6AAA0}" type="presParOf" srcId="{CCE24ACF-8440-4AE5-921C-2A76EF661295}" destId="{B7783E56-8510-4FC2-B24E-F6059754414D}" srcOrd="0" destOrd="0" presId="urn:microsoft.com/office/officeart/2008/layout/NameandTitleOrganizationalChart"/>
    <dgm:cxn modelId="{F39E421E-96C1-46CB-88D5-CF6AF528B436}" type="presParOf" srcId="{CCE24ACF-8440-4AE5-921C-2A76EF661295}" destId="{62BF183B-86BB-4208-8B98-2FE1DB885296}" srcOrd="1" destOrd="0" presId="urn:microsoft.com/office/officeart/2008/layout/NameandTitleOrganizationalChart"/>
    <dgm:cxn modelId="{61819EE4-588A-4A32-A50C-86A76AB47A1C}" type="presParOf" srcId="{CCE24ACF-8440-4AE5-921C-2A76EF661295}" destId="{E1179D4D-9383-43B8-AD59-DB0C7A0189E5}" srcOrd="2" destOrd="0" presId="urn:microsoft.com/office/officeart/2008/layout/NameandTitleOrganizationalChart"/>
    <dgm:cxn modelId="{934D342C-24DA-4BCB-BC0F-4B6E52169124}" type="presParOf" srcId="{010287D7-CCCF-457B-8FA4-2A3EB39F30B3}" destId="{D6AD18C2-EF90-4C16-9585-1C6D0A0EA615}" srcOrd="1" destOrd="0" presId="urn:microsoft.com/office/officeart/2008/layout/NameandTitleOrganizationalChart"/>
    <dgm:cxn modelId="{BF21A0CD-93FA-46F3-AF66-079439EFE62E}" type="presParOf" srcId="{010287D7-CCCF-457B-8FA4-2A3EB39F30B3}" destId="{50C3848F-35AE-4E6C-B4A2-27688D3AFB40}" srcOrd="2" destOrd="0" presId="urn:microsoft.com/office/officeart/2008/layout/NameandTitleOrganizationalChart"/>
    <dgm:cxn modelId="{44FA658B-6E55-413F-B941-4447E7238BC3}" type="presParOf" srcId="{91697EA4-0B73-4B42-81BE-2FC108CEF7D0}" destId="{9BB3FA3E-3FAD-48AB-BB1C-917D712B362E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E69225-8808-4487-AD19-E3226DEC080A}">
      <dsp:nvSpPr>
        <dsp:cNvPr id="0" name=""/>
        <dsp:cNvSpPr/>
      </dsp:nvSpPr>
      <dsp:spPr>
        <a:xfrm>
          <a:off x="3442276" y="1917859"/>
          <a:ext cx="91440" cy="42912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9125"/>
              </a:lnTo>
            </a:path>
          </a:pathLst>
        </a:custGeom>
        <a:noFill/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F4D785-1413-4C94-851A-0B60998C2418}">
      <dsp:nvSpPr>
        <dsp:cNvPr id="0" name=""/>
        <dsp:cNvSpPr/>
      </dsp:nvSpPr>
      <dsp:spPr>
        <a:xfrm>
          <a:off x="4205243" y="746016"/>
          <a:ext cx="245025" cy="800484"/>
        </a:xfrm>
        <a:custGeom>
          <a:avLst/>
          <a:gdLst/>
          <a:ahLst/>
          <a:cxnLst/>
          <a:rect l="0" t="0" r="0" b="0"/>
          <a:pathLst>
            <a:path>
              <a:moveTo>
                <a:pt x="245025" y="0"/>
              </a:moveTo>
              <a:lnTo>
                <a:pt x="245025" y="800484"/>
              </a:lnTo>
              <a:lnTo>
                <a:pt x="0" y="800484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74B405-090F-4256-A872-32524534170B}">
      <dsp:nvSpPr>
        <dsp:cNvPr id="0" name=""/>
        <dsp:cNvSpPr/>
      </dsp:nvSpPr>
      <dsp:spPr>
        <a:xfrm>
          <a:off x="4450269" y="746016"/>
          <a:ext cx="2886818" cy="27728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99511"/>
              </a:lnTo>
              <a:lnTo>
                <a:pt x="2886818" y="2599511"/>
              </a:lnTo>
              <a:lnTo>
                <a:pt x="2886818" y="2772812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3B0F2F-5D4F-4C23-ABBE-FF61FC0CD597}">
      <dsp:nvSpPr>
        <dsp:cNvPr id="0" name=""/>
        <dsp:cNvSpPr/>
      </dsp:nvSpPr>
      <dsp:spPr>
        <a:xfrm>
          <a:off x="4450269" y="746016"/>
          <a:ext cx="962272" cy="27728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99511"/>
              </a:lnTo>
              <a:lnTo>
                <a:pt x="962272" y="2599511"/>
              </a:lnTo>
              <a:lnTo>
                <a:pt x="962272" y="2772812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C1FD5A-95D0-44D9-AFBA-A650F2C2FD01}">
      <dsp:nvSpPr>
        <dsp:cNvPr id="0" name=""/>
        <dsp:cNvSpPr/>
      </dsp:nvSpPr>
      <dsp:spPr>
        <a:xfrm>
          <a:off x="3487996" y="746016"/>
          <a:ext cx="962272" cy="2772812"/>
        </a:xfrm>
        <a:custGeom>
          <a:avLst/>
          <a:gdLst/>
          <a:ahLst/>
          <a:cxnLst/>
          <a:rect l="0" t="0" r="0" b="0"/>
          <a:pathLst>
            <a:path>
              <a:moveTo>
                <a:pt x="962272" y="0"/>
              </a:moveTo>
              <a:lnTo>
                <a:pt x="962272" y="2599511"/>
              </a:lnTo>
              <a:lnTo>
                <a:pt x="0" y="2599511"/>
              </a:lnTo>
              <a:lnTo>
                <a:pt x="0" y="2772812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1529F0-082B-4DA2-9CB9-C13D242B952D}">
      <dsp:nvSpPr>
        <dsp:cNvPr id="0" name=""/>
        <dsp:cNvSpPr/>
      </dsp:nvSpPr>
      <dsp:spPr>
        <a:xfrm>
          <a:off x="1563451" y="746016"/>
          <a:ext cx="2886818" cy="2772812"/>
        </a:xfrm>
        <a:custGeom>
          <a:avLst/>
          <a:gdLst/>
          <a:ahLst/>
          <a:cxnLst/>
          <a:rect l="0" t="0" r="0" b="0"/>
          <a:pathLst>
            <a:path>
              <a:moveTo>
                <a:pt x="2886818" y="0"/>
              </a:moveTo>
              <a:lnTo>
                <a:pt x="2886818" y="2599511"/>
              </a:lnTo>
              <a:lnTo>
                <a:pt x="0" y="2599511"/>
              </a:lnTo>
              <a:lnTo>
                <a:pt x="0" y="2772812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2FEA60-0BC0-4816-ADB2-28ACF2CC3B7F}">
      <dsp:nvSpPr>
        <dsp:cNvPr id="0" name=""/>
        <dsp:cNvSpPr/>
      </dsp:nvSpPr>
      <dsp:spPr>
        <a:xfrm>
          <a:off x="3733022" y="3298"/>
          <a:ext cx="1434494" cy="7427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4806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MAF NSA Committee</a:t>
          </a:r>
        </a:p>
      </dsp:txBody>
      <dsp:txXfrm>
        <a:off x="3733022" y="3298"/>
        <a:ext cx="1434494" cy="742717"/>
      </dsp:txXfrm>
    </dsp:sp>
    <dsp:sp modelId="{2F754446-8858-46C6-8AB9-43FB40901E14}">
      <dsp:nvSpPr>
        <dsp:cNvPr id="0" name=""/>
        <dsp:cNvSpPr/>
      </dsp:nvSpPr>
      <dsp:spPr>
        <a:xfrm>
          <a:off x="4019920" y="580967"/>
          <a:ext cx="1291044" cy="247572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marL="0" lvl="0" indent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Chair: Dr. </a:t>
          </a:r>
          <a:r>
            <a:rPr lang="en-US" sz="1000" kern="1200" dirty="0" err="1"/>
            <a:t>Bounkhuang</a:t>
          </a:r>
          <a:endParaRPr lang="en-US" sz="1000" kern="1200" dirty="0"/>
        </a:p>
      </dsp:txBody>
      <dsp:txXfrm>
        <a:off x="4019920" y="580967"/>
        <a:ext cx="1291044" cy="247572"/>
      </dsp:txXfrm>
    </dsp:sp>
    <dsp:sp modelId="{965C9F26-8F94-4355-B50B-A553A2516366}">
      <dsp:nvSpPr>
        <dsp:cNvPr id="0" name=""/>
        <dsp:cNvSpPr/>
      </dsp:nvSpPr>
      <dsp:spPr>
        <a:xfrm>
          <a:off x="846203" y="3518828"/>
          <a:ext cx="1434494" cy="7427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4806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PA1: Vegetables</a:t>
          </a:r>
        </a:p>
      </dsp:txBody>
      <dsp:txXfrm>
        <a:off x="846203" y="3518828"/>
        <a:ext cx="1434494" cy="742717"/>
      </dsp:txXfrm>
    </dsp:sp>
    <dsp:sp modelId="{D9DCEED0-E4BF-4B1B-9B63-E95ED165AFEA}">
      <dsp:nvSpPr>
        <dsp:cNvPr id="0" name=""/>
        <dsp:cNvSpPr/>
      </dsp:nvSpPr>
      <dsp:spPr>
        <a:xfrm>
          <a:off x="1133102" y="4096497"/>
          <a:ext cx="1291044" cy="247572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40640" bIns="1016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DoA</a:t>
          </a:r>
          <a:endParaRPr lang="en-US" sz="1600" kern="1200" dirty="0"/>
        </a:p>
      </dsp:txBody>
      <dsp:txXfrm>
        <a:off x="1133102" y="4096497"/>
        <a:ext cx="1291044" cy="247572"/>
      </dsp:txXfrm>
    </dsp:sp>
    <dsp:sp modelId="{33D0D5FA-AA46-4A52-BB0B-4C1AC2A202F6}">
      <dsp:nvSpPr>
        <dsp:cNvPr id="0" name=""/>
        <dsp:cNvSpPr/>
      </dsp:nvSpPr>
      <dsp:spPr>
        <a:xfrm>
          <a:off x="2770749" y="3518828"/>
          <a:ext cx="1434494" cy="7427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4806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PA2: Animals &amp; Fish</a:t>
          </a:r>
        </a:p>
      </dsp:txBody>
      <dsp:txXfrm>
        <a:off x="2770749" y="3518828"/>
        <a:ext cx="1434494" cy="742717"/>
      </dsp:txXfrm>
    </dsp:sp>
    <dsp:sp modelId="{A210A122-3162-47C1-AEDB-BC6E13CE74ED}">
      <dsp:nvSpPr>
        <dsp:cNvPr id="0" name=""/>
        <dsp:cNvSpPr/>
      </dsp:nvSpPr>
      <dsp:spPr>
        <a:xfrm>
          <a:off x="3057648" y="4096497"/>
          <a:ext cx="1291044" cy="247572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40640" bIns="1016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DoL</a:t>
          </a:r>
          <a:endParaRPr lang="en-US" sz="1600" kern="1200" dirty="0"/>
        </a:p>
      </dsp:txBody>
      <dsp:txXfrm>
        <a:off x="3057648" y="4096497"/>
        <a:ext cx="1291044" cy="247572"/>
      </dsp:txXfrm>
    </dsp:sp>
    <dsp:sp modelId="{7EDCA738-A4A1-4934-A1B5-5248229BBEED}">
      <dsp:nvSpPr>
        <dsp:cNvPr id="0" name=""/>
        <dsp:cNvSpPr/>
      </dsp:nvSpPr>
      <dsp:spPr>
        <a:xfrm>
          <a:off x="4695294" y="3518828"/>
          <a:ext cx="1434494" cy="7427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4806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PA3: Processing</a:t>
          </a:r>
        </a:p>
      </dsp:txBody>
      <dsp:txXfrm>
        <a:off x="4695294" y="3518828"/>
        <a:ext cx="1434494" cy="742717"/>
      </dsp:txXfrm>
    </dsp:sp>
    <dsp:sp modelId="{5ACCC7FA-425A-4755-873C-8C98E608694D}">
      <dsp:nvSpPr>
        <dsp:cNvPr id="0" name=""/>
        <dsp:cNvSpPr/>
      </dsp:nvSpPr>
      <dsp:spPr>
        <a:xfrm>
          <a:off x="4982193" y="4096497"/>
          <a:ext cx="1291044" cy="247572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40640" bIns="1016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DTEAP</a:t>
          </a:r>
        </a:p>
      </dsp:txBody>
      <dsp:txXfrm>
        <a:off x="4982193" y="4096497"/>
        <a:ext cx="1291044" cy="247572"/>
      </dsp:txXfrm>
    </dsp:sp>
    <dsp:sp modelId="{ABBAF48D-FF40-4A7B-B165-7FC212311861}">
      <dsp:nvSpPr>
        <dsp:cNvPr id="0" name=""/>
        <dsp:cNvSpPr/>
      </dsp:nvSpPr>
      <dsp:spPr>
        <a:xfrm>
          <a:off x="6619840" y="3518828"/>
          <a:ext cx="1434494" cy="7427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4806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PA4: NTFP for Food &amp; Income</a:t>
          </a:r>
        </a:p>
      </dsp:txBody>
      <dsp:txXfrm>
        <a:off x="6619840" y="3518828"/>
        <a:ext cx="1434494" cy="742717"/>
      </dsp:txXfrm>
    </dsp:sp>
    <dsp:sp modelId="{354B0DEE-8160-4900-A540-8DC7680A49AF}">
      <dsp:nvSpPr>
        <dsp:cNvPr id="0" name=""/>
        <dsp:cNvSpPr/>
      </dsp:nvSpPr>
      <dsp:spPr>
        <a:xfrm>
          <a:off x="6906739" y="4096497"/>
          <a:ext cx="1291044" cy="247572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40640" bIns="1016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DoLMD</a:t>
          </a:r>
          <a:r>
            <a:rPr lang="en-US" sz="1600" kern="1200" dirty="0"/>
            <a:t> &amp; </a:t>
          </a:r>
          <a:r>
            <a:rPr lang="en-US" sz="1600" kern="1200" dirty="0" err="1"/>
            <a:t>DoF</a:t>
          </a:r>
          <a:endParaRPr lang="en-US" sz="1600" kern="1200" dirty="0"/>
        </a:p>
      </dsp:txBody>
      <dsp:txXfrm>
        <a:off x="6906739" y="4096497"/>
        <a:ext cx="1291044" cy="247572"/>
      </dsp:txXfrm>
    </dsp:sp>
    <dsp:sp modelId="{8D6AE1FE-7878-4F7F-9988-D366528BEA15}">
      <dsp:nvSpPr>
        <dsp:cNvPr id="0" name=""/>
        <dsp:cNvSpPr/>
      </dsp:nvSpPr>
      <dsp:spPr>
        <a:xfrm>
          <a:off x="2770749" y="1175141"/>
          <a:ext cx="1434494" cy="7427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4806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NSA Secretariat</a:t>
          </a:r>
        </a:p>
      </dsp:txBody>
      <dsp:txXfrm>
        <a:off x="2770749" y="1175141"/>
        <a:ext cx="1434494" cy="742717"/>
      </dsp:txXfrm>
    </dsp:sp>
    <dsp:sp modelId="{4B2C99F2-7489-40FA-AC02-A0E7C883BDA2}">
      <dsp:nvSpPr>
        <dsp:cNvPr id="0" name=""/>
        <dsp:cNvSpPr/>
      </dsp:nvSpPr>
      <dsp:spPr>
        <a:xfrm>
          <a:off x="3057648" y="1752811"/>
          <a:ext cx="1291044" cy="247572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Chair: Mr. Savanh</a:t>
          </a:r>
        </a:p>
      </dsp:txBody>
      <dsp:txXfrm>
        <a:off x="3057648" y="1752811"/>
        <a:ext cx="1291044" cy="247572"/>
      </dsp:txXfrm>
    </dsp:sp>
    <dsp:sp modelId="{B7783E56-8510-4FC2-B24E-F6059754414D}">
      <dsp:nvSpPr>
        <dsp:cNvPr id="0" name=""/>
        <dsp:cNvSpPr/>
      </dsp:nvSpPr>
      <dsp:spPr>
        <a:xfrm>
          <a:off x="2770749" y="2346985"/>
          <a:ext cx="1434494" cy="7427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4806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NSA Tech Team</a:t>
          </a:r>
        </a:p>
      </dsp:txBody>
      <dsp:txXfrm>
        <a:off x="2770749" y="2346985"/>
        <a:ext cx="1434494" cy="742717"/>
      </dsp:txXfrm>
    </dsp:sp>
    <dsp:sp modelId="{62BF183B-86BB-4208-8B98-2FE1DB885296}">
      <dsp:nvSpPr>
        <dsp:cNvPr id="0" name=""/>
        <dsp:cNvSpPr/>
      </dsp:nvSpPr>
      <dsp:spPr>
        <a:xfrm>
          <a:off x="3057648" y="2924654"/>
          <a:ext cx="1291044" cy="247572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9525" rIns="38100" bIns="9525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All tech. depts.</a:t>
          </a:r>
        </a:p>
      </dsp:txBody>
      <dsp:txXfrm>
        <a:off x="3057648" y="2924654"/>
        <a:ext cx="1291044" cy="2475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2EBD1-4A46-4BCB-A941-BF9DA9BEAB36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E11A5-17AC-4519-9103-264989EF2D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16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2EBD1-4A46-4BCB-A941-BF9DA9BEAB36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E11A5-17AC-4519-9103-264989EF2D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997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2EBD1-4A46-4BCB-A941-BF9DA9BEAB36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E11A5-17AC-4519-9103-264989EF2D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601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2EBD1-4A46-4BCB-A941-BF9DA9BEAB36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E11A5-17AC-4519-9103-264989EF2D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216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2EBD1-4A46-4BCB-A941-BF9DA9BEAB36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E11A5-17AC-4519-9103-264989EF2D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741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2EBD1-4A46-4BCB-A941-BF9DA9BEAB36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E11A5-17AC-4519-9103-264989EF2D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990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2EBD1-4A46-4BCB-A941-BF9DA9BEAB36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E11A5-17AC-4519-9103-264989EF2D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339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2EBD1-4A46-4BCB-A941-BF9DA9BEAB36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E11A5-17AC-4519-9103-264989EF2D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664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2EBD1-4A46-4BCB-A941-BF9DA9BEAB36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E11A5-17AC-4519-9103-264989EF2D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255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2EBD1-4A46-4BCB-A941-BF9DA9BEAB36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E11A5-17AC-4519-9103-264989EF2D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116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2EBD1-4A46-4BCB-A941-BF9DA9BEAB36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E11A5-17AC-4519-9103-264989EF2D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335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2EBD1-4A46-4BCB-A941-BF9DA9BEAB36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E11A5-17AC-4519-9103-264989EF2D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964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tiff"/><Relationship Id="rId9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Nutrition Sensitive Agriculture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00549" y="4554583"/>
            <a:ext cx="50248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Presentation delivered to the SWG-ARD</a:t>
            </a:r>
          </a:p>
          <a:p>
            <a:r>
              <a:rPr lang="en-US" dirty="0"/>
              <a:t>27 September 2017</a:t>
            </a:r>
          </a:p>
          <a:p>
            <a:r>
              <a:rPr lang="en-US" dirty="0"/>
              <a:t>By the MAF NSA Committee</a:t>
            </a:r>
          </a:p>
        </p:txBody>
      </p:sp>
    </p:spTree>
    <p:extLst>
      <p:ext uri="{BB962C8B-B14F-4D97-AF65-F5344CB8AC3E}">
        <p14:creationId xmlns:p14="http://schemas.microsoft.com/office/powerpoint/2010/main" val="1596742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Context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MAF’s work to address the nutrition challenge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NSA Study Results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Harmonized NSA Framework and sub-national Planning</a:t>
            </a:r>
          </a:p>
        </p:txBody>
      </p:sp>
    </p:spTree>
    <p:extLst>
      <p:ext uri="{BB962C8B-B14F-4D97-AF65-F5344CB8AC3E}">
        <p14:creationId xmlns:p14="http://schemas.microsoft.com/office/powerpoint/2010/main" val="3387925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Farming community orientations in Laos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Lao farming communities fall into three broad categories:</a:t>
            </a:r>
          </a:p>
          <a:p>
            <a:pPr lvl="1"/>
            <a:r>
              <a:rPr lang="en-US" sz="1800" dirty="0"/>
              <a:t>Subsistence—declining, but still substantial</a:t>
            </a:r>
          </a:p>
          <a:p>
            <a:pPr lvl="1"/>
            <a:r>
              <a:rPr lang="en-US" sz="1800" dirty="0"/>
              <a:t>Mixed (not just transition)—most prevalent</a:t>
            </a:r>
          </a:p>
          <a:p>
            <a:pPr lvl="1"/>
            <a:r>
              <a:rPr lang="en-US" sz="1800" dirty="0"/>
              <a:t>Market-oriented (commercial)—growing percent</a:t>
            </a:r>
          </a:p>
          <a:p>
            <a:r>
              <a:rPr lang="en-US" sz="2000" dirty="0"/>
              <a:t>Each faces unique challenges for meeting nutrition needs, and each needs distinct NSA services</a:t>
            </a:r>
          </a:p>
          <a:p>
            <a:r>
              <a:rPr lang="en-US" sz="2000" dirty="0"/>
              <a:t>Subsistence farming communities have the highest prevalence of under-nutrition</a:t>
            </a:r>
            <a:br>
              <a:rPr lang="en-US" sz="2000" dirty="0"/>
            </a:br>
            <a:r>
              <a:rPr lang="en-US" sz="2000" dirty="0"/>
              <a:t>(proxy = rural and road access)</a:t>
            </a:r>
          </a:p>
          <a:p>
            <a:endParaRPr lang="en-US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608650"/>
              </p:ext>
            </p:extLst>
          </p:nvPr>
        </p:nvGraphicFramePr>
        <p:xfrm>
          <a:off x="5886823" y="4225412"/>
          <a:ext cx="4619812" cy="229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1975">
                  <a:extLst>
                    <a:ext uri="{9D8B030D-6E8A-4147-A177-3AD203B41FA5}">
                      <a16:colId xmlns:a16="http://schemas.microsoft.com/office/drawing/2014/main" val="2425896240"/>
                    </a:ext>
                  </a:extLst>
                </a:gridCol>
                <a:gridCol w="3267837">
                  <a:extLst>
                    <a:ext uri="{9D8B030D-6E8A-4147-A177-3AD203B41FA5}">
                      <a16:colId xmlns:a16="http://schemas.microsoft.com/office/drawing/2014/main" val="3391184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Residence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Children under five who are stunted</a:t>
                      </a:r>
                      <a:r>
                        <a:rPr lang="en-US" sz="1400" baseline="0" dirty="0"/>
                        <a:t> (from 2011/12 LSIS)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356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Rural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48.6 %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747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Rural with</a:t>
                      </a:r>
                      <a:r>
                        <a:rPr lang="en-US" sz="1400" baseline="0" dirty="0"/>
                        <a:t> 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47.8 %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702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Rural w/out road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53.8 %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6529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Compare with urban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27.4 %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4595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5195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Commercialization of agriculture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Throughout the country (North, Middle, South)</a:t>
            </a:r>
          </a:p>
          <a:p>
            <a:r>
              <a:rPr lang="en-US" dirty="0"/>
              <a:t>Commercialization increases income, but…</a:t>
            </a:r>
          </a:p>
          <a:p>
            <a:pPr lvl="1"/>
            <a:r>
              <a:rPr lang="en-US" dirty="0"/>
              <a:t>No practice of purchasing nutritious foods</a:t>
            </a:r>
          </a:p>
          <a:p>
            <a:pPr lvl="1"/>
            <a:r>
              <a:rPr lang="en-US" dirty="0"/>
              <a:t>No place in which to buy nutritious foods</a:t>
            </a:r>
          </a:p>
          <a:p>
            <a:pPr lvl="1"/>
            <a:r>
              <a:rPr lang="en-US" dirty="0"/>
              <a:t>Time demands, especially on women, limit gathering, nutritious food production</a:t>
            </a:r>
          </a:p>
          <a:p>
            <a:pPr lvl="1"/>
            <a:r>
              <a:rPr lang="en-US" dirty="0"/>
              <a:t>Commercial farming takes up the best land/water; land use challenges</a:t>
            </a:r>
          </a:p>
          <a:p>
            <a:r>
              <a:rPr lang="en-US" dirty="0"/>
              <a:t>Transitional state means neither subsistence farming nor markets provide consistent access to nutritious foods at this time</a:t>
            </a:r>
          </a:p>
          <a:p>
            <a:r>
              <a:rPr lang="en-US" dirty="0"/>
              <a:t>In short, commercial farming disrupts traditional NSA strategies and coping mechanisms and doesn’t quickly replace them with a viable alternative.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657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Agriculture is central to the 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Substantial success in securing rice production to meet national needs, since early 2000s</a:t>
            </a:r>
          </a:p>
          <a:p>
            <a:r>
              <a:rPr lang="en-US" dirty="0"/>
              <a:t>Growing sector income by three to four percent annually</a:t>
            </a:r>
          </a:p>
          <a:p>
            <a:r>
              <a:rPr lang="en-US" dirty="0"/>
              <a:t>Farmers produce the foods our communities (both farming and urban) rely on for nutrition</a:t>
            </a:r>
          </a:p>
          <a:p>
            <a:r>
              <a:rPr lang="en-US" dirty="0"/>
              <a:t>Recognized in the four agriculture interventions within the National Nutrition Strategy &amp; Plan of Action (NNS-PA)</a:t>
            </a:r>
          </a:p>
        </p:txBody>
      </p:sp>
    </p:spTree>
    <p:extLst>
      <p:ext uri="{BB962C8B-B14F-4D97-AF65-F5344CB8AC3E}">
        <p14:creationId xmlns:p14="http://schemas.microsoft.com/office/powerpoint/2010/main" val="3812316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NSA Projects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More than twenty projects (ODA-funded) directly support NSA</a:t>
            </a:r>
          </a:p>
          <a:p>
            <a:r>
              <a:rPr lang="en-US" dirty="0"/>
              <a:t>With more </a:t>
            </a:r>
            <a:r>
              <a:rPr lang="en-US"/>
              <a:t>than 130 million </a:t>
            </a:r>
            <a:r>
              <a:rPr lang="en-US" dirty="0"/>
              <a:t>USD committed</a:t>
            </a:r>
          </a:p>
          <a:p>
            <a:r>
              <a:rPr lang="en-US" dirty="0"/>
              <a:t>Two modalities</a:t>
            </a:r>
          </a:p>
          <a:p>
            <a:pPr lvl="1"/>
            <a:r>
              <a:rPr lang="en-US" dirty="0"/>
              <a:t>Government-managed</a:t>
            </a:r>
          </a:p>
          <a:p>
            <a:pPr lvl="1"/>
            <a:r>
              <a:rPr lang="en-US" dirty="0"/>
              <a:t>INGO-managed</a:t>
            </a:r>
          </a:p>
          <a:p>
            <a:r>
              <a:rPr lang="en-US" dirty="0"/>
              <a:t>However, only 50+ districts (out of 148) covered, leaving many districts without support for NSA</a:t>
            </a:r>
          </a:p>
          <a:p>
            <a:r>
              <a:rPr lang="en-US" dirty="0"/>
              <a:t>Opportunity to develop and test models, but needs to be upscale-able by GOL: DAFO</a:t>
            </a:r>
          </a:p>
        </p:txBody>
      </p:sp>
    </p:spTree>
    <p:extLst>
      <p:ext uri="{BB962C8B-B14F-4D97-AF65-F5344CB8AC3E}">
        <p14:creationId xmlns:p14="http://schemas.microsoft.com/office/powerpoint/2010/main" val="566635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MAF’s work to address nutrition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i="1" cap="small" dirty="0"/>
              <a:t>‘Improve local production of healthy, diverse food for local consumption’</a:t>
            </a:r>
          </a:p>
          <a:p>
            <a:r>
              <a:rPr lang="en-GB" dirty="0"/>
              <a:t>Support better coordination—planning, M&amp;E, collaboration—of the (4) agriculture NNS-PA interventions</a:t>
            </a:r>
          </a:p>
          <a:p>
            <a:r>
              <a:rPr lang="en-GB" dirty="0"/>
              <a:t>Improving evidence-based planning, reporting, and mapping</a:t>
            </a:r>
          </a:p>
          <a:p>
            <a:r>
              <a:rPr lang="en-GB" dirty="0"/>
              <a:t>Improve Sub-national (PAFO and DAFO) delivery and coordination</a:t>
            </a:r>
          </a:p>
          <a:p>
            <a:r>
              <a:rPr lang="en-GB" dirty="0"/>
              <a:t>Refine and capitalize good NSA practices—guidelines, studies</a:t>
            </a:r>
          </a:p>
          <a:p>
            <a:r>
              <a:rPr lang="en-GB" dirty="0"/>
              <a:t>Learning exchange networks: peer-to-peer and farmer-to-farmer.</a:t>
            </a:r>
          </a:p>
        </p:txBody>
      </p:sp>
    </p:spTree>
    <p:extLst>
      <p:ext uri="{BB962C8B-B14F-4D97-AF65-F5344CB8AC3E}">
        <p14:creationId xmlns:p14="http://schemas.microsoft.com/office/powerpoint/2010/main" val="4173318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1060813"/>
              </p:ext>
            </p:extLst>
          </p:nvPr>
        </p:nvGraphicFramePr>
        <p:xfrm>
          <a:off x="1064418" y="1743075"/>
          <a:ext cx="9043988" cy="43473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28" name="Straight Connector 27"/>
          <p:cNvCxnSpPr>
            <a:cxnSpLocks/>
          </p:cNvCxnSpPr>
          <p:nvPr/>
        </p:nvCxnSpPr>
        <p:spPr>
          <a:xfrm>
            <a:off x="1586201" y="3412503"/>
            <a:ext cx="2247568" cy="10044"/>
          </a:xfrm>
          <a:prstGeom prst="line">
            <a:avLst/>
          </a:prstGeom>
          <a:ln w="28575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MAF: </a:t>
            </a:r>
            <a:r>
              <a:rPr lang="en-US" sz="4000" dirty="0"/>
              <a:t>Nutrition Sensitive Agriculture Committee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673431" y="1743075"/>
            <a:ext cx="1434494" cy="742717"/>
            <a:chOff x="0" y="8051"/>
            <a:chExt cx="1434494" cy="742717"/>
          </a:xfrm>
        </p:grpSpPr>
        <p:sp>
          <p:nvSpPr>
            <p:cNvPr id="20" name="Rectangle 19"/>
            <p:cNvSpPr/>
            <p:nvPr/>
          </p:nvSpPr>
          <p:spPr>
            <a:xfrm>
              <a:off x="0" y="8051"/>
              <a:ext cx="1434494" cy="742717"/>
            </a:xfrm>
            <a:prstGeom prst="rect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6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TextBox 20"/>
            <p:cNvSpPr txBox="1"/>
            <p:nvPr/>
          </p:nvSpPr>
          <p:spPr>
            <a:xfrm>
              <a:off x="0" y="8051"/>
              <a:ext cx="1434494" cy="742717"/>
            </a:xfrm>
            <a:prstGeom prst="rect">
              <a:avLst/>
            </a:prstGeom>
            <a:ln>
              <a:solidFill>
                <a:schemeClr val="accent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795" tIns="10795" rIns="10795" bIns="104806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700" kern="1200" dirty="0"/>
                <a:t>Convergent Ministries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940679" y="2351962"/>
            <a:ext cx="1291044" cy="247572"/>
            <a:chOff x="0" y="559565"/>
            <a:chExt cx="1291044" cy="247572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8" name="Rectangle 17"/>
            <p:cNvSpPr/>
            <p:nvPr/>
          </p:nvSpPr>
          <p:spPr>
            <a:xfrm>
              <a:off x="0" y="559565"/>
              <a:ext cx="1291044" cy="247572"/>
            </a:xfrm>
            <a:prstGeom prst="rect">
              <a:avLst/>
            </a:prstGeom>
            <a:grpFill/>
            <a:ln>
              <a:solidFill>
                <a:schemeClr val="accent2"/>
              </a:solidFill>
            </a:ln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TextBox 18"/>
            <p:cNvSpPr txBox="1"/>
            <p:nvPr/>
          </p:nvSpPr>
          <p:spPr>
            <a:xfrm>
              <a:off x="0" y="559565"/>
              <a:ext cx="1291044" cy="247572"/>
            </a:xfrm>
            <a:prstGeom prst="rect">
              <a:avLst/>
            </a:prstGeom>
            <a:grpFill/>
            <a:ln>
              <a:solidFill>
                <a:schemeClr val="accent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3020" tIns="8255" rIns="33020" bIns="8255" numCol="1" spcCol="1270" anchor="ctr" anchorCtr="0">
              <a:noAutofit/>
            </a:bodyPr>
            <a:lstStyle/>
            <a:p>
              <a:pPr marL="0" lvl="0" indent="0" algn="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300" kern="1200" dirty="0"/>
                <a:t>NNC; </a:t>
              </a:r>
              <a:r>
                <a:rPr lang="en-US" sz="1300" kern="1200" dirty="0" err="1"/>
                <a:t>MoH</a:t>
              </a:r>
              <a:r>
                <a:rPr lang="en-US" sz="1300" kern="1200" dirty="0"/>
                <a:t>; </a:t>
              </a:r>
              <a:r>
                <a:rPr lang="en-US" sz="1300" kern="1200" dirty="0" err="1"/>
                <a:t>MoES</a:t>
              </a:r>
              <a:endParaRPr lang="en-US" sz="1300" kern="1200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384499" y="3607585"/>
            <a:ext cx="1551886" cy="866503"/>
            <a:chOff x="8908116" y="2934312"/>
            <a:chExt cx="1551886" cy="866503"/>
          </a:xfrm>
        </p:grpSpPr>
        <p:grpSp>
          <p:nvGrpSpPr>
            <p:cNvPr id="22" name="Group 21"/>
            <p:cNvGrpSpPr/>
            <p:nvPr/>
          </p:nvGrpSpPr>
          <p:grpSpPr>
            <a:xfrm>
              <a:off x="8908116" y="2934312"/>
              <a:ext cx="1434494" cy="742717"/>
              <a:chOff x="0" y="8051"/>
              <a:chExt cx="1434494" cy="742717"/>
            </a:xfrm>
          </p:grpSpPr>
          <p:sp>
            <p:nvSpPr>
              <p:cNvPr id="23" name="Rectangle 22"/>
              <p:cNvSpPr/>
              <p:nvPr/>
            </p:nvSpPr>
            <p:spPr>
              <a:xfrm>
                <a:off x="0" y="8051"/>
                <a:ext cx="1434494" cy="742717"/>
              </a:xfrm>
              <a:prstGeom prst="rect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6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4" name="TextBox 23"/>
              <p:cNvSpPr txBox="1"/>
              <p:nvPr/>
            </p:nvSpPr>
            <p:spPr>
              <a:xfrm>
                <a:off x="0" y="8051"/>
                <a:ext cx="1434494" cy="742717"/>
              </a:xfrm>
              <a:prstGeom prst="rect">
                <a:avLst/>
              </a:prstGeom>
              <a:ln>
                <a:solidFill>
                  <a:srgbClr val="0070C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0795" tIns="10795" rIns="10795" bIns="104806" numCol="1" spcCol="1270" anchor="ctr" anchorCtr="0">
                <a:noAutofit/>
              </a:bodyPr>
              <a:lstStyle/>
              <a:p>
                <a:pPr marL="0" lvl="0" indent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1700" kern="1200" dirty="0"/>
                  <a:t>Community of Practice</a:t>
                </a:r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9472327" y="3553243"/>
              <a:ext cx="987675" cy="24757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3020" tIns="8255" rIns="33020" bIns="8255" numCol="1" spcCol="1270" anchor="ctr" anchorCtr="0">
              <a:noAutofit/>
            </a:bodyPr>
            <a:lstStyle/>
            <a:p>
              <a:pPr marL="0" lvl="0" indent="0" algn="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300" kern="1200" dirty="0"/>
                <a:t>NSA Projects</a:t>
              </a:r>
            </a:p>
          </p:txBody>
        </p:sp>
      </p:grpSp>
      <p:cxnSp>
        <p:nvCxnSpPr>
          <p:cNvPr id="32" name="Straight Connector 31"/>
          <p:cNvCxnSpPr>
            <a:cxnSpLocks/>
            <a:stCxn id="19" idx="2"/>
          </p:cNvCxnSpPr>
          <p:nvPr/>
        </p:nvCxnSpPr>
        <p:spPr>
          <a:xfrm>
            <a:off x="1586201" y="2599534"/>
            <a:ext cx="0" cy="823013"/>
          </a:xfrm>
          <a:prstGeom prst="line">
            <a:avLst/>
          </a:prstGeom>
          <a:ln w="28575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/>
          <p:cNvGrpSpPr/>
          <p:nvPr/>
        </p:nvGrpSpPr>
        <p:grpSpPr>
          <a:xfrm>
            <a:off x="347171" y="5863533"/>
            <a:ext cx="1434494" cy="350697"/>
            <a:chOff x="0" y="8051"/>
            <a:chExt cx="1434494" cy="742717"/>
          </a:xfrm>
        </p:grpSpPr>
        <p:sp>
          <p:nvSpPr>
            <p:cNvPr id="30" name="Rectangle 29"/>
            <p:cNvSpPr/>
            <p:nvPr/>
          </p:nvSpPr>
          <p:spPr>
            <a:xfrm>
              <a:off x="0" y="8051"/>
              <a:ext cx="1434494" cy="742717"/>
            </a:xfrm>
            <a:prstGeom prst="rect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6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TextBox 30"/>
            <p:cNvSpPr txBox="1"/>
            <p:nvPr/>
          </p:nvSpPr>
          <p:spPr>
            <a:xfrm>
              <a:off x="0" y="8051"/>
              <a:ext cx="1434494" cy="742717"/>
            </a:xfrm>
            <a:prstGeom prst="rect">
              <a:avLst/>
            </a:prstGeom>
            <a:ln>
              <a:solidFill>
                <a:srgbClr val="0070C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795" tIns="10795" rIns="10795" bIns="104806" numCol="1" spcCol="1270" anchor="ctr" anchorCtr="0">
              <a:noAutofit/>
            </a:bodyPr>
            <a:lstStyle/>
            <a:p>
              <a:pPr marL="0" lvl="0" indent="0" algn="ctr" defTabSz="755650">
                <a:spcBef>
                  <a:spcPct val="0"/>
                </a:spcBef>
                <a:buNone/>
              </a:pPr>
              <a:r>
                <a:rPr lang="en-US" sz="1700" kern="1200" dirty="0"/>
                <a:t>NAFRI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2231723" y="6249356"/>
            <a:ext cx="1291044" cy="247572"/>
            <a:chOff x="1133102" y="4096497"/>
            <a:chExt cx="1291044" cy="247572"/>
          </a:xfrm>
        </p:grpSpPr>
        <p:sp>
          <p:nvSpPr>
            <p:cNvPr id="35" name="Rectangle 34"/>
            <p:cNvSpPr/>
            <p:nvPr/>
          </p:nvSpPr>
          <p:spPr>
            <a:xfrm>
              <a:off x="1133102" y="4096497"/>
              <a:ext cx="1291044" cy="247572"/>
            </a:xfrm>
            <a:prstGeom prst="rect">
              <a:avLst/>
            </a:prstGeom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6" name="TextBox 35"/>
            <p:cNvSpPr txBox="1"/>
            <p:nvPr/>
          </p:nvSpPr>
          <p:spPr>
            <a:xfrm>
              <a:off x="1133102" y="4096497"/>
              <a:ext cx="1291044" cy="24757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10160" rIns="40640" bIns="10160" numCol="1" spcCol="1270" anchor="ctr" anchorCtr="0">
              <a:noAutofit/>
            </a:bodyPr>
            <a:lstStyle/>
            <a:p>
              <a:pPr marL="0" lvl="0" indent="0" algn="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 dirty="0"/>
                <a:t>DP / Project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4162589" y="6249356"/>
            <a:ext cx="1291044" cy="247572"/>
            <a:chOff x="1133102" y="4096497"/>
            <a:chExt cx="1291044" cy="247572"/>
          </a:xfrm>
        </p:grpSpPr>
        <p:sp>
          <p:nvSpPr>
            <p:cNvPr id="38" name="Rectangle 37"/>
            <p:cNvSpPr/>
            <p:nvPr/>
          </p:nvSpPr>
          <p:spPr>
            <a:xfrm>
              <a:off x="1133102" y="4096497"/>
              <a:ext cx="1291044" cy="247572"/>
            </a:xfrm>
            <a:prstGeom prst="rect">
              <a:avLst/>
            </a:prstGeom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9" name="TextBox 38"/>
            <p:cNvSpPr txBox="1"/>
            <p:nvPr/>
          </p:nvSpPr>
          <p:spPr>
            <a:xfrm>
              <a:off x="1133102" y="4096497"/>
              <a:ext cx="1291044" cy="24757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10160" rIns="40640" bIns="10160" numCol="1" spcCol="1270" anchor="ctr" anchorCtr="0">
              <a:noAutofit/>
            </a:bodyPr>
            <a:lstStyle/>
            <a:p>
              <a:pPr marL="0" lvl="0" indent="0" algn="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 dirty="0"/>
                <a:t>DP / Project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093455" y="6249356"/>
            <a:ext cx="1291044" cy="247572"/>
            <a:chOff x="1133102" y="4096497"/>
            <a:chExt cx="1291044" cy="247572"/>
          </a:xfrm>
        </p:grpSpPr>
        <p:sp>
          <p:nvSpPr>
            <p:cNvPr id="41" name="Rectangle 40"/>
            <p:cNvSpPr/>
            <p:nvPr/>
          </p:nvSpPr>
          <p:spPr>
            <a:xfrm>
              <a:off x="1133102" y="4096497"/>
              <a:ext cx="1291044" cy="247572"/>
            </a:xfrm>
            <a:prstGeom prst="rect">
              <a:avLst/>
            </a:prstGeom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2" name="TextBox 41"/>
            <p:cNvSpPr txBox="1"/>
            <p:nvPr/>
          </p:nvSpPr>
          <p:spPr>
            <a:xfrm>
              <a:off x="1133102" y="4096497"/>
              <a:ext cx="1291044" cy="24757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10160" rIns="40640" bIns="10160" numCol="1" spcCol="1270" anchor="ctr" anchorCtr="0">
              <a:noAutofit/>
            </a:bodyPr>
            <a:lstStyle/>
            <a:p>
              <a:pPr marL="0" lvl="0" indent="0" algn="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 dirty="0"/>
                <a:t>DP / Project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8024321" y="6249356"/>
            <a:ext cx="1291044" cy="247572"/>
            <a:chOff x="1133102" y="4096497"/>
            <a:chExt cx="1291044" cy="247572"/>
          </a:xfrm>
        </p:grpSpPr>
        <p:sp>
          <p:nvSpPr>
            <p:cNvPr id="44" name="Rectangle 43"/>
            <p:cNvSpPr/>
            <p:nvPr/>
          </p:nvSpPr>
          <p:spPr>
            <a:xfrm>
              <a:off x="1133102" y="4096497"/>
              <a:ext cx="1291044" cy="247572"/>
            </a:xfrm>
            <a:prstGeom prst="rect">
              <a:avLst/>
            </a:prstGeom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5" name="TextBox 44"/>
            <p:cNvSpPr txBox="1"/>
            <p:nvPr/>
          </p:nvSpPr>
          <p:spPr>
            <a:xfrm>
              <a:off x="1133102" y="4096497"/>
              <a:ext cx="1291044" cy="24757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10160" rIns="40640" bIns="10160" numCol="1" spcCol="1270" anchor="ctr" anchorCtr="0">
              <a:noAutofit/>
            </a:bodyPr>
            <a:lstStyle/>
            <a:p>
              <a:pPr marL="0" lvl="0" indent="0" algn="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 dirty="0"/>
                <a:t>DP / Project</a:t>
              </a:r>
            </a:p>
          </p:txBody>
        </p:sp>
      </p:grpSp>
      <p:cxnSp>
        <p:nvCxnSpPr>
          <p:cNvPr id="46" name="Straight Connector 45"/>
          <p:cNvCxnSpPr>
            <a:cxnSpLocks/>
            <a:endCxn id="24" idx="1"/>
          </p:cNvCxnSpPr>
          <p:nvPr/>
        </p:nvCxnSpPr>
        <p:spPr>
          <a:xfrm>
            <a:off x="4572000" y="3978943"/>
            <a:ext cx="2812499" cy="1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9218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Picture 322"/>
          <p:cNvPicPr/>
          <p:nvPr/>
        </p:nvPicPr>
        <p:blipFill>
          <a:blip r:embed="rId2"/>
          <a:stretch/>
        </p:blipFill>
        <p:spPr>
          <a:xfrm>
            <a:off x="5093753" y="3654165"/>
            <a:ext cx="2230579" cy="2699882"/>
          </a:xfrm>
          <a:prstGeom prst="rect">
            <a:avLst/>
          </a:prstGeom>
          <a:ln>
            <a:noFill/>
          </a:ln>
        </p:spPr>
      </p:pic>
      <p:sp>
        <p:nvSpPr>
          <p:cNvPr id="109" name="CustomShape 1"/>
          <p:cNvSpPr/>
          <p:nvPr/>
        </p:nvSpPr>
        <p:spPr>
          <a:xfrm>
            <a:off x="1509477" y="2256613"/>
            <a:ext cx="4554561" cy="1423913"/>
          </a:xfrm>
          <a:prstGeom prst="rect">
            <a:avLst/>
          </a:prstGeom>
          <a:solidFill>
            <a:srgbClr val="CFE7F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marL="73450"/>
            <a:r>
              <a:rPr lang="en-AU" sz="1814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Background:</a:t>
            </a:r>
            <a:endParaRPr lang="en-AU" sz="1633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25481" indent="-194425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14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MAF/Helvetas team, guided by FAO</a:t>
            </a:r>
            <a:endParaRPr lang="en-AU" sz="1633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25481" indent="-194425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14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28 organizations using NSA</a:t>
            </a:r>
            <a:r>
              <a:rPr lang="en-AU" sz="1633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AU" sz="1814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(Government, Development Partners, CSOs)</a:t>
            </a:r>
          </a:p>
        </p:txBody>
      </p:sp>
      <p:pic>
        <p:nvPicPr>
          <p:cNvPr id="110" name="Picture 294"/>
          <p:cNvPicPr/>
          <p:nvPr/>
        </p:nvPicPr>
        <p:blipFill>
          <a:blip r:embed="rId3"/>
          <a:stretch/>
        </p:blipFill>
        <p:spPr>
          <a:xfrm>
            <a:off x="8088141" y="179721"/>
            <a:ext cx="2412056" cy="649810"/>
          </a:xfrm>
          <a:prstGeom prst="rect">
            <a:avLst/>
          </a:prstGeom>
          <a:ln>
            <a:noFill/>
          </a:ln>
        </p:spPr>
      </p:pic>
      <p:pic>
        <p:nvPicPr>
          <p:cNvPr id="111" name="Picture 296"/>
          <p:cNvPicPr/>
          <p:nvPr/>
        </p:nvPicPr>
        <p:blipFill>
          <a:blip r:embed="rId4"/>
          <a:stretch/>
        </p:blipFill>
        <p:spPr>
          <a:xfrm>
            <a:off x="5483622" y="43352"/>
            <a:ext cx="2604519" cy="1046053"/>
          </a:xfrm>
          <a:prstGeom prst="rect">
            <a:avLst/>
          </a:prstGeom>
          <a:ln>
            <a:noFill/>
          </a:ln>
        </p:spPr>
      </p:pic>
      <p:pic>
        <p:nvPicPr>
          <p:cNvPr id="112" name="Picture 297"/>
          <p:cNvPicPr/>
          <p:nvPr/>
        </p:nvPicPr>
        <p:blipFill>
          <a:blip r:embed="rId5" cstate="print"/>
          <a:stretch/>
        </p:blipFill>
        <p:spPr>
          <a:xfrm>
            <a:off x="3914354" y="194216"/>
            <a:ext cx="962837" cy="699263"/>
          </a:xfrm>
          <a:prstGeom prst="rect">
            <a:avLst/>
          </a:prstGeom>
          <a:ln>
            <a:noFill/>
          </a:ln>
        </p:spPr>
      </p:pic>
      <p:pic>
        <p:nvPicPr>
          <p:cNvPr id="113" name="Picture 295"/>
          <p:cNvPicPr/>
          <p:nvPr/>
        </p:nvPicPr>
        <p:blipFill>
          <a:blip r:embed="rId6" cstate="print"/>
          <a:stretch/>
        </p:blipFill>
        <p:spPr>
          <a:xfrm>
            <a:off x="2479256" y="213536"/>
            <a:ext cx="828667" cy="758843"/>
          </a:xfrm>
          <a:prstGeom prst="rect">
            <a:avLst/>
          </a:prstGeom>
          <a:ln>
            <a:noFill/>
          </a:ln>
        </p:spPr>
      </p:pic>
      <p:sp>
        <p:nvSpPr>
          <p:cNvPr id="114" name="CustomShape 2"/>
          <p:cNvSpPr/>
          <p:nvPr/>
        </p:nvSpPr>
        <p:spPr>
          <a:xfrm>
            <a:off x="6064038" y="2256940"/>
            <a:ext cx="4601263" cy="1423586"/>
          </a:xfrm>
          <a:prstGeom prst="rect">
            <a:avLst/>
          </a:prstGeom>
          <a:solidFill>
            <a:srgbClr val="FFCC9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marL="73450"/>
            <a:r>
              <a:rPr lang="en-AU" sz="1814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Methodology:</a:t>
            </a:r>
            <a:endParaRPr lang="en-AU" sz="1633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25481" indent="-194425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14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Consultation with 28 projects</a:t>
            </a:r>
          </a:p>
          <a:p>
            <a:pPr marL="325481" indent="-194425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14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4 case studies: interviewed service providers and participating villagers: 8 women’s &amp; 8 men’s groups, 64 HH, in 8 villages</a:t>
            </a:r>
            <a:endParaRPr lang="en-AU" sz="1633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6" name="CustomShape 3"/>
          <p:cNvSpPr/>
          <p:nvPr/>
        </p:nvSpPr>
        <p:spPr>
          <a:xfrm>
            <a:off x="3357625" y="4051620"/>
            <a:ext cx="1732862" cy="1203141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46" tIns="40823" rIns="81646" bIns="40823"/>
          <a:lstStyle/>
          <a:p>
            <a:pPr>
              <a:lnSpc>
                <a:spcPct val="100000"/>
              </a:lnSpc>
            </a:pPr>
            <a:r>
              <a:rPr lang="en-AU" sz="1452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1: SSSJ</a:t>
            </a:r>
            <a:r>
              <a:rPr lang="en-AU" sz="1452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Soum Son Seun Jai, IFAD/ LuxDev/WFP/GIZ, Pakbeng, </a:t>
            </a:r>
            <a:r>
              <a:rPr lang="en-AU" sz="1452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Oudomxay</a:t>
            </a:r>
            <a:endParaRPr lang="en-AU" sz="1633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7" name="CustomShape 4"/>
          <p:cNvSpPr/>
          <p:nvPr/>
        </p:nvSpPr>
        <p:spPr>
          <a:xfrm>
            <a:off x="3560435" y="5437322"/>
            <a:ext cx="2024503" cy="1365780"/>
          </a:xfrm>
          <a:prstGeom prst="rect">
            <a:avLst/>
          </a:prstGeom>
          <a:solidFill>
            <a:srgbClr val="FF999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46" tIns="40823" rIns="81646" bIns="40823"/>
          <a:lstStyle/>
          <a:p>
            <a:pPr>
              <a:lnSpc>
                <a:spcPct val="100000"/>
              </a:lnSpc>
            </a:pPr>
            <a:r>
              <a:rPr lang="en-AU" sz="1361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2: LONG/PRF/WB</a:t>
            </a:r>
            <a:r>
              <a:rPr lang="en-AU" sz="136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Poverty Reduction Fund/World Bank, Livelihoods Opportunities and Nutrition Gains Project, Hiem, </a:t>
            </a:r>
            <a:r>
              <a:rPr lang="en-AU" sz="1361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Huaphan</a:t>
            </a:r>
            <a:endParaRPr lang="en-AU" sz="1633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8" name="Picture 331"/>
          <p:cNvPicPr/>
          <p:nvPr/>
        </p:nvPicPr>
        <p:blipFill>
          <a:blip r:embed="rId7">
            <a:lum bright="10000"/>
          </a:blip>
          <a:stretch/>
        </p:blipFill>
        <p:spPr>
          <a:xfrm>
            <a:off x="1523520" y="4044108"/>
            <a:ext cx="1830838" cy="1218490"/>
          </a:xfrm>
          <a:prstGeom prst="rect">
            <a:avLst/>
          </a:prstGeom>
          <a:ln>
            <a:noFill/>
          </a:ln>
        </p:spPr>
      </p:pic>
      <p:pic>
        <p:nvPicPr>
          <p:cNvPr id="119" name="Picture 334"/>
          <p:cNvPicPr/>
          <p:nvPr/>
        </p:nvPicPr>
        <p:blipFill>
          <a:blip r:embed="rId8" cstate="print">
            <a:lum bright="14000"/>
          </a:blip>
          <a:stretch/>
        </p:blipFill>
        <p:spPr>
          <a:xfrm>
            <a:off x="1506212" y="5437648"/>
            <a:ext cx="2050304" cy="1365454"/>
          </a:xfrm>
          <a:prstGeom prst="rect">
            <a:avLst/>
          </a:prstGeom>
          <a:ln>
            <a:noFill/>
          </a:ln>
        </p:spPr>
      </p:pic>
      <p:sp>
        <p:nvSpPr>
          <p:cNvPr id="120" name="CustomShape 5"/>
          <p:cNvSpPr/>
          <p:nvPr/>
        </p:nvSpPr>
        <p:spPr>
          <a:xfrm>
            <a:off x="7009503" y="4068275"/>
            <a:ext cx="1839003" cy="1217511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46" tIns="40823" rIns="81646" bIns="40823"/>
          <a:lstStyle/>
          <a:p>
            <a:pPr>
              <a:lnSpc>
                <a:spcPct val="100000"/>
              </a:lnSpc>
            </a:pPr>
            <a:r>
              <a:rPr lang="en-AU" sz="1361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3: Helvetas-UDIN</a:t>
            </a:r>
            <a:r>
              <a:rPr lang="en-AU" sz="136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Helvetas/EU, Integrated Upland Development in Nonghet, </a:t>
            </a:r>
            <a:r>
              <a:rPr lang="en-AU" sz="1361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Xiengkhouang</a:t>
            </a:r>
            <a:endParaRPr lang="en-AU" sz="1633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1" name="Picture 338"/>
          <p:cNvPicPr/>
          <p:nvPr/>
        </p:nvPicPr>
        <p:blipFill>
          <a:blip r:embed="rId9" cstate="print">
            <a:lum bright="10000"/>
          </a:blip>
          <a:stretch/>
        </p:blipFill>
        <p:spPr>
          <a:xfrm>
            <a:off x="8851772" y="4078726"/>
            <a:ext cx="1813529" cy="1207060"/>
          </a:xfrm>
          <a:prstGeom prst="rect">
            <a:avLst/>
          </a:prstGeom>
          <a:ln>
            <a:noFill/>
          </a:ln>
        </p:spPr>
      </p:pic>
      <p:sp>
        <p:nvSpPr>
          <p:cNvPr id="122" name="CustomShape 6"/>
          <p:cNvSpPr/>
          <p:nvPr/>
        </p:nvSpPr>
        <p:spPr>
          <a:xfrm>
            <a:off x="7408917" y="5445813"/>
            <a:ext cx="1562058" cy="119465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46" tIns="40823" rIns="81646" bIns="40823"/>
          <a:lstStyle/>
          <a:p>
            <a:pPr>
              <a:lnSpc>
                <a:spcPct val="100000"/>
              </a:lnSpc>
            </a:pPr>
            <a:r>
              <a:rPr lang="en-AU" sz="1361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4: CARE-DFSP</a:t>
            </a:r>
            <a:r>
              <a:rPr lang="en-AU" sz="136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CARE/EU/Lux-Dakcheung Food Security project,  </a:t>
            </a:r>
            <a:r>
              <a:rPr lang="en-AU" sz="1361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Sekong</a:t>
            </a:r>
            <a:endParaRPr lang="en-AU" sz="1633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3" name="Picture 345"/>
          <p:cNvPicPr/>
          <p:nvPr/>
        </p:nvPicPr>
        <p:blipFill>
          <a:blip r:embed="rId10" cstate="print"/>
          <a:stretch/>
        </p:blipFill>
        <p:spPr>
          <a:xfrm>
            <a:off x="8857650" y="5437322"/>
            <a:ext cx="1807651" cy="1203141"/>
          </a:xfrm>
          <a:prstGeom prst="rect">
            <a:avLst/>
          </a:prstGeom>
          <a:ln>
            <a:noFill/>
          </a:ln>
        </p:spPr>
      </p:pic>
      <p:sp>
        <p:nvSpPr>
          <p:cNvPr id="124" name="Line 7"/>
          <p:cNvSpPr/>
          <p:nvPr/>
        </p:nvSpPr>
        <p:spPr>
          <a:xfrm flipH="1">
            <a:off x="6196958" y="4638167"/>
            <a:ext cx="812545" cy="4899"/>
          </a:xfrm>
          <a:prstGeom prst="line">
            <a:avLst/>
          </a:prstGeom>
          <a:ln>
            <a:solidFill>
              <a:srgbClr val="000000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5" name="Line 8"/>
          <p:cNvSpPr/>
          <p:nvPr/>
        </p:nvSpPr>
        <p:spPr>
          <a:xfrm flipV="1">
            <a:off x="5452997" y="4418049"/>
            <a:ext cx="611041" cy="921624"/>
          </a:xfrm>
          <a:prstGeom prst="line">
            <a:avLst/>
          </a:prstGeom>
          <a:ln>
            <a:solidFill>
              <a:srgbClr val="000000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6" name="Line 9"/>
          <p:cNvSpPr/>
          <p:nvPr/>
        </p:nvSpPr>
        <p:spPr>
          <a:xfrm flipV="1">
            <a:off x="5452997" y="4418375"/>
            <a:ext cx="611041" cy="921624"/>
          </a:xfrm>
          <a:prstGeom prst="line">
            <a:avLst/>
          </a:prstGeom>
          <a:ln>
            <a:solidFill>
              <a:srgbClr val="000000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7" name="Line 10"/>
          <p:cNvSpPr/>
          <p:nvPr/>
        </p:nvSpPr>
        <p:spPr>
          <a:xfrm flipH="1" flipV="1">
            <a:off x="7166917" y="5704469"/>
            <a:ext cx="242000" cy="1633"/>
          </a:xfrm>
          <a:prstGeom prst="line">
            <a:avLst/>
          </a:prstGeom>
          <a:ln>
            <a:solidFill>
              <a:srgbClr val="000000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8" name="Line 11"/>
          <p:cNvSpPr/>
          <p:nvPr/>
        </p:nvSpPr>
        <p:spPr>
          <a:xfrm flipV="1">
            <a:off x="5093753" y="4402373"/>
            <a:ext cx="312542" cy="122143"/>
          </a:xfrm>
          <a:prstGeom prst="line">
            <a:avLst/>
          </a:prstGeom>
          <a:ln>
            <a:solidFill>
              <a:srgbClr val="000000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9" name="CustomShape 12"/>
          <p:cNvSpPr/>
          <p:nvPr/>
        </p:nvSpPr>
        <p:spPr>
          <a:xfrm>
            <a:off x="5497437" y="5450361"/>
            <a:ext cx="1260574" cy="7420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AU" sz="254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Four </a:t>
            </a:r>
            <a:endParaRPr lang="en-AU" sz="1633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AU" sz="254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cases</a:t>
            </a:r>
            <a:endParaRPr lang="en-AU" sz="1633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0" name="CustomShape 13"/>
          <p:cNvSpPr/>
          <p:nvPr/>
        </p:nvSpPr>
        <p:spPr>
          <a:xfrm>
            <a:off x="1509477" y="1051279"/>
            <a:ext cx="9153864" cy="1176361"/>
          </a:xfrm>
          <a:prstGeom prst="rect">
            <a:avLst/>
          </a:prstGeom>
          <a:solidFill>
            <a:srgbClr val="729FCF">
              <a:alpha val="6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AU" sz="3266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Taking stock of current experiences: NSA Study</a:t>
            </a:r>
            <a:endParaRPr lang="en-AU" sz="1452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6775575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CustomShape 1"/>
          <p:cNvSpPr/>
          <p:nvPr/>
        </p:nvSpPr>
        <p:spPr>
          <a:xfrm>
            <a:off x="1980740" y="136655"/>
            <a:ext cx="8225055" cy="58918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AU" sz="2903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A) Technical: NSA Intervention success stories</a:t>
            </a:r>
            <a:endParaRPr lang="en-AU" sz="1089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132" name="Table 2"/>
          <p:cNvGraphicFramePr/>
          <p:nvPr>
            <p:extLst>
              <p:ext uri="{D42A27DB-BD31-4B8C-83A1-F6EECF244321}">
                <p14:modId xmlns:p14="http://schemas.microsoft.com/office/powerpoint/2010/main" val="3434425490"/>
              </p:ext>
            </p:extLst>
          </p:nvPr>
        </p:nvGraphicFramePr>
        <p:xfrm>
          <a:off x="439838" y="869044"/>
          <a:ext cx="10266742" cy="5502863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1678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8434">
                  <a:extLst>
                    <a:ext uri="{9D8B030D-6E8A-4147-A177-3AD203B41FA5}">
                      <a16:colId xmlns:a16="http://schemas.microsoft.com/office/drawing/2014/main" val="3175509659"/>
                    </a:ext>
                  </a:extLst>
                </a:gridCol>
                <a:gridCol w="1003028">
                  <a:extLst>
                    <a:ext uri="{9D8B030D-6E8A-4147-A177-3AD203B41FA5}">
                      <a16:colId xmlns:a16="http://schemas.microsoft.com/office/drawing/2014/main" val="2696936503"/>
                    </a:ext>
                  </a:extLst>
                </a:gridCol>
                <a:gridCol w="15196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772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0149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AU" sz="18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Intervention</a:t>
                      </a:r>
                      <a:endParaRPr lang="en-A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No. Projects</a:t>
                      </a:r>
                      <a:endParaRPr lang="en-A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No. HHs</a:t>
                      </a:r>
                      <a:endParaRPr lang="en-A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Destination</a:t>
                      </a:r>
                      <a:endParaRPr lang="en-A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Comments &amp; Limitations</a:t>
                      </a:r>
                      <a:endParaRPr lang="en-A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6101">
                <a:tc>
                  <a:txBody>
                    <a:bodyPr/>
                    <a:lstStyle/>
                    <a:p>
                      <a:r>
                        <a:rPr lang="en-AU" sz="18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Home</a:t>
                      </a:r>
                      <a:r>
                        <a:rPr lang="en-AU" sz="1800" strike="noStrike" spc="-1" baseline="0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 </a:t>
                      </a:r>
                      <a:r>
                        <a:rPr lang="en-AU" sz="18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gardens</a:t>
                      </a:r>
                      <a:endParaRPr lang="en-A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4/4</a:t>
                      </a:r>
                      <a:endParaRPr lang="en-A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1,128</a:t>
                      </a:r>
                      <a:endParaRPr lang="en-A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Eaten</a:t>
                      </a:r>
                      <a:r>
                        <a:rPr lang="en-AU" sz="1600" strike="noStrike" spc="-1" baseline="0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 and </a:t>
                      </a:r>
                      <a:br>
                        <a:rPr lang="en-AU" sz="1600" strike="noStrike" spc="-1" baseline="0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</a:br>
                      <a:r>
                        <a:rPr lang="en-AU" sz="1600" strike="noStrike" spc="-1" baseline="0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Sold</a:t>
                      </a:r>
                      <a:endParaRPr lang="en-AU" sz="1600" strike="noStrike" spc="-1" dirty="0">
                        <a:uFill>
                          <a:solidFill>
                            <a:srgbClr val="FFFFFF"/>
                          </a:solidFill>
                        </a:uFill>
                      </a:endParaRPr>
                    </a:p>
                  </a:txBody>
                  <a:tcPr marL="81646" marR="81646" marT="41476" marB="41476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+ Enthusiasm among participants in </a:t>
                      </a:r>
                      <a:r>
                        <a:rPr lang="en-AU" sz="1600" strike="noStrike" spc="-1" dirty="0" err="1">
                          <a:uFill>
                            <a:solidFill>
                              <a:srgbClr val="FFFFFF"/>
                            </a:solidFill>
                          </a:uFill>
                        </a:rPr>
                        <a:t>Sekong</a:t>
                      </a:r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: women sell vegetables for 3 million</a:t>
                      </a:r>
                      <a:r>
                        <a:rPr lang="en-AU" sz="1600" strike="noStrike" spc="-1" baseline="0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 kip/HH</a:t>
                      </a:r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/yr.</a:t>
                      </a:r>
                      <a:endParaRPr lang="en-A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AU" sz="1600" strike="noStrike" spc="-1" dirty="0">
                        <a:uFill>
                          <a:solidFill>
                            <a:srgbClr val="FFFFFF"/>
                          </a:solidFill>
                        </a:uFill>
                      </a:endParaRPr>
                    </a:p>
                    <a:p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-If seed is provided,</a:t>
                      </a:r>
                      <a:r>
                        <a:rPr lang="en-AU" sz="1600" strike="noStrike" spc="-1" baseline="0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 </a:t>
                      </a:r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not sustainable</a:t>
                      </a:r>
                    </a:p>
                    <a:p>
                      <a:r>
                        <a:rPr lang="en-AU" sz="1600" strike="noStrike" spc="-1" baseline="0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-Production is mostly seasonal (4 months/year)</a:t>
                      </a:r>
                    </a:p>
                    <a:p>
                      <a:r>
                        <a:rPr lang="en-AU" sz="1600" strike="noStrike" spc="-1" baseline="0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-Access to </a:t>
                      </a:r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water is difficult</a:t>
                      </a:r>
                    </a:p>
                    <a:p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-limited impact on consumption patterns</a:t>
                      </a:r>
                      <a:endParaRPr lang="en-A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78385">
                <a:tc>
                  <a:txBody>
                    <a:bodyPr/>
                    <a:lstStyle/>
                    <a:p>
                      <a:r>
                        <a:rPr lang="en-AU" sz="18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Fruit trees</a:t>
                      </a:r>
                      <a:endParaRPr lang="en-A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4/4</a:t>
                      </a:r>
                      <a:endParaRPr lang="en-A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796</a:t>
                      </a:r>
                      <a:endParaRPr lang="en-A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/>
                </a:tc>
                <a:tc>
                  <a:txBody>
                    <a:bodyPr/>
                    <a:lstStyle/>
                    <a:p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Mostly Eaten;</a:t>
                      </a:r>
                      <a:r>
                        <a:rPr lang="en-AU" sz="1600" strike="noStrike" spc="-1" baseline="0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 </a:t>
                      </a:r>
                      <a:br>
                        <a:rPr lang="en-AU" sz="1600" strike="noStrike" spc="-1" baseline="0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</a:br>
                      <a:r>
                        <a:rPr lang="en-AU" sz="1600" strike="noStrike" spc="-1" baseline="0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S</a:t>
                      </a:r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ome Sold</a:t>
                      </a:r>
                      <a:endParaRPr lang="en-A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/>
                </a:tc>
                <a:tc>
                  <a:txBody>
                    <a:bodyPr/>
                    <a:lstStyle/>
                    <a:p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-3-10 trees/HH</a:t>
                      </a:r>
                    </a:p>
                    <a:p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-intake still insufficient</a:t>
                      </a:r>
                    </a:p>
                    <a:p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-low local buying power</a:t>
                      </a:r>
                    </a:p>
                    <a:p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-foreign market  competition</a:t>
                      </a:r>
                      <a:endParaRPr lang="en-A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27243">
                <a:tc>
                  <a:txBody>
                    <a:bodyPr/>
                    <a:lstStyle/>
                    <a:p>
                      <a:r>
                        <a:rPr lang="en-AU" sz="1800" strike="noStrike" spc="-1">
                          <a:uFill>
                            <a:solidFill>
                              <a:srgbClr val="FFFFFF"/>
                            </a:solidFill>
                          </a:uFill>
                        </a:rPr>
                        <a:t>Fish ponds</a:t>
                      </a:r>
                      <a:endParaRPr lang="en-A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4/4</a:t>
                      </a:r>
                      <a:endParaRPr lang="en-A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462</a:t>
                      </a:r>
                      <a:endParaRPr lang="en-A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/>
                </a:tc>
                <a:tc>
                  <a:txBody>
                    <a:bodyPr/>
                    <a:lstStyle/>
                    <a:p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Mostly Eaten; </a:t>
                      </a:r>
                      <a:b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</a:br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Some Sold</a:t>
                      </a:r>
                      <a:endParaRPr lang="en-A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/>
                </a:tc>
                <a:tc>
                  <a:txBody>
                    <a:bodyPr/>
                    <a:lstStyle/>
                    <a:p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-Yields usually low (e.g.</a:t>
                      </a:r>
                      <a:r>
                        <a:rPr lang="en-AU" sz="1600" strike="noStrike" spc="-1" baseline="0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 </a:t>
                      </a:r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5 g/pp/day)</a:t>
                      </a:r>
                    </a:p>
                    <a:p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-Limited viable locations</a:t>
                      </a:r>
                      <a:r>
                        <a:rPr lang="en-AU" sz="1600" strike="noStrike" spc="-1" baseline="0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 (water access)</a:t>
                      </a:r>
                    </a:p>
                    <a:p>
                      <a:r>
                        <a:rPr lang="en-AU" sz="1600" strike="noStrike" spc="-1" baseline="0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-Input challenges </a:t>
                      </a:r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fish fingerlings; Need</a:t>
                      </a:r>
                      <a:r>
                        <a:rPr lang="en-AU" sz="1600" strike="noStrike" spc="-1" baseline="0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 to consider other aquatic animals and specific techniques</a:t>
                      </a:r>
                      <a:endParaRPr lang="en-A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9527">
                <a:tc>
                  <a:txBody>
                    <a:bodyPr/>
                    <a:lstStyle/>
                    <a:p>
                      <a:r>
                        <a:rPr lang="en-AU" sz="18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Fish Conversation Zones</a:t>
                      </a:r>
                      <a:endParaRPr lang="en-A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2/4</a:t>
                      </a:r>
                      <a:endParaRPr lang="en-A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760</a:t>
                      </a:r>
                      <a:endParaRPr lang="en-A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Mostly Eaten;</a:t>
                      </a:r>
                    </a:p>
                    <a:p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Some Sold</a:t>
                      </a:r>
                      <a:endParaRPr lang="en-A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-Only</a:t>
                      </a:r>
                      <a:r>
                        <a:rPr lang="en-AU" sz="1600" strike="noStrike" spc="-1" baseline="0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 viable in some locations</a:t>
                      </a:r>
                    </a:p>
                    <a:p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-Limited yields</a:t>
                      </a:r>
                      <a:endParaRPr lang="en-AU" sz="1600" strike="noStrike" spc="-1" baseline="0" dirty="0">
                        <a:uFill>
                          <a:solidFill>
                            <a:srgbClr val="FFFFFF"/>
                          </a:solidFill>
                        </a:uFill>
                      </a:endParaRPr>
                    </a:p>
                    <a:p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-Difficult to measure</a:t>
                      </a:r>
                      <a:endParaRPr lang="en-A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849163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CustomShape 1"/>
          <p:cNvSpPr/>
          <p:nvPr/>
        </p:nvSpPr>
        <p:spPr>
          <a:xfrm>
            <a:off x="1980740" y="142719"/>
            <a:ext cx="8243123" cy="59765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AU" sz="2903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A) Technical: NSA Challenges</a:t>
            </a:r>
            <a:endParaRPr lang="en-AU" sz="1452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141" name="Table 4"/>
          <p:cNvGraphicFramePr/>
          <p:nvPr>
            <p:extLst>
              <p:ext uri="{D42A27DB-BD31-4B8C-83A1-F6EECF244321}">
                <p14:modId xmlns:p14="http://schemas.microsoft.com/office/powerpoint/2010/main" val="533562369"/>
              </p:ext>
            </p:extLst>
          </p:nvPr>
        </p:nvGraphicFramePr>
        <p:xfrm>
          <a:off x="766353" y="739390"/>
          <a:ext cx="10006150" cy="4453619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20126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43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895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89571">
                  <a:extLst>
                    <a:ext uri="{9D8B030D-6E8A-4147-A177-3AD203B41FA5}">
                      <a16:colId xmlns:a16="http://schemas.microsoft.com/office/drawing/2014/main" val="137861557"/>
                    </a:ext>
                  </a:extLst>
                </a:gridCol>
              </a:tblGrid>
              <a:tr h="33181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Intervention</a:t>
                      </a:r>
                      <a:endParaRPr lang="en-AU" sz="1600" b="1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Problem</a:t>
                      </a:r>
                      <a:endParaRPr lang="en-AU" sz="1600" b="1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Cause</a:t>
                      </a:r>
                      <a:endParaRPr lang="en-AU" sz="1600" b="1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Opportunities</a:t>
                      </a:r>
                      <a:endParaRPr lang="en-AU" sz="1600" b="1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3393">
                <a:tc>
                  <a:txBody>
                    <a:bodyPr/>
                    <a:lstStyle/>
                    <a:p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Nutrient-rich crops (e.g. beans)</a:t>
                      </a:r>
                      <a:endParaRPr lang="en-A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/>
                </a:tc>
                <a:tc>
                  <a:txBody>
                    <a:bodyPr/>
                    <a:lstStyle/>
                    <a:p>
                      <a:r>
                        <a:rPr lang="en-AU" sz="14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-Little</a:t>
                      </a:r>
                      <a:r>
                        <a:rPr lang="en-AU" sz="1400" strike="noStrike" spc="-1" baseline="0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 </a:t>
                      </a:r>
                      <a:r>
                        <a:rPr lang="en-AU" sz="14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plant protein</a:t>
                      </a:r>
                      <a:r>
                        <a:rPr lang="en-AU" sz="1400" strike="noStrike" spc="-1" baseline="0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 </a:t>
                      </a:r>
                      <a:r>
                        <a:rPr lang="en-AU" sz="14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consumed—complicating efforts</a:t>
                      </a:r>
                      <a:r>
                        <a:rPr lang="en-AU" sz="1400" strike="noStrike" spc="-1" baseline="0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 to address</a:t>
                      </a:r>
                      <a:r>
                        <a:rPr lang="en-AU" sz="14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 protein</a:t>
                      </a:r>
                      <a:r>
                        <a:rPr lang="en-AU" sz="1400" strike="noStrike" spc="-1" baseline="0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 deficiency</a:t>
                      </a:r>
                      <a:endParaRPr lang="en-AU" sz="1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-People unused to eating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-No recipes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-Low price/no market</a:t>
                      </a:r>
                      <a:endParaRPr lang="en-AU" sz="1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+Intercropping</a:t>
                      </a:r>
                      <a:r>
                        <a:rPr lang="en-AU" sz="1400" strike="noStrike" spc="-1" baseline="0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 tried (limited success)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strike="noStrike" spc="-1" baseline="0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+Time savings technologies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strike="noStrike" spc="-1" baseline="0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+Safe production practices</a:t>
                      </a:r>
                      <a:endParaRPr lang="en-AU" sz="1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9497">
                <a:tc>
                  <a:txBody>
                    <a:bodyPr/>
                    <a:lstStyle/>
                    <a:p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Small livestock </a:t>
                      </a:r>
                      <a:b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</a:br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(e.g. poultry,</a:t>
                      </a:r>
                      <a:r>
                        <a:rPr lang="en-AU" sz="1600" strike="noStrike" spc="-1" baseline="0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 goats)</a:t>
                      </a:r>
                      <a:endParaRPr lang="en-A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/>
                </a:tc>
                <a:tc>
                  <a:txBody>
                    <a:bodyPr/>
                    <a:lstStyle/>
                    <a:p>
                      <a:r>
                        <a:rPr lang="en-AU" sz="14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-High livestock mortality in traditional systems</a:t>
                      </a:r>
                      <a:br>
                        <a:rPr lang="en-AU" sz="14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</a:br>
                      <a:r>
                        <a:rPr lang="en-AU" sz="14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-P</a:t>
                      </a:r>
                      <a:r>
                        <a:rPr lang="en-AU" sz="1400" strike="noStrike" spc="-1" baseline="0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roduct often </a:t>
                      </a:r>
                      <a:r>
                        <a:rPr lang="en-AU" sz="14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sold (not eaten)</a:t>
                      </a:r>
                      <a:br>
                        <a:rPr lang="en-AU" sz="14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</a:br>
                      <a:r>
                        <a:rPr lang="en-AU" sz="14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-voluntary </a:t>
                      </a:r>
                      <a:r>
                        <a:rPr lang="en-AU" sz="1400" strike="noStrike" spc="-1" baseline="0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v</a:t>
                      </a:r>
                      <a:r>
                        <a:rPr lang="en-AU" sz="14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et schemes not sustainable</a:t>
                      </a:r>
                      <a:endParaRPr lang="en-AU" sz="1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/>
                </a:tc>
                <a:tc>
                  <a:txBody>
                    <a:bodyPr/>
                    <a:lstStyle/>
                    <a:p>
                      <a:r>
                        <a:rPr lang="en-AU" sz="14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-Women have too</a:t>
                      </a:r>
                      <a:r>
                        <a:rPr lang="en-AU" sz="1400" strike="noStrike" spc="-1" baseline="0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 little </a:t>
                      </a:r>
                      <a:r>
                        <a:rPr lang="en-AU" sz="14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time to look after</a:t>
                      </a:r>
                      <a:r>
                        <a:rPr lang="en-AU" sz="1400" strike="noStrike" spc="-1" baseline="0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 </a:t>
                      </a:r>
                      <a:r>
                        <a:rPr lang="en-AU" sz="14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animals</a:t>
                      </a:r>
                    </a:p>
                    <a:p>
                      <a:r>
                        <a:rPr lang="en-AU" sz="14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-Seen as financial asset</a:t>
                      </a:r>
                      <a:r>
                        <a:rPr lang="en-AU" sz="1400" strike="noStrike" spc="-1" baseline="0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 </a:t>
                      </a:r>
                      <a:r>
                        <a:rPr lang="en-AU" sz="14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not food</a:t>
                      </a:r>
                      <a:endParaRPr lang="en-AU" sz="1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/>
                </a:tc>
                <a:tc>
                  <a:txBody>
                    <a:bodyPr/>
                    <a:lstStyle/>
                    <a:p>
                      <a:r>
                        <a:rPr lang="en-AU" sz="14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+Demonstrated successes (from other projects) with intensified,</a:t>
                      </a:r>
                      <a:r>
                        <a:rPr lang="en-AU" sz="1400" strike="noStrike" spc="-1" baseline="0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 small-scale production for local markets; some product eaten</a:t>
                      </a:r>
                    </a:p>
                    <a:p>
                      <a:r>
                        <a:rPr lang="en-AU" sz="1400" b="0" strike="noStrike" spc="-1" baseline="0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+Alternative animals and insects</a:t>
                      </a:r>
                      <a:endParaRPr lang="en-AU" sz="1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9527">
                <a:tc>
                  <a:txBody>
                    <a:bodyPr/>
                    <a:lstStyle/>
                    <a:p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Processing and storage</a:t>
                      </a:r>
                      <a:endParaRPr lang="en-A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/>
                </a:tc>
                <a:tc>
                  <a:txBody>
                    <a:bodyPr/>
                    <a:lstStyle/>
                    <a:p>
                      <a:r>
                        <a:rPr lang="en-AU" sz="14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-Hardly any nutritious foods stored</a:t>
                      </a:r>
                      <a:endParaRPr lang="en-AU" sz="1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/>
                </a:tc>
                <a:tc>
                  <a:txBody>
                    <a:bodyPr/>
                    <a:lstStyle/>
                    <a:p>
                      <a:r>
                        <a:rPr lang="en-AU" sz="14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-Lack of proven models</a:t>
                      </a:r>
                    </a:p>
                    <a:p>
                      <a:r>
                        <a:rPr lang="en-AU" sz="14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-Little experience</a:t>
                      </a:r>
                      <a:r>
                        <a:rPr lang="en-AU" sz="1400" strike="noStrike" spc="-1" baseline="0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 / acceptability</a:t>
                      </a:r>
                      <a:endParaRPr lang="en-AU" sz="1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/>
                </a:tc>
                <a:tc>
                  <a:txBody>
                    <a:bodyPr/>
                    <a:lstStyle/>
                    <a:p>
                      <a:r>
                        <a:rPr lang="en-AU" sz="14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Extend</a:t>
                      </a:r>
                      <a:r>
                        <a:rPr lang="en-AU" sz="1400" strike="noStrike" spc="-1" baseline="0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 seasonal availability:</a:t>
                      </a:r>
                      <a:endParaRPr lang="en-AU" sz="1400" strike="noStrike" spc="-1" dirty="0">
                        <a:uFill>
                          <a:solidFill>
                            <a:srgbClr val="FFFFFF"/>
                          </a:solidFill>
                        </a:uFill>
                      </a:endParaRPr>
                    </a:p>
                    <a:p>
                      <a:r>
                        <a:rPr lang="en-AU" sz="14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+Drying, powders, </a:t>
                      </a:r>
                      <a:r>
                        <a:rPr lang="en-AU" sz="1400" strike="noStrike" kern="1200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pickling</a:t>
                      </a:r>
                    </a:p>
                    <a:p>
                      <a:r>
                        <a:rPr lang="en-AU" sz="14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+Mushrooms,</a:t>
                      </a:r>
                      <a:r>
                        <a:rPr lang="en-AU" sz="1400" strike="noStrike" spc="-1" baseline="0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 fish, vegetables</a:t>
                      </a:r>
                      <a:endParaRPr lang="en-AU" sz="1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95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AU" sz="16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Linking NRM to nutrition</a:t>
                      </a:r>
                      <a:endParaRPr lang="en-A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/>
                </a:tc>
                <a:tc>
                  <a:txBody>
                    <a:bodyPr/>
                    <a:lstStyle/>
                    <a:p>
                      <a:r>
                        <a:rPr lang="en-AU" sz="14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-Insecure access / use of wild foods</a:t>
                      </a:r>
                      <a:endParaRPr lang="en-AU" sz="1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/>
                </a:tc>
                <a:tc>
                  <a:txBody>
                    <a:bodyPr/>
                    <a:lstStyle/>
                    <a:p>
                      <a:r>
                        <a:rPr lang="en-AU" sz="14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-Unclear forest management rules</a:t>
                      </a:r>
                    </a:p>
                    <a:p>
                      <a:r>
                        <a:rPr lang="en-AU" sz="14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-Pressures</a:t>
                      </a:r>
                      <a:r>
                        <a:rPr lang="en-AU" sz="1400" strike="noStrike" spc="-1" baseline="0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 to convert land to other purposes</a:t>
                      </a:r>
                      <a:endParaRPr lang="en-AU" sz="1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/>
                </a:tc>
                <a:tc>
                  <a:txBody>
                    <a:bodyPr/>
                    <a:lstStyle/>
                    <a:p>
                      <a:r>
                        <a:rPr lang="en-AU" sz="14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+Various land-use management approaches (though expensive)</a:t>
                      </a:r>
                    </a:p>
                    <a:p>
                      <a:r>
                        <a:rPr lang="en-AU" sz="1400" strike="noStrike" spc="-1" dirty="0">
                          <a:uFill>
                            <a:solidFill>
                              <a:srgbClr val="FFFFFF"/>
                            </a:solidFill>
                          </a:uFill>
                        </a:rPr>
                        <a:t>+Community forest management</a:t>
                      </a:r>
                      <a:endParaRPr lang="en-AU" sz="1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1646" marR="81646" marT="41476" marB="41476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3" name="CustomShape 6"/>
          <p:cNvSpPr/>
          <p:nvPr/>
        </p:nvSpPr>
        <p:spPr>
          <a:xfrm>
            <a:off x="6447123" y="3586889"/>
            <a:ext cx="4056845" cy="3830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44" name="Picture 143"/>
          <p:cNvPicPr/>
          <p:nvPr/>
        </p:nvPicPr>
        <p:blipFill>
          <a:blip r:embed="rId2"/>
          <a:stretch/>
        </p:blipFill>
        <p:spPr>
          <a:xfrm>
            <a:off x="7228116" y="5738950"/>
            <a:ext cx="3435098" cy="243377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711720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CustomShape 1"/>
          <p:cNvSpPr/>
          <p:nvPr/>
        </p:nvSpPr>
        <p:spPr>
          <a:xfrm>
            <a:off x="1847419" y="224066"/>
            <a:ext cx="7331415" cy="5767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AU" sz="2903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B) Role of women in a Commercializing Sector</a:t>
            </a:r>
            <a:endParaRPr lang="en-AU" sz="127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6" name="CustomShape 2"/>
          <p:cNvSpPr/>
          <p:nvPr/>
        </p:nvSpPr>
        <p:spPr>
          <a:xfrm>
            <a:off x="1164745" y="1240356"/>
            <a:ext cx="4739666" cy="413283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261274" indent="-193996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14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Women DRIVE HH-level NSA</a:t>
            </a:r>
            <a:endParaRPr lang="en-AU" sz="1633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61274" indent="-193996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14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Increased </a:t>
            </a:r>
            <a:r>
              <a:rPr lang="en-AU" sz="1814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work-loads of women</a:t>
            </a:r>
            <a:r>
              <a:rPr lang="en-AU" sz="1814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—a strong impact of commercialization—undermine NSA</a:t>
            </a:r>
            <a:endParaRPr lang="en-AU" sz="1633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61274" indent="-193996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14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Empowered</a:t>
            </a:r>
            <a:r>
              <a:rPr lang="en-AU" sz="1814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women are more able to pursue HH nutrition (behaviour change)</a:t>
            </a:r>
            <a:endParaRPr lang="en-AU" sz="1633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61274" indent="-193996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14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NSA programmes with a </a:t>
            </a:r>
            <a:r>
              <a:rPr lang="en-AU" sz="1814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women-centred strategy</a:t>
            </a:r>
            <a:r>
              <a:rPr lang="en-AU" sz="1814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made the most impact:</a:t>
            </a:r>
            <a:endParaRPr lang="en-AU" sz="1633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568872" indent="-243391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633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Empower women to plan (WINGs)</a:t>
            </a:r>
            <a:br>
              <a:rPr lang="en-AU" sz="1633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</a:br>
            <a:r>
              <a:rPr lang="en-AU" sz="1633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Village Women planning council for all project decisions</a:t>
            </a:r>
            <a:endParaRPr lang="en-AU" sz="1633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568872" indent="-243391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633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Reduce workloads to spend time on child caring</a:t>
            </a:r>
            <a:br>
              <a:rPr lang="en-AU" sz="1633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</a:br>
            <a:r>
              <a:rPr lang="en-AU" sz="1633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(Still no success found here)</a:t>
            </a:r>
            <a:endParaRPr lang="en-AU" sz="1633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  <a:ea typeface="DejaVu Sans"/>
            </a:endParaRPr>
          </a:p>
          <a:p>
            <a:pPr marL="568872" indent="-243391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633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Create women’s learning and cooking groups:</a:t>
            </a:r>
            <a:br>
              <a:rPr lang="en-AU" sz="1633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</a:br>
            <a:r>
              <a:rPr lang="en-AU" sz="1633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Potential to be cooperative child-care and support</a:t>
            </a:r>
            <a:endParaRPr lang="en-AU" sz="1633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9" name="Picture 374"/>
          <p:cNvPicPr/>
          <p:nvPr/>
        </p:nvPicPr>
        <p:blipFill>
          <a:blip r:embed="rId2">
            <a:lum bright="10000"/>
          </a:blip>
          <a:stretch/>
        </p:blipFill>
        <p:spPr>
          <a:xfrm>
            <a:off x="7499033" y="1599927"/>
            <a:ext cx="3891266" cy="259145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3514185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C) Underlying Factors: </a:t>
            </a:r>
            <a:br>
              <a:rPr lang="en-US" dirty="0"/>
            </a:br>
            <a:r>
              <a:rPr lang="en-US" sz="2800" dirty="0"/>
              <a:t>landscape, ethnicity, poverty, wealth, access</a:t>
            </a:r>
            <a:endParaRPr lang="en-US" dirty="0"/>
          </a:p>
        </p:txBody>
      </p:sp>
      <p:sp>
        <p:nvSpPr>
          <p:cNvPr id="4" name="CustomShape 3"/>
          <p:cNvSpPr/>
          <p:nvPr/>
        </p:nvSpPr>
        <p:spPr>
          <a:xfrm>
            <a:off x="657503" y="2547578"/>
            <a:ext cx="5220783" cy="24040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325481" indent="-252032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14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Poor, remote communities face different challenges than market-connected ones</a:t>
            </a:r>
          </a:p>
          <a:p>
            <a:pPr marL="325481" indent="-252032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14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Most lack information</a:t>
            </a:r>
          </a:p>
          <a:p>
            <a:pPr marL="325481" indent="-252032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14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If families lack sufficient rice, they are not easily engaged in discussion of dietary diversity</a:t>
            </a:r>
          </a:p>
          <a:p>
            <a:pPr marL="325481" indent="-252032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14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Addressing rice sufficiency appears an important precursor to addressing dietary diversity.</a:t>
            </a:r>
          </a:p>
        </p:txBody>
      </p:sp>
      <p:sp>
        <p:nvSpPr>
          <p:cNvPr id="5" name="CustomShape 4"/>
          <p:cNvSpPr/>
          <p:nvPr/>
        </p:nvSpPr>
        <p:spPr>
          <a:xfrm>
            <a:off x="375716" y="1979296"/>
            <a:ext cx="5858691" cy="56828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AU" sz="2903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1) Poverty and Lack of Food Security</a:t>
            </a:r>
            <a:endParaRPr lang="en-AU" sz="1452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CustomShape 4"/>
          <p:cNvSpPr/>
          <p:nvPr/>
        </p:nvSpPr>
        <p:spPr>
          <a:xfrm>
            <a:off x="7665722" y="1979296"/>
            <a:ext cx="2590798" cy="56828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AU" sz="2903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2) Wild Foods</a:t>
            </a:r>
            <a:endParaRPr lang="en-AU" sz="1452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795798" y="2547578"/>
            <a:ext cx="4804951" cy="28623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25481" indent="-252032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Wild foods still constitute important part of diets: up to 30% of food in many villages</a:t>
            </a:r>
          </a:p>
          <a:p>
            <a:pPr marL="325481" indent="-252032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Forests and rivers are important source of food in non-vegetable-producing seasons</a:t>
            </a:r>
          </a:p>
          <a:p>
            <a:pPr marL="325481" indent="-252032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Forests and rivers: risk management / coping strategy</a:t>
            </a:r>
          </a:p>
          <a:p>
            <a:pPr marL="325481" indent="-252032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Accessing forest is increasingly time demanding (more remote)</a:t>
            </a:r>
          </a:p>
          <a:p>
            <a:pPr marL="325481" indent="-252032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Few examples found of successful engagement.</a:t>
            </a:r>
            <a:endParaRPr lang="en-AU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2847" y="5655016"/>
            <a:ext cx="11382102" cy="94009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anchor="ctr" anchorCtr="0">
            <a:noAutofit/>
          </a:bodyPr>
          <a:lstStyle/>
          <a:p>
            <a:pPr marL="73449" indent="-1371600" algn="ctr"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ct val="45000"/>
            </a:pPr>
            <a:r>
              <a:rPr lang="en-AU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LESSON: Differences in </a:t>
            </a:r>
            <a:r>
              <a:rPr lang="en-AU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landscape, ethnicity, access, wealth,</a:t>
            </a:r>
            <a:r>
              <a:rPr lang="en-AU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 require various approaches (one size does not fit all)</a:t>
            </a:r>
            <a:endParaRPr lang="en-AU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85197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CustomShape 1"/>
          <p:cNvSpPr/>
          <p:nvPr/>
        </p:nvSpPr>
        <p:spPr>
          <a:xfrm>
            <a:off x="6440146" y="383288"/>
            <a:ext cx="3979771" cy="5350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AU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  <a:ea typeface="DejaVu Sans"/>
              </a:rPr>
              <a:t>E) M&amp;E - Indicators</a:t>
            </a:r>
            <a:endParaRPr lang="en-A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</p:txBody>
      </p:sp>
      <p:sp>
        <p:nvSpPr>
          <p:cNvPr id="153" name="CustomShape 2"/>
          <p:cNvSpPr/>
          <p:nvPr/>
        </p:nvSpPr>
        <p:spPr>
          <a:xfrm>
            <a:off x="6291667" y="961007"/>
            <a:ext cx="4322710" cy="30629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391910" indent="-289361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14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Elusive evidence</a:t>
            </a:r>
            <a:r>
              <a:rPr lang="en-AU" sz="1814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on outcomes of NSA</a:t>
            </a:r>
            <a:endParaRPr lang="en-AU" sz="1814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91910" indent="-289361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14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Impact Pathways</a:t>
            </a:r>
            <a:r>
              <a:rPr lang="en-AU" sz="1814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of NSA seldom defined or monitored</a:t>
            </a:r>
            <a:endParaRPr lang="en-AU" sz="1814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ea typeface="DejaVu Sans"/>
              <a:cs typeface="Calibri" panose="020F0502020204030204" pitchFamily="34" charset="0"/>
            </a:endParaRPr>
          </a:p>
          <a:p>
            <a:pPr marL="391910" indent="-289361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14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Conclusion: M&amp;E of NSA should follow pathways:</a:t>
            </a:r>
            <a:endParaRPr lang="en-AU" sz="1814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12262" indent="-411891"/>
            <a:r>
              <a:rPr lang="en-AU" sz="1814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a) Diverse food production</a:t>
            </a:r>
            <a:endParaRPr lang="en-AU" sz="1814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12262" indent="-411891"/>
            <a:r>
              <a:rPr lang="en-AU" sz="1814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b) Availability and Access to food</a:t>
            </a:r>
          </a:p>
          <a:p>
            <a:pPr marL="812262" indent="-411891"/>
            <a:r>
              <a:rPr lang="en-AU" sz="1814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c) dietary diversity</a:t>
            </a:r>
            <a:endParaRPr lang="en-AU" sz="1814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12262" indent="-411891"/>
            <a:r>
              <a:rPr lang="en-AU" sz="1814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d) nutrition status (convergent approach)</a:t>
            </a:r>
            <a:endParaRPr lang="en-AU" sz="1814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ustomShape 5"/>
          <p:cNvSpPr/>
          <p:nvPr/>
        </p:nvSpPr>
        <p:spPr>
          <a:xfrm>
            <a:off x="519016" y="428170"/>
            <a:ext cx="3553903" cy="49020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46" tIns="40823" rIns="81646" bIns="40823"/>
          <a:lstStyle/>
          <a:p>
            <a:pPr algn="ctr">
              <a:lnSpc>
                <a:spcPct val="100000"/>
              </a:lnSpc>
            </a:pPr>
            <a:r>
              <a:rPr lang="en-AU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  <a:ea typeface="DejaVu Sans"/>
              </a:rPr>
              <a:t>D) Convergence</a:t>
            </a:r>
            <a:endParaRPr lang="en-AU" sz="20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</p:txBody>
      </p:sp>
      <p:sp>
        <p:nvSpPr>
          <p:cNvPr id="10" name="CustomShape 6"/>
          <p:cNvSpPr/>
          <p:nvPr/>
        </p:nvSpPr>
        <p:spPr>
          <a:xfrm>
            <a:off x="289589" y="1145244"/>
            <a:ext cx="4012756" cy="29213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391910" indent="-286748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14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Little indication agriculture activities in isolation changed nutrition</a:t>
            </a:r>
          </a:p>
          <a:p>
            <a:pPr marL="391910" indent="-286748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14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Women reported most significant</a:t>
            </a:r>
            <a:r>
              <a:rPr lang="en-AU" sz="1814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changes in behaviour</a:t>
            </a:r>
            <a:r>
              <a:rPr lang="en-AU" sz="1814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from </a:t>
            </a:r>
            <a:r>
              <a:rPr lang="en-AU" sz="1814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awareness raising </a:t>
            </a:r>
            <a:r>
              <a:rPr lang="en-AU" sz="1814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(SBCC)</a:t>
            </a:r>
            <a:endParaRPr lang="en-AU" sz="1633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91910" indent="-286748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14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Conclusion: NSA</a:t>
            </a:r>
            <a:r>
              <a:rPr lang="en-AU" sz="1814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en-AU" sz="1814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needs to be </a:t>
            </a:r>
            <a:r>
              <a:rPr lang="en-AU" sz="1814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embedded</a:t>
            </a:r>
            <a:r>
              <a:rPr lang="en-AU" sz="1814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with</a:t>
            </a:r>
            <a:r>
              <a:rPr lang="en-AU" sz="1814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in a locally-planned nutrition approach t</a:t>
            </a:r>
            <a:r>
              <a:rPr lang="en-AU" sz="1814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hat fosters ownership </a:t>
            </a:r>
            <a:r>
              <a:rPr lang="en-AU" sz="1814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(e.g. </a:t>
            </a:r>
            <a:r>
              <a:rPr lang="en-AU" sz="1814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LANN / Farmer Nutrition Schools)</a:t>
            </a:r>
            <a:r>
              <a:rPr lang="en-AU" sz="1814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ct val="100000"/>
              </a:lnSpc>
            </a:pPr>
            <a:endParaRPr lang="en-AU" sz="1633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56" name="Picture 391"/>
          <p:cNvPicPr/>
          <p:nvPr/>
        </p:nvPicPr>
        <p:blipFill>
          <a:blip r:embed="rId2"/>
          <a:stretch/>
        </p:blipFill>
        <p:spPr>
          <a:xfrm>
            <a:off x="3285695" y="4066587"/>
            <a:ext cx="2653857" cy="1858503"/>
          </a:xfrm>
          <a:prstGeom prst="rect">
            <a:avLst/>
          </a:prstGeom>
          <a:ln>
            <a:noFill/>
          </a:ln>
        </p:spPr>
      </p:pic>
      <p:pic>
        <p:nvPicPr>
          <p:cNvPr id="157" name="Picture 418"/>
          <p:cNvPicPr/>
          <p:nvPr/>
        </p:nvPicPr>
        <p:blipFill>
          <a:blip r:embed="rId3"/>
          <a:stretch/>
        </p:blipFill>
        <p:spPr>
          <a:xfrm>
            <a:off x="5258374" y="4577857"/>
            <a:ext cx="2585368" cy="182617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908951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 for a more harmonized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Facilitate mobilization &amp; coordination of extension services</a:t>
            </a:r>
          </a:p>
          <a:p>
            <a:pPr lvl="1"/>
            <a:r>
              <a:rPr lang="en-US" dirty="0"/>
              <a:t>Overcome hesitation and build on the experience nation-wide experience (DAFO)</a:t>
            </a:r>
          </a:p>
          <a:p>
            <a:pPr lvl="1"/>
            <a:r>
              <a:rPr lang="en-US" dirty="0"/>
              <a:t>Fit NSA within a convergent approach</a:t>
            </a:r>
          </a:p>
          <a:p>
            <a:r>
              <a:rPr lang="en-US" dirty="0"/>
              <a:t>Frame objectives and expected outcomes</a:t>
            </a:r>
          </a:p>
          <a:p>
            <a:pPr lvl="1"/>
            <a:r>
              <a:rPr lang="en-US" dirty="0"/>
              <a:t>With specific, tangible wording for indicators</a:t>
            </a:r>
          </a:p>
          <a:p>
            <a:pPr lvl="1"/>
            <a:r>
              <a:rPr lang="en-US" dirty="0"/>
              <a:t>To shape impactful services</a:t>
            </a:r>
          </a:p>
          <a:p>
            <a:r>
              <a:rPr lang="en-US" dirty="0"/>
              <a:t>To enable consistent data collection</a:t>
            </a:r>
          </a:p>
          <a:p>
            <a:pPr lvl="1"/>
            <a:r>
              <a:rPr lang="en-US" dirty="0"/>
              <a:t>That will facilitate monitoring, evaluation, and support</a:t>
            </a:r>
          </a:p>
          <a:p>
            <a:pPr lvl="1"/>
            <a:r>
              <a:rPr lang="en-US" dirty="0"/>
              <a:t>To gain stronger evidence of the impact of agriculture on nutrition in Laos</a:t>
            </a:r>
          </a:p>
        </p:txBody>
      </p:sp>
    </p:spTree>
    <p:extLst>
      <p:ext uri="{BB962C8B-B14F-4D97-AF65-F5344CB8AC3E}">
        <p14:creationId xmlns:p14="http://schemas.microsoft.com/office/powerpoint/2010/main" val="28709154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/>
          <p:cNvCxnSpPr/>
          <p:nvPr/>
        </p:nvCxnSpPr>
        <p:spPr>
          <a:xfrm>
            <a:off x="290946" y="2377440"/>
            <a:ext cx="9862615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Pathways for NSA in Lao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2733344" y="3378140"/>
            <a:ext cx="4482950" cy="1734968"/>
            <a:chOff x="2733344" y="3361514"/>
            <a:chExt cx="4482950" cy="1734968"/>
          </a:xfrm>
        </p:grpSpPr>
        <p:grpSp>
          <p:nvGrpSpPr>
            <p:cNvPr id="3" name="Group 2"/>
            <p:cNvGrpSpPr/>
            <p:nvPr/>
          </p:nvGrpSpPr>
          <p:grpSpPr>
            <a:xfrm>
              <a:off x="2734538" y="4273522"/>
              <a:ext cx="4481754" cy="347472"/>
              <a:chOff x="2734540" y="4279422"/>
              <a:chExt cx="4481754" cy="347472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2734540" y="4279422"/>
                <a:ext cx="2260421" cy="34747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Production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4994961" y="4279422"/>
                <a:ext cx="2221333" cy="34747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 anchor="ctr" anchorCtr="0">
                <a:noAutofit/>
              </a:bodyPr>
              <a:lstStyle/>
              <a:p>
                <a:pPr algn="ctr"/>
                <a:r>
                  <a:rPr lang="en-US" dirty="0"/>
                  <a:t>Gathering</a:t>
                </a: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2734539" y="3597862"/>
              <a:ext cx="4481755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Processing &amp; Marketing</a:t>
              </a:r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2734539" y="3967194"/>
              <a:ext cx="4481755" cy="307777"/>
              <a:chOff x="2691234" y="2198519"/>
              <a:chExt cx="4481755" cy="307777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16" name="TextBox 15"/>
              <p:cNvSpPr txBox="1"/>
              <p:nvPr/>
            </p:nvSpPr>
            <p:spPr>
              <a:xfrm>
                <a:off x="2691234" y="2198519"/>
                <a:ext cx="2260422" cy="307777"/>
              </a:xfrm>
              <a:prstGeom prst="rect">
                <a:avLst/>
              </a:prstGeom>
              <a:grpFill/>
              <a:ln>
                <a:solidFill>
                  <a:schemeClr val="accent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/>
                  <a:t>Extended availability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4951656" y="2198519"/>
                <a:ext cx="2221333" cy="307777"/>
              </a:xfrm>
              <a:prstGeom prst="rect">
                <a:avLst/>
              </a:prstGeom>
              <a:grpFill/>
              <a:ln>
                <a:solidFill>
                  <a:schemeClr val="accent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/>
                  <a:t>Safety and efficiency</a:t>
                </a: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2733344" y="4620994"/>
              <a:ext cx="4481754" cy="475488"/>
              <a:chOff x="2734540" y="4629902"/>
              <a:chExt cx="4481754" cy="475488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2734540" y="4629902"/>
                <a:ext cx="1258660" cy="47548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/>
                  <a:t>Vegetable/ Crops</a:t>
                </a: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3993200" y="4629902"/>
                <a:ext cx="1001761" cy="47548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/>
                  <a:t>Animal Protein</a:t>
                </a: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5772620" y="4629902"/>
                <a:ext cx="754313" cy="47548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 anchor="ctr" anchorCtr="0">
                <a:noAutofit/>
              </a:bodyPr>
              <a:lstStyle/>
              <a:p>
                <a:pPr algn="ctr"/>
                <a:r>
                  <a:rPr lang="en-US" sz="1400" dirty="0"/>
                  <a:t>Forests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6526933" y="4629902"/>
                <a:ext cx="689361" cy="47548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 anchor="ctr" anchorCtr="0">
                <a:noAutofit/>
              </a:bodyPr>
              <a:lstStyle/>
              <a:p>
                <a:pPr algn="ctr"/>
                <a:r>
                  <a:rPr lang="en-US" sz="1400" dirty="0"/>
                  <a:t>Water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5003670" y="4629902"/>
                <a:ext cx="774528" cy="47548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 anchor="ctr" anchorCtr="0">
                <a:noAutofit/>
              </a:bodyPr>
              <a:lstStyle/>
              <a:p>
                <a:pPr algn="ctr"/>
                <a:r>
                  <a:rPr lang="en-US" sz="1400" dirty="0"/>
                  <a:t>Land</a:t>
                </a:r>
              </a:p>
            </p:txBody>
          </p:sp>
        </p:grpSp>
        <p:sp>
          <p:nvSpPr>
            <p:cNvPr id="27" name="Isosceles Triangle 26"/>
            <p:cNvSpPr/>
            <p:nvPr/>
          </p:nvSpPr>
          <p:spPr>
            <a:xfrm>
              <a:off x="2734540" y="3361514"/>
              <a:ext cx="4481754" cy="235931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2718317" y="1526337"/>
            <a:ext cx="7099527" cy="646331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Consumption of </a:t>
            </a:r>
            <a:br>
              <a:rPr lang="en-US" dirty="0"/>
            </a:br>
            <a:r>
              <a:rPr lang="en-US" dirty="0"/>
              <a:t>Diverse, Nutritious Food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849933" y="2247893"/>
            <a:ext cx="2051713" cy="2215991"/>
          </a:xfrm>
          <a:prstGeom prst="upArrowCallout">
            <a:avLst/>
          </a:prstGeom>
          <a:solidFill>
            <a:schemeClr val="bg2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Convergent Actions:</a:t>
            </a:r>
          </a:p>
          <a:p>
            <a:r>
              <a:rPr lang="en-US" sz="1200" dirty="0"/>
              <a:t>--SBCC</a:t>
            </a:r>
          </a:p>
          <a:p>
            <a:r>
              <a:rPr lang="en-US" sz="1200" dirty="0"/>
              <a:t>--Education</a:t>
            </a:r>
          </a:p>
          <a:p>
            <a:r>
              <a:rPr lang="en-US" sz="1200" dirty="0"/>
              <a:t>--Fortification</a:t>
            </a:r>
          </a:p>
          <a:p>
            <a:r>
              <a:rPr lang="en-US" sz="1200" dirty="0"/>
              <a:t>--Nutrition Coaching</a:t>
            </a:r>
          </a:p>
          <a:p>
            <a:pPr indent="-640080"/>
            <a:r>
              <a:rPr lang="en-US" sz="1200" dirty="0"/>
              <a:t>--Farmer Nutrition Schools / Learning groups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2734538" y="5394969"/>
            <a:ext cx="4581239" cy="1022003"/>
            <a:chOff x="2734538" y="5394969"/>
            <a:chExt cx="4581239" cy="1022003"/>
          </a:xfrm>
        </p:grpSpPr>
        <p:sp>
          <p:nvSpPr>
            <p:cNvPr id="20" name="TextBox 19"/>
            <p:cNvSpPr txBox="1"/>
            <p:nvPr/>
          </p:nvSpPr>
          <p:spPr>
            <a:xfrm>
              <a:off x="2734538" y="5401309"/>
              <a:ext cx="4480560" cy="101566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/>
                <a:t>NSA Plans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/>
                <a:t>Knowledge Innovation </a:t>
              </a:r>
              <a:br>
                <a:rPr lang="en-US" sz="1200" dirty="0"/>
              </a:br>
              <a:r>
                <a:rPr lang="en-US" sz="1200" dirty="0"/>
                <a:t>Systems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/>
                <a:t>Feed production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/>
                <a:t>And others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876222" y="5394969"/>
              <a:ext cx="243955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/>
                <a:t>Disease prevention/treatment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/>
                <a:t>Input supply systems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/>
                <a:t>Sustainable Land/Forest/Water management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/>
                <a:t>Depending on local conditions</a:t>
              </a: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420014" y="5487301"/>
            <a:ext cx="2194560" cy="646331"/>
          </a:xfrm>
          <a:prstGeom prst="rightArrow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Agriculture</a:t>
            </a:r>
            <a:br>
              <a:rPr lang="en-US" dirty="0"/>
            </a:br>
            <a:r>
              <a:rPr lang="en-US" dirty="0"/>
              <a:t>Interventions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20014" y="4022215"/>
            <a:ext cx="2194560" cy="646331"/>
          </a:xfrm>
          <a:prstGeom prst="rightArrowCallou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Farmer </a:t>
            </a:r>
            <a:br>
              <a:rPr lang="en-US" dirty="0"/>
            </a:br>
            <a:r>
              <a:rPr lang="en-US" dirty="0"/>
              <a:t>Actions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20014" y="2677398"/>
            <a:ext cx="2194560" cy="646331"/>
          </a:xfrm>
          <a:prstGeom prst="rightArrowCallou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Direct </a:t>
            </a:r>
            <a:br>
              <a:rPr lang="en-US" dirty="0"/>
            </a:br>
            <a:r>
              <a:rPr lang="en-US" dirty="0"/>
              <a:t>Change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20014" y="1526337"/>
            <a:ext cx="2194560" cy="646331"/>
          </a:xfrm>
          <a:prstGeom prst="rightArrowCallout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In-direct</a:t>
            </a:r>
            <a:br>
              <a:rPr lang="en-US" dirty="0"/>
            </a:br>
            <a:r>
              <a:rPr lang="en-US" dirty="0"/>
              <a:t>Change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2718317" y="2693170"/>
            <a:ext cx="4480560" cy="647166"/>
            <a:chOff x="2718317" y="2694418"/>
            <a:chExt cx="4480560" cy="647166"/>
          </a:xfrm>
        </p:grpSpPr>
        <p:sp>
          <p:nvSpPr>
            <p:cNvPr id="45" name="Rectangle 44"/>
            <p:cNvSpPr/>
            <p:nvPr/>
          </p:nvSpPr>
          <p:spPr>
            <a:xfrm>
              <a:off x="2718317" y="2712272"/>
              <a:ext cx="4480560" cy="62931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981500" y="2694418"/>
              <a:ext cx="15294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/>
                <a:t>Women’s</a:t>
              </a:r>
              <a:br>
                <a:rPr lang="en-US" sz="1600" dirty="0"/>
              </a:br>
              <a:r>
                <a:rPr lang="en-US" sz="1600" dirty="0"/>
                <a:t>Income (Access)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635209" y="2694418"/>
              <a:ext cx="108677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/>
                <a:t>Food </a:t>
              </a:r>
              <a:br>
                <a:rPr lang="en-US" sz="1600" dirty="0"/>
              </a:br>
              <a:r>
                <a:rPr lang="en-US" sz="1600" dirty="0"/>
                <a:t>Availability</a:t>
              </a:r>
            </a:p>
          </p:txBody>
        </p:sp>
        <p:cxnSp>
          <p:nvCxnSpPr>
            <p:cNvPr id="47" name="Straight Connector 46"/>
            <p:cNvCxnSpPr/>
            <p:nvPr/>
          </p:nvCxnSpPr>
          <p:spPr>
            <a:xfrm flipV="1">
              <a:off x="4494080" y="2708431"/>
              <a:ext cx="1027047" cy="63315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Isosceles Triangle 49"/>
          <p:cNvSpPr/>
          <p:nvPr/>
        </p:nvSpPr>
        <p:spPr>
          <a:xfrm>
            <a:off x="2754084" y="5161011"/>
            <a:ext cx="4481754" cy="23593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Isosceles Triangle 50"/>
          <p:cNvSpPr/>
          <p:nvPr/>
        </p:nvSpPr>
        <p:spPr>
          <a:xfrm>
            <a:off x="2700900" y="2464912"/>
            <a:ext cx="4481754" cy="23593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9584574" y="4875364"/>
            <a:ext cx="2111433" cy="1223412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050" dirty="0"/>
              <a:t>This is the soft line, crossed through </a:t>
            </a:r>
            <a:r>
              <a:rPr lang="en-US" sz="1050" b="1" dirty="0"/>
              <a:t>convergent</a:t>
            </a:r>
            <a:r>
              <a:rPr lang="en-US" sz="1050" dirty="0"/>
              <a:t> programming; clarifies that to reach the higher impact goals requires multi-sectoral programming. NSA, to be successful, must sit within broader actions.</a:t>
            </a:r>
          </a:p>
        </p:txBody>
      </p:sp>
      <p:cxnSp>
        <p:nvCxnSpPr>
          <p:cNvPr id="22" name="Straight Connector 21"/>
          <p:cNvCxnSpPr>
            <a:stCxn id="19" idx="0"/>
          </p:cNvCxnSpPr>
          <p:nvPr/>
        </p:nvCxnSpPr>
        <p:spPr>
          <a:xfrm flipH="1" flipV="1">
            <a:off x="10083339" y="2377440"/>
            <a:ext cx="556952" cy="2497924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62127" y="64866"/>
            <a:ext cx="2111433" cy="415498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050" dirty="0"/>
              <a:t>Developed in consultation with the NSA Community of Practice</a:t>
            </a:r>
          </a:p>
        </p:txBody>
      </p:sp>
    </p:spTree>
    <p:extLst>
      <p:ext uri="{BB962C8B-B14F-4D97-AF65-F5344CB8AC3E}">
        <p14:creationId xmlns:p14="http://schemas.microsoft.com/office/powerpoint/2010/main" val="32354152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MAF NSA Data Collection System:</a:t>
            </a:r>
            <a:br>
              <a:rPr lang="en-US" dirty="0"/>
            </a:br>
            <a:r>
              <a:rPr lang="en-US" sz="4000" i="1" dirty="0"/>
              <a:t>three reporting lines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339745" y="2031608"/>
            <a:ext cx="4712832" cy="3740753"/>
            <a:chOff x="4334008" y="2432202"/>
            <a:chExt cx="4712832" cy="3740753"/>
          </a:xfrm>
        </p:grpSpPr>
        <p:sp>
          <p:nvSpPr>
            <p:cNvPr id="4" name="TextBox 3"/>
            <p:cNvSpPr txBox="1"/>
            <p:nvPr/>
          </p:nvSpPr>
          <p:spPr>
            <a:xfrm>
              <a:off x="4949858" y="4039001"/>
              <a:ext cx="1280160" cy="64008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US" dirty="0"/>
                <a:t>DAFO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949858" y="3159857"/>
              <a:ext cx="1280160" cy="64008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US" dirty="0"/>
                <a:t>PAFO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968677" y="2432202"/>
              <a:ext cx="4038294" cy="369332"/>
            </a:xfrm>
            <a:prstGeom prst="rect">
              <a:avLst/>
            </a:prstGeom>
            <a:gradFill flip="none" rotWithShape="1">
              <a:gsLst>
                <a:gs pos="39000">
                  <a:schemeClr val="accent6">
                    <a:lumMod val="40000"/>
                    <a:lumOff val="60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  <a:gs pos="68000">
                  <a:schemeClr val="accent6">
                    <a:lumMod val="40000"/>
                    <a:lumOff val="60000"/>
                  </a:schemeClr>
                </a:gs>
                <a:gs pos="53000">
                  <a:schemeClr val="accent6">
                    <a:lumMod val="60000"/>
                    <a:lumOff val="40000"/>
                  </a:schemeClr>
                </a:gs>
                <a:gs pos="97000">
                  <a:schemeClr val="accent5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>
              <a:solidFill>
                <a:schemeClr val="accent2">
                  <a:lumMod val="50000"/>
                </a:schemeClr>
              </a:solidFill>
            </a:ln>
          </p:spPr>
          <p:txBody>
            <a:bodyPr wrap="square" rtlCol="0">
              <a:noAutofit/>
            </a:bodyPr>
            <a:lstStyle/>
            <a:p>
              <a:pPr algn="ctr"/>
              <a:r>
                <a:rPr lang="en-US" dirty="0"/>
                <a:t>MAF-DOPF (NSA Committee)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726811" y="3159857"/>
              <a:ext cx="1280160" cy="64008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txBody>
            <a:bodyPr wrap="square" rtlCol="0">
              <a:noAutofit/>
            </a:bodyPr>
            <a:lstStyle/>
            <a:p>
              <a:pPr algn="ctr"/>
              <a:r>
                <a:rPr lang="en-US" dirty="0"/>
                <a:t>NSA Projects</a:t>
              </a:r>
            </a:p>
          </p:txBody>
        </p:sp>
        <p:cxnSp>
          <p:nvCxnSpPr>
            <p:cNvPr id="9" name="Straight Arrow Connector 8"/>
            <p:cNvCxnSpPr>
              <a:stCxn id="5" idx="0"/>
            </p:cNvCxnSpPr>
            <p:nvPr/>
          </p:nvCxnSpPr>
          <p:spPr>
            <a:xfrm flipV="1">
              <a:off x="5589938" y="2797196"/>
              <a:ext cx="0" cy="362661"/>
            </a:xfrm>
            <a:prstGeom prst="straightConnector1">
              <a:avLst/>
            </a:prstGeom>
            <a:ln w="25400">
              <a:solidFill>
                <a:schemeClr val="accent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>
              <a:stCxn id="4" idx="0"/>
              <a:endCxn id="5" idx="2"/>
            </p:cNvCxnSpPr>
            <p:nvPr/>
          </p:nvCxnSpPr>
          <p:spPr>
            <a:xfrm flipV="1">
              <a:off x="5589938" y="3799937"/>
              <a:ext cx="0" cy="239064"/>
            </a:xfrm>
            <a:prstGeom prst="straightConnector1">
              <a:avLst/>
            </a:prstGeom>
            <a:ln w="25400">
              <a:solidFill>
                <a:schemeClr val="accent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21" idx="0"/>
              <a:endCxn id="6" idx="2"/>
            </p:cNvCxnSpPr>
            <p:nvPr/>
          </p:nvCxnSpPr>
          <p:spPr>
            <a:xfrm flipV="1">
              <a:off x="6987824" y="2801534"/>
              <a:ext cx="0" cy="358323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4334008" y="5034619"/>
              <a:ext cx="1761992" cy="738664"/>
            </a:xfrm>
            <a:prstGeom prst="rect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District-by-district implementation progress data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686942" y="4273497"/>
              <a:ext cx="1359898" cy="954107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Project progress, investment and impact data</a:t>
              </a:r>
            </a:p>
          </p:txBody>
        </p:sp>
        <p:cxnSp>
          <p:nvCxnSpPr>
            <p:cNvPr id="22" name="Straight Connector 21"/>
            <p:cNvCxnSpPr>
              <a:stCxn id="19" idx="0"/>
              <a:endCxn id="4" idx="2"/>
            </p:cNvCxnSpPr>
            <p:nvPr/>
          </p:nvCxnSpPr>
          <p:spPr>
            <a:xfrm flipV="1">
              <a:off x="5215004" y="4679081"/>
              <a:ext cx="374934" cy="355538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7" idx="2"/>
              <a:endCxn id="20" idx="0"/>
            </p:cNvCxnSpPr>
            <p:nvPr/>
          </p:nvCxnSpPr>
          <p:spPr>
            <a:xfrm>
              <a:off x="8366891" y="3799937"/>
              <a:ext cx="0" cy="473560"/>
            </a:xfrm>
            <a:prstGeom prst="line">
              <a:avLst/>
            </a:prstGeom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6347744" y="3159857"/>
              <a:ext cx="1280160" cy="6400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1600" dirty="0"/>
                <a:t>Technical Departments</a:t>
              </a:r>
            </a:p>
          </p:txBody>
        </p:sp>
        <p:cxnSp>
          <p:nvCxnSpPr>
            <p:cNvPr id="28" name="Straight Arrow Connector 27"/>
            <p:cNvCxnSpPr>
              <a:stCxn id="7" idx="0"/>
            </p:cNvCxnSpPr>
            <p:nvPr/>
          </p:nvCxnSpPr>
          <p:spPr>
            <a:xfrm flipV="1">
              <a:off x="8366891" y="2797197"/>
              <a:ext cx="0" cy="362660"/>
            </a:xfrm>
            <a:prstGeom prst="straightConnector1">
              <a:avLst/>
            </a:prstGeom>
            <a:ln w="254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6230018" y="5434291"/>
              <a:ext cx="1761992" cy="738664"/>
            </a:xfrm>
            <a:prstGeom prst="rect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Investment and progress on national projects</a:t>
              </a:r>
            </a:p>
          </p:txBody>
        </p:sp>
        <p:cxnSp>
          <p:nvCxnSpPr>
            <p:cNvPr id="36" name="Straight Connector 35"/>
            <p:cNvCxnSpPr>
              <a:stCxn id="31" idx="0"/>
              <a:endCxn id="21" idx="2"/>
            </p:cNvCxnSpPr>
            <p:nvPr/>
          </p:nvCxnSpPr>
          <p:spPr>
            <a:xfrm flipH="1" flipV="1">
              <a:off x="6987824" y="3799937"/>
              <a:ext cx="123190" cy="163435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652983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5474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MAF NSA Data Collection System: </a:t>
            </a:r>
            <a:r>
              <a:rPr lang="en-US" sz="4000" i="1" dirty="0"/>
              <a:t>elements</a:t>
            </a:r>
            <a:br>
              <a:rPr lang="en-US" dirty="0"/>
            </a:br>
            <a:r>
              <a:rPr lang="en-US" sz="2200" dirty="0"/>
              <a:t>Developed by MAF NSA Committee with support from the NSA community of practice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15" b="10429"/>
          <a:stretch/>
        </p:blipFill>
        <p:spPr>
          <a:xfrm>
            <a:off x="7608020" y="2001704"/>
            <a:ext cx="3745780" cy="43784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03" y="1446118"/>
            <a:ext cx="6599339" cy="313459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88723" y="4580709"/>
            <a:ext cx="6190751" cy="788372"/>
          </a:xfrm>
          <a:prstGeom prst="upArrowCallout">
            <a:avLst>
              <a:gd name="adj1" fmla="val 12686"/>
              <a:gd name="adj2" fmla="val 16204"/>
              <a:gd name="adj3" fmla="val 17964"/>
              <a:gd name="adj4" fmla="val 73773"/>
            </a:avLst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Indicators at three levels of change, for use by stakeholders in project design &amp; M&amp;E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04462" y="5622256"/>
            <a:ext cx="5472294" cy="830997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90439"/>
            </a:avLst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Data collection form &amp; guidelines to allow DAFO-PAFO to report on NSA progress, for use by projects and DAFO, consolidated centrally by MAF NSA Committee</a:t>
            </a:r>
          </a:p>
        </p:txBody>
      </p:sp>
    </p:spTree>
    <p:extLst>
      <p:ext uri="{BB962C8B-B14F-4D97-AF65-F5344CB8AC3E}">
        <p14:creationId xmlns:p14="http://schemas.microsoft.com/office/powerpoint/2010/main" val="35663076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Sub-national NSA Planning Support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MAF will pilot a new approach to NSA Planning</a:t>
            </a:r>
          </a:p>
          <a:p>
            <a:pPr lvl="1"/>
            <a:r>
              <a:rPr lang="en-US" dirty="0"/>
              <a:t>To enable evidence-based decision-making</a:t>
            </a:r>
          </a:p>
          <a:p>
            <a:pPr lvl="1"/>
            <a:r>
              <a:rPr lang="en-US" dirty="0"/>
              <a:t>To Balance Commercialization and NSA</a:t>
            </a:r>
          </a:p>
          <a:p>
            <a:pPr lvl="1"/>
            <a:r>
              <a:rPr lang="en-US" dirty="0"/>
              <a:t>Incorporates P-CAP and PROMIS</a:t>
            </a:r>
          </a:p>
          <a:p>
            <a:pPr lvl="1"/>
            <a:r>
              <a:rPr lang="en-US" dirty="0"/>
              <a:t>To coordinate and link with project-based plans (not to supersede)</a:t>
            </a:r>
          </a:p>
          <a:p>
            <a:pPr lvl="1"/>
            <a:r>
              <a:rPr lang="en-US" dirty="0"/>
              <a:t>To fit NSA within multi-sector plans (DSEDP)</a:t>
            </a:r>
          </a:p>
          <a:p>
            <a:r>
              <a:rPr lang="en-US" dirty="0"/>
              <a:t>Planning targets</a:t>
            </a:r>
          </a:p>
          <a:p>
            <a:pPr lvl="1"/>
            <a:r>
              <a:rPr lang="en-US" dirty="0"/>
              <a:t>Pilot in three Provinces in 2017</a:t>
            </a:r>
          </a:p>
          <a:p>
            <a:pPr lvl="1"/>
            <a:r>
              <a:rPr lang="en-US" dirty="0"/>
              <a:t>Support role out in priority provinces/districts in 2018</a:t>
            </a:r>
          </a:p>
          <a:p>
            <a:r>
              <a:rPr lang="en-US" dirty="0"/>
              <a:t>M&amp;E Targets:</a:t>
            </a:r>
          </a:p>
          <a:p>
            <a:pPr lvl="1"/>
            <a:r>
              <a:rPr lang="en-US" dirty="0"/>
              <a:t>Implement improved data collection in at least seven provinces, 2 districts/province</a:t>
            </a:r>
          </a:p>
          <a:p>
            <a:pPr lvl="1"/>
            <a:r>
              <a:rPr lang="en-US" dirty="0"/>
              <a:t>To target and implement with support from NSA projects.</a:t>
            </a:r>
          </a:p>
        </p:txBody>
      </p:sp>
    </p:spTree>
    <p:extLst>
      <p:ext uri="{BB962C8B-B14F-4D97-AF65-F5344CB8AC3E}">
        <p14:creationId xmlns:p14="http://schemas.microsoft.com/office/powerpoint/2010/main" val="21601242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29462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Agriculture remains the bed-rock of solving Laos’ nutrition challenge</a:t>
            </a:r>
          </a:p>
          <a:p>
            <a:r>
              <a:rPr lang="en-US" dirty="0"/>
              <a:t>We have, collectively, technical solutions to production problems</a:t>
            </a:r>
          </a:p>
          <a:p>
            <a:r>
              <a:rPr lang="en-US" dirty="0"/>
              <a:t>Challenges remain, especially in processing and supporting NRM</a:t>
            </a:r>
          </a:p>
          <a:p>
            <a:r>
              <a:rPr lang="en-US" dirty="0"/>
              <a:t>Effective solutions will come through multi-sector coordination</a:t>
            </a:r>
          </a:p>
          <a:p>
            <a:r>
              <a:rPr lang="en-US" dirty="0"/>
              <a:t>Collaboration requires agriculture to have a clear understanding of its own place and impact pathways</a:t>
            </a:r>
          </a:p>
          <a:p>
            <a:r>
              <a:rPr lang="en-US" dirty="0"/>
              <a:t>Plans, monitoring, and reporting need to balance NSA with commercialization</a:t>
            </a:r>
          </a:p>
          <a:p>
            <a:r>
              <a:rPr lang="en-US" dirty="0"/>
              <a:t>The community of practice—</a:t>
            </a:r>
            <a:r>
              <a:rPr lang="en-US" dirty="0" err="1"/>
              <a:t>GoL</a:t>
            </a:r>
            <a:r>
              <a:rPr lang="en-US" dirty="0"/>
              <a:t>, DPs, Civil Society, Private Sector—supporting learning and improvement, is key to our success.</a:t>
            </a:r>
          </a:p>
        </p:txBody>
      </p:sp>
    </p:spTree>
    <p:extLst>
      <p:ext uri="{BB962C8B-B14F-4D97-AF65-F5344CB8AC3E}">
        <p14:creationId xmlns:p14="http://schemas.microsoft.com/office/powerpoint/2010/main" val="70708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</TotalTime>
  <Words>1743</Words>
  <Application>Microsoft Office PowerPoint</Application>
  <PresentationFormat>Widescreen</PresentationFormat>
  <Paragraphs>273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DejaVu Sans</vt:lpstr>
      <vt:lpstr>Wingdings</vt:lpstr>
      <vt:lpstr>Office Theme</vt:lpstr>
      <vt:lpstr>Nutrition Sensitive Agriculture</vt:lpstr>
      <vt:lpstr>Overview</vt:lpstr>
      <vt:lpstr>Farming community orientations in Laos</vt:lpstr>
      <vt:lpstr>Commercialization of agriculture</vt:lpstr>
      <vt:lpstr>Agriculture is central to the solution</vt:lpstr>
      <vt:lpstr>NSA Projects</vt:lpstr>
      <vt:lpstr>MAF’s work to address nutrition challenges</vt:lpstr>
      <vt:lpstr>MAF: Nutrition Sensitive Agriculture Committee</vt:lpstr>
      <vt:lpstr>PowerPoint Presentation</vt:lpstr>
      <vt:lpstr>PowerPoint Presentation</vt:lpstr>
      <vt:lpstr>PowerPoint Presentation</vt:lpstr>
      <vt:lpstr>PowerPoint Presentation</vt:lpstr>
      <vt:lpstr>C) Underlying Factors:  landscape, ethnicity, poverty, wealth, access</vt:lpstr>
      <vt:lpstr>PowerPoint Presentation</vt:lpstr>
      <vt:lpstr>Need for a more harmonized framework</vt:lpstr>
      <vt:lpstr>Impact Pathways for NSA in Lao</vt:lpstr>
      <vt:lpstr>MAF NSA Data Collection System: three reporting lines</vt:lpstr>
      <vt:lpstr>MAF NSA Data Collection System: elements Developed by MAF NSA Committee with support from the NSA community of practice</vt:lpstr>
      <vt:lpstr>Sub-national NSA Planning Support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Nutrition Sensitive Agriculture</dc:title>
  <dc:creator>Jones, Michael (FAOLA)</dc:creator>
  <cp:lastModifiedBy>Dell</cp:lastModifiedBy>
  <cp:revision>34</cp:revision>
  <dcterms:created xsi:type="dcterms:W3CDTF">2017-09-22T04:18:18Z</dcterms:created>
  <dcterms:modified xsi:type="dcterms:W3CDTF">2017-09-29T08:42:16Z</dcterms:modified>
</cp:coreProperties>
</file>