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  <p:sldId id="262" r:id="rId7"/>
    <p:sldId id="264" r:id="rId8"/>
    <p:sldId id="265" r:id="rId9"/>
    <p:sldId id="263" r:id="rId10"/>
    <p:sldId id="268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6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47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74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19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2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422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16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38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92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9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9C362-7EB9-4E6E-8743-917DE96975A6}" type="datetimeFigureOut">
              <a:rPr lang="en-US" smtClean="0"/>
              <a:t>27-Sep-17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43B2C-A78E-4821-934F-7CBB79C30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0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0BzTaYIoitEIHdWtBdzg1UFhtZ2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Updates from each SSWG:</a:t>
            </a:r>
            <a:br>
              <a:rPr lang="en-US" dirty="0"/>
            </a:br>
            <a:r>
              <a:rPr lang="en-US" sz="3600" dirty="0"/>
              <a:t>To be included in the RTIM Reporting Discussion this Afternoon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SSWG-Forestry</a:t>
            </a:r>
          </a:p>
          <a:p>
            <a:r>
              <a:rPr lang="en-US" sz="2000" dirty="0"/>
              <a:t>SSWG-</a:t>
            </a:r>
            <a:r>
              <a:rPr lang="en-US" sz="2000" dirty="0" err="1"/>
              <a:t>Agro</a:t>
            </a:r>
            <a:r>
              <a:rPr lang="en-US" sz="2000" dirty="0"/>
              <a:t>-Biodiversity</a:t>
            </a:r>
          </a:p>
          <a:p>
            <a:r>
              <a:rPr lang="en-US" sz="2000" dirty="0"/>
              <a:t>SSWG-Farmers and Agribusiness</a:t>
            </a:r>
          </a:p>
          <a:p>
            <a:r>
              <a:rPr lang="en-US" sz="2000" dirty="0"/>
              <a:t>SSWG-Rural Development</a:t>
            </a:r>
          </a:p>
          <a:p>
            <a:r>
              <a:rPr lang="en-US" sz="2000" dirty="0"/>
              <a:t>Policy Think Tank</a:t>
            </a:r>
          </a:p>
        </p:txBody>
      </p:sp>
    </p:spTree>
    <p:extLst>
      <p:ext uri="{BB962C8B-B14F-4D97-AF65-F5344CB8AC3E}">
        <p14:creationId xmlns:p14="http://schemas.microsoft.com/office/powerpoint/2010/main" val="1430315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Report of the SWG-ARD</a:t>
            </a:r>
            <a:br>
              <a:rPr lang="en-US" dirty="0"/>
            </a:br>
            <a:r>
              <a:rPr lang="en-US" sz="4400" dirty="0"/>
              <a:t>to the</a:t>
            </a:r>
            <a:r>
              <a:rPr lang="en-US" dirty="0"/>
              <a:t> </a:t>
            </a:r>
            <a:br>
              <a:rPr lang="en-US" dirty="0"/>
            </a:br>
            <a:r>
              <a:rPr lang="en-US" sz="4900" dirty="0"/>
              <a:t>Round Table Implementation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Fall 2017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064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from SWG to RTIM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Drafted based on input from all the SSWGs as just seen today</a:t>
            </a:r>
          </a:p>
          <a:p>
            <a:r>
              <a:rPr lang="en-US" dirty="0"/>
              <a:t>Includes SWG discussion and presentations</a:t>
            </a:r>
          </a:p>
          <a:p>
            <a:r>
              <a:rPr lang="en-US" dirty="0"/>
              <a:t>Draft to be submitted 29 September, with opportunity for editing and comment.</a:t>
            </a:r>
          </a:p>
          <a:p>
            <a:r>
              <a:rPr lang="en-US" dirty="0"/>
              <a:t>Draft distributed today.</a:t>
            </a:r>
          </a:p>
        </p:txBody>
      </p:sp>
    </p:spTree>
    <p:extLst>
      <p:ext uri="{BB962C8B-B14F-4D97-AF65-F5344CB8AC3E}">
        <p14:creationId xmlns:p14="http://schemas.microsoft.com/office/powerpoint/2010/main" val="145168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SWG-level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Overall Progress</a:t>
            </a:r>
          </a:p>
          <a:p>
            <a:pPr lvl="1"/>
            <a:r>
              <a:rPr lang="en-US" dirty="0"/>
              <a:t>Restructuring and TORs (reported this morning)</a:t>
            </a:r>
          </a:p>
          <a:p>
            <a:pPr lvl="1"/>
            <a:r>
              <a:rPr lang="en-US" dirty="0"/>
              <a:t>Special dialog topics</a:t>
            </a:r>
          </a:p>
          <a:p>
            <a:r>
              <a:rPr lang="en-US" dirty="0"/>
              <a:t>Overview of Sector Performance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Reporting against the ‘follow-up actions’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Communications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Partnership for Effectiveness (</a:t>
            </a:r>
            <a:br>
              <a:rPr lang="en-US" dirty="0"/>
            </a:br>
            <a:r>
              <a:rPr lang="en-US" dirty="0"/>
              <a:t>Reporting against the Vientiane Declaration Country Action Plan (VDCAP))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090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Progress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i="1" dirty="0"/>
              <a:t>Special Dialog Topics</a:t>
            </a:r>
          </a:p>
          <a:p>
            <a:r>
              <a:rPr lang="en-AU" i="1" dirty="0"/>
              <a:t>LDC graduation and SDG integration</a:t>
            </a:r>
            <a:r>
              <a:rPr lang="en-AU" dirty="0"/>
              <a:t>: the SDG’s have been integrated within the SWG objectives and reporting framework. Meetings include frequent discussion of nutrition-sensitive agriculture, a major contribution towards realizing the criteria for LDC graduation.</a:t>
            </a:r>
            <a:endParaRPr lang="en-US" dirty="0"/>
          </a:p>
          <a:p>
            <a:r>
              <a:rPr lang="en-AU" i="1" dirty="0"/>
              <a:t>Realizing quality private sector investment for development:</a:t>
            </a:r>
            <a:r>
              <a:rPr lang="en-AU" dirty="0"/>
              <a:t> </a:t>
            </a:r>
          </a:p>
          <a:p>
            <a:pPr lvl="1"/>
            <a:r>
              <a:rPr lang="en-AU" dirty="0"/>
              <a:t>The Chair of the SWG has pushed this agenda to the front of discussion, reflecting the importance and ongoing challenges. </a:t>
            </a:r>
          </a:p>
          <a:p>
            <a:pPr lvl="1"/>
            <a:r>
              <a:rPr lang="en-AU" dirty="0"/>
              <a:t>SSWGs also report on related dialog. </a:t>
            </a:r>
          </a:p>
          <a:p>
            <a:pPr lvl="1"/>
            <a:r>
              <a:rPr lang="en-AU" dirty="0"/>
              <a:t>Specific presentations deal with elements of the topic: contract farming, and </a:t>
            </a:r>
            <a:r>
              <a:rPr lang="en-AU" dirty="0" err="1"/>
              <a:t>agro</a:t>
            </a:r>
            <a:r>
              <a:rPr lang="en-AU" dirty="0"/>
              <a:t>-biodiversity and pesticide use.</a:t>
            </a:r>
            <a:endParaRPr lang="en-US" dirty="0"/>
          </a:p>
          <a:p>
            <a:r>
              <a:rPr lang="en-AU" i="1" dirty="0"/>
              <a:t>Investing in Skills for Human Development</a:t>
            </a:r>
            <a:r>
              <a:rPr lang="en-AU" dirty="0"/>
              <a:t>:</a:t>
            </a:r>
          </a:p>
          <a:p>
            <a:pPr lvl="1"/>
            <a:r>
              <a:rPr lang="en-AU" dirty="0"/>
              <a:t>The SSWG-FAB discussed efforts to involve youth in agriculture through improved opportunities and skills.</a:t>
            </a:r>
          </a:p>
          <a:p>
            <a:pPr lvl="1"/>
            <a:r>
              <a:rPr lang="en-AU" dirty="0"/>
              <a:t>The sector’s World Food Day agenda includes addressing migration through improved support for rural development and opportunities to engage more advanced technologies and modernization in rural areas.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10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dirty="0"/>
              <a:t>Overview of Performance: </a:t>
            </a:r>
            <a:br>
              <a:rPr lang="en-AU" b="1" dirty="0"/>
            </a:br>
            <a:r>
              <a:rPr lang="en-AU" sz="2800" b="1" dirty="0"/>
              <a:t>A. RTIM follow-up actions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143310" cy="4351338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Progress</a:t>
            </a:r>
          </a:p>
          <a:p>
            <a:pPr marL="0" indent="0">
              <a:buNone/>
            </a:pPr>
            <a:r>
              <a:rPr lang="en-AU" sz="1600" dirty="0"/>
              <a:t>4.02: Multi-sectoral approach to managing livestock disease outbreaks.</a:t>
            </a:r>
            <a:endParaRPr lang="en-US" sz="1600" dirty="0"/>
          </a:p>
          <a:p>
            <a:pPr marL="0" indent="0">
              <a:buNone/>
            </a:pPr>
            <a:r>
              <a:rPr lang="en-AU" sz="1600" dirty="0"/>
              <a:t>4.03: Research into the policy, practice, and impact of contract farming found.</a:t>
            </a:r>
            <a:endParaRPr lang="en-US" sz="1600" dirty="0"/>
          </a:p>
          <a:p>
            <a:pPr marL="0" indent="0">
              <a:buNone/>
            </a:pPr>
            <a:r>
              <a:rPr lang="en-AU" sz="1600" dirty="0"/>
              <a:t>4.04: Health and environmental impact of pesticide use, need for better regulation, and IMP farmer field schools.</a:t>
            </a:r>
            <a:endParaRPr lang="en-US" sz="1600" dirty="0"/>
          </a:p>
          <a:p>
            <a:pPr marL="0" indent="0">
              <a:buNone/>
            </a:pPr>
            <a:r>
              <a:rPr lang="en-AU" sz="1600" dirty="0"/>
              <a:t>5.02: Rural Finance: use of diverse financial services to reach the 45% of Lao population distant from banks and ATMs.</a:t>
            </a:r>
            <a:endParaRPr lang="en-US" sz="1600" dirty="0"/>
          </a:p>
          <a:p>
            <a:pPr marL="0" indent="0">
              <a:buNone/>
            </a:pPr>
            <a:r>
              <a:rPr lang="en-AU" sz="1600" dirty="0"/>
              <a:t>7.01: discussed the support to sub-national coordination, planning, reporting capacities for NSA within the NNS-PA.</a:t>
            </a:r>
            <a:endParaRPr lang="en-US" sz="1600" dirty="0"/>
          </a:p>
          <a:p>
            <a:pPr marL="0" indent="0">
              <a:buNone/>
            </a:pPr>
            <a:r>
              <a:rPr lang="en-AU" sz="1600" dirty="0"/>
              <a:t>7.03: discussed technical support to NSA services</a:t>
            </a:r>
            <a:endParaRPr lang="en-US" sz="1600" dirty="0"/>
          </a:p>
          <a:p>
            <a:pPr marL="0" indent="0">
              <a:buNone/>
            </a:pPr>
            <a:r>
              <a:rPr lang="en-AU" sz="1600" dirty="0"/>
              <a:t>7.07: Integrating FS &amp; N concepts into sub-national planning and reporting practices.</a:t>
            </a:r>
            <a:endParaRPr lang="en-US" sz="1600" dirty="0"/>
          </a:p>
          <a:p>
            <a:pPr marL="0" indent="0">
              <a:buNone/>
            </a:pPr>
            <a:r>
              <a:rPr lang="en-AU" sz="1600" dirty="0"/>
              <a:t>7.08: Nutrition sensitive agriculture as a cross-cutting theme for discussion within all SSWG and SWG meetings.</a:t>
            </a:r>
            <a:endParaRPr lang="en-US" sz="1600" dirty="0"/>
          </a:p>
          <a:p>
            <a:pPr marL="0" indent="0">
              <a:buNone/>
            </a:pPr>
            <a:r>
              <a:rPr lang="en-AU" sz="1600" dirty="0"/>
              <a:t>7.09: revised impact pathway for NSA to address accessibility and consumption.</a:t>
            </a:r>
            <a:endParaRPr lang="en-US" sz="1600" dirty="0"/>
          </a:p>
          <a:p>
            <a:pPr marL="0" indent="0">
              <a:buNone/>
            </a:pPr>
            <a:r>
              <a:rPr lang="en-AU" sz="1600" dirty="0"/>
              <a:t>7.12: Developing an M&amp;E system for NSA to integrate with the NPIN.</a:t>
            </a:r>
          </a:p>
          <a:p>
            <a:pPr marL="0" indent="0">
              <a:buNone/>
            </a:pPr>
            <a:r>
              <a:rPr lang="en-AU" sz="1600" dirty="0"/>
              <a:t>9.08: Farmer field schools to promote application of integrated pest management.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55322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b="1" dirty="0"/>
              <a:t>A. RTIM follow-up actions (continued)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143310" cy="4351338"/>
          </a:xfrm>
          <a:ln>
            <a:solidFill>
              <a:schemeClr val="tx2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b="1" dirty="0"/>
              <a:t>Opportunities and Challenges</a:t>
            </a:r>
          </a:p>
          <a:p>
            <a:r>
              <a:rPr lang="en-AU" dirty="0"/>
              <a:t>Balancing commercialization with nutrition:</a:t>
            </a:r>
            <a:br>
              <a:rPr lang="en-AU" dirty="0"/>
            </a:br>
            <a:r>
              <a:rPr lang="en-AU" dirty="0"/>
              <a:t>(Overall food security production and local needs for nutritious foods)</a:t>
            </a:r>
          </a:p>
          <a:p>
            <a:pPr lvl="1"/>
            <a:r>
              <a:rPr lang="en-AU" dirty="0"/>
              <a:t>Policy, sub-national planning and M&amp;E, services, and investment </a:t>
            </a:r>
          </a:p>
          <a:p>
            <a:pPr lvl="1"/>
            <a:r>
              <a:rPr lang="en-AU" dirty="0"/>
              <a:t>Partnership with many agriculture-related ODA projects</a:t>
            </a:r>
          </a:p>
          <a:p>
            <a:pPr lvl="1"/>
            <a:r>
              <a:rPr lang="en-AU" dirty="0"/>
              <a:t>Not a case of either or, but both: food systems and </a:t>
            </a:r>
            <a:br>
              <a:rPr lang="en-AU" dirty="0"/>
            </a:br>
            <a:r>
              <a:rPr lang="en-AU" dirty="0"/>
              <a:t>nutrition-sensitive commercial agriculture.</a:t>
            </a:r>
          </a:p>
          <a:p>
            <a:pPr lvl="1"/>
            <a:r>
              <a:rPr lang="en-AU" dirty="0"/>
              <a:t>Critical for graduating from LDC; integrating SDGs; </a:t>
            </a:r>
            <a:endParaRPr lang="en-US" dirty="0"/>
          </a:p>
          <a:p>
            <a:r>
              <a:rPr lang="en-AU" dirty="0"/>
              <a:t>Frameworks for private sector engagement</a:t>
            </a:r>
          </a:p>
          <a:p>
            <a:pPr lvl="1"/>
            <a:r>
              <a:rPr lang="en-AU" dirty="0"/>
              <a:t>Policy and processes</a:t>
            </a:r>
          </a:p>
          <a:p>
            <a:pPr lvl="1"/>
            <a:r>
              <a:rPr lang="en-AU" dirty="0"/>
              <a:t>Legal framework for Contract Farming</a:t>
            </a:r>
          </a:p>
          <a:p>
            <a:pPr lvl="1"/>
            <a:r>
              <a:rPr lang="en-AU" dirty="0"/>
              <a:t>High value—needs certification, guarantee systems, good extension, and farmer organization</a:t>
            </a:r>
          </a:p>
          <a:p>
            <a:pPr lvl="1"/>
            <a:r>
              <a:rPr lang="en-AU" dirty="0"/>
              <a:t>Voluntary guidelines for agriculture value chains.</a:t>
            </a:r>
          </a:p>
        </p:txBody>
      </p:sp>
    </p:spTree>
    <p:extLst>
      <p:ext uri="{BB962C8B-B14F-4D97-AF65-F5344CB8AC3E}">
        <p14:creationId xmlns:p14="http://schemas.microsoft.com/office/powerpoint/2010/main" val="4177406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 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SWG-ARD uses the following shared folder to disseminate agendas, minutes, and presentations for its general meetings: </a:t>
            </a:r>
            <a:r>
              <a:rPr lang="en-US" sz="2400" u="sng" dirty="0">
                <a:hlinkClick r:id="rId2"/>
              </a:rPr>
              <a:t>https://drive.google.com/drive/folders/0BzTaYIoitEIHdWtBdzg1UFhtZ2c</a:t>
            </a:r>
            <a:endParaRPr lang="en-US" sz="2400" u="sng" dirty="0"/>
          </a:p>
          <a:p>
            <a:r>
              <a:rPr lang="en-AU" dirty="0"/>
              <a:t>The SWG is in negotiations with several service providers for redesign and hosting of the sector web site.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43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C. Partnerships for Effective Development Cooperation (VDCAP)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46906"/>
              </p:ext>
            </p:extLst>
          </p:nvPr>
        </p:nvGraphicFramePr>
        <p:xfrm>
          <a:off x="1010193" y="2020093"/>
          <a:ext cx="9701350" cy="43281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788082">
                  <a:extLst>
                    <a:ext uri="{9D8B030D-6E8A-4147-A177-3AD203B41FA5}">
                      <a16:colId xmlns:a16="http://schemas.microsoft.com/office/drawing/2014/main" val="1697423365"/>
                    </a:ext>
                  </a:extLst>
                </a:gridCol>
                <a:gridCol w="3808796">
                  <a:extLst>
                    <a:ext uri="{9D8B030D-6E8A-4147-A177-3AD203B41FA5}">
                      <a16:colId xmlns:a16="http://schemas.microsoft.com/office/drawing/2014/main" val="299836100"/>
                    </a:ext>
                  </a:extLst>
                </a:gridCol>
                <a:gridCol w="3104472">
                  <a:extLst>
                    <a:ext uri="{9D8B030D-6E8A-4147-A177-3AD203B41FA5}">
                      <a16:colId xmlns:a16="http://schemas.microsoft.com/office/drawing/2014/main" val="1741786005"/>
                    </a:ext>
                  </a:extLst>
                </a:gridCol>
              </a:tblGrid>
              <a:tr h="16166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194945" algn="l"/>
                        </a:tabLst>
                      </a:pPr>
                      <a:r>
                        <a:rPr lang="en-AU" sz="2400" dirty="0">
                          <a:effectLst/>
                        </a:rPr>
                        <a:t>1. Greater aligning and tailoring </a:t>
                      </a:r>
                      <a:br>
                        <a:rPr lang="en-AU" sz="2400" dirty="0">
                          <a:effectLst/>
                        </a:rPr>
                      </a:br>
                      <a:r>
                        <a:rPr lang="en-AU" sz="2400" dirty="0">
                          <a:effectLst/>
                        </a:rPr>
                        <a:t>…</a:t>
                      </a:r>
                      <a:r>
                        <a:rPr lang="en-AU" sz="1600" dirty="0">
                          <a:effectLst/>
                        </a:rPr>
                        <a:t>of development finance to the national development agenda and context through results-based planning practices.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</a:rPr>
                        <a:t>The RTM</a:t>
                      </a:r>
                      <a:r>
                        <a:rPr lang="en-AU" sz="1800" baseline="0" dirty="0">
                          <a:effectLst/>
                        </a:rPr>
                        <a:t> </a:t>
                      </a:r>
                      <a:r>
                        <a:rPr lang="en-AU" sz="1800" dirty="0">
                          <a:effectLst/>
                        </a:rPr>
                        <a:t>Focus Areas adopted by the SWG-ARD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</a:rPr>
                        <a:t>Used to structure planning and reporting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</a:rPr>
                        <a:t>Development partners recognize areas as being priorities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</a:rPr>
                        <a:t>Relates</a:t>
                      </a:r>
                      <a:r>
                        <a:rPr lang="en-AU" sz="1800" baseline="0" dirty="0">
                          <a:effectLst/>
                        </a:rPr>
                        <a:t> </a:t>
                      </a:r>
                      <a:r>
                        <a:rPr lang="en-AU" sz="1800" dirty="0">
                          <a:effectLst/>
                        </a:rPr>
                        <a:t>to NSEDP and sector strategies and plans.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</a:rPr>
                        <a:t>Room for improvement in alignment of development support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</a:rPr>
                        <a:t>Needs continued engagement of Government agencies and DPs.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2206275"/>
                  </a:ext>
                </a:extLst>
              </a:tr>
              <a:tr h="1347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5. Programme-Based Approaches (PBAs) and Sector Wide Approaches (</a:t>
                      </a:r>
                      <a:r>
                        <a:rPr lang="en-AU" sz="2400" dirty="0" err="1">
                          <a:effectLst/>
                        </a:rPr>
                        <a:t>SWAp</a:t>
                      </a:r>
                      <a:r>
                        <a:rPr lang="en-AU" sz="2400" dirty="0">
                          <a:effectLst/>
                        </a:rPr>
                        <a:t>)</a:t>
                      </a:r>
                      <a:r>
                        <a:rPr lang="en-AU" sz="1400" dirty="0">
                          <a:effectLst/>
                        </a:rPr>
                        <a:t> </a:t>
                      </a:r>
                      <a:br>
                        <a:rPr lang="en-AU" sz="1400" dirty="0">
                          <a:effectLst/>
                        </a:rPr>
                      </a:br>
                      <a:r>
                        <a:rPr lang="en-AU" sz="1400" dirty="0">
                          <a:effectLst/>
                        </a:rPr>
                        <a:t>…</a:t>
                      </a:r>
                      <a:r>
                        <a:rPr lang="en-AU" sz="1600" dirty="0">
                          <a:effectLst/>
                        </a:rPr>
                        <a:t>to support the implementation of the NSEDPs including SDGs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</a:rPr>
                        <a:t>The Northern Upland Development Programme (NUDP), (closed in March 2016), was the most recent ARD programme-based approach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</a:rPr>
                        <a:t>The continuation of the NUDP has been financed by only one Development Partner. 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There are no prospects for adoption of PBAs or </a:t>
                      </a:r>
                      <a:r>
                        <a:rPr lang="en-AU" sz="1800" dirty="0" err="1">
                          <a:effectLst/>
                        </a:rPr>
                        <a:t>SWAp</a:t>
                      </a:r>
                      <a:r>
                        <a:rPr lang="en-AU" sz="1800" dirty="0">
                          <a:effectLst/>
                        </a:rPr>
                        <a:t> in the ARD sector.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178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84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C. Partnerships for Effective Development Cooperation (VDCAP)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532975"/>
              </p:ext>
            </p:extLst>
          </p:nvPr>
        </p:nvGraphicFramePr>
        <p:xfrm>
          <a:off x="1010193" y="2020093"/>
          <a:ext cx="9701350" cy="39014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788082">
                  <a:extLst>
                    <a:ext uri="{9D8B030D-6E8A-4147-A177-3AD203B41FA5}">
                      <a16:colId xmlns:a16="http://schemas.microsoft.com/office/drawing/2014/main" val="1697423365"/>
                    </a:ext>
                  </a:extLst>
                </a:gridCol>
                <a:gridCol w="3808796">
                  <a:extLst>
                    <a:ext uri="{9D8B030D-6E8A-4147-A177-3AD203B41FA5}">
                      <a16:colId xmlns:a16="http://schemas.microsoft.com/office/drawing/2014/main" val="299836100"/>
                    </a:ext>
                  </a:extLst>
                </a:gridCol>
                <a:gridCol w="3104472">
                  <a:extLst>
                    <a:ext uri="{9D8B030D-6E8A-4147-A177-3AD203B41FA5}">
                      <a16:colId xmlns:a16="http://schemas.microsoft.com/office/drawing/2014/main" val="1741786005"/>
                    </a:ext>
                  </a:extLst>
                </a:gridCol>
              </a:tblGrid>
              <a:tr h="1347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+mn-lt"/>
                        </a:rPr>
                        <a:t>6.  Coordinate</a:t>
                      </a:r>
                      <a:r>
                        <a:rPr lang="en-AU" sz="2000" baseline="0" dirty="0">
                          <a:effectLst/>
                          <a:latin typeface="+mn-lt"/>
                        </a:rPr>
                        <a:t> and Simplify</a:t>
                      </a:r>
                      <a:br>
                        <a:rPr lang="en-AU" sz="1400" baseline="0" dirty="0">
                          <a:effectLst/>
                          <a:latin typeface="+mn-lt"/>
                        </a:rPr>
                      </a:br>
                      <a:r>
                        <a:rPr lang="en-AU" sz="1400" dirty="0">
                          <a:effectLst/>
                          <a:latin typeface="+mn-lt"/>
                        </a:rPr>
                        <a:t>Under Government leadership, providers of development cooperation coordinate their strategies and actions, simplify procedures vis-à-vis the Government and enhance collaboration to avoid duplication. 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effectLst/>
                          <a:latin typeface="+mn-lt"/>
                        </a:rPr>
                        <a:t>Development partners have been designing and structuring support to address government priorities, 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effectLst/>
                          <a:latin typeface="+mn-lt"/>
                        </a:rPr>
                        <a:t>The SWG-ARD has fostered synergies between programmes where appropriate.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effectLst/>
                          <a:latin typeface="+mn-lt"/>
                        </a:rPr>
                        <a:t>Systematic gathering of intelligence on future programming of development partners will be difficult to implement.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437972"/>
                  </a:ext>
                </a:extLst>
              </a:tr>
              <a:tr h="1347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Helvetica Neue"/>
                        </a:rPr>
                        <a:t>8.  Evolution of the Round Table Process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050" dirty="0">
                          <a:effectLst/>
                          <a:latin typeface="+mn-lt"/>
                          <a:ea typeface="Times New Roman" panose="02020603050405020304" pitchFamily="18" charset="0"/>
                          <a:cs typeface="Helvetica Neue"/>
                        </a:rPr>
                        <a:t>- moving towards greater partnership for effective development cooperation 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SWG-ARD promotes policy dialogue on a wide range of strategic development programming questions and challenges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Focuses</a:t>
                      </a:r>
                      <a:r>
                        <a:rPr lang="en-AU" sz="160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on </a:t>
                      </a:r>
                      <a:r>
                        <a:rPr lang="en-A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evidence gathered from specific studies and ongoing priority programmes supported by development partners.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Approach can be further developed with closer links between the policy debate and programming challenges.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Opportunities to</a:t>
                      </a:r>
                      <a:r>
                        <a:rPr lang="en-AU" sz="160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link with new MAF Department of Policy and Legal Affairs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458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413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C. Partnerships for Effective Development Cooperation (VDCAP)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389999"/>
              </p:ext>
            </p:extLst>
          </p:nvPr>
        </p:nvGraphicFramePr>
        <p:xfrm>
          <a:off x="1010193" y="2020093"/>
          <a:ext cx="9701350" cy="37490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788082">
                  <a:extLst>
                    <a:ext uri="{9D8B030D-6E8A-4147-A177-3AD203B41FA5}">
                      <a16:colId xmlns:a16="http://schemas.microsoft.com/office/drawing/2014/main" val="1697423365"/>
                    </a:ext>
                  </a:extLst>
                </a:gridCol>
                <a:gridCol w="3808796">
                  <a:extLst>
                    <a:ext uri="{9D8B030D-6E8A-4147-A177-3AD203B41FA5}">
                      <a16:colId xmlns:a16="http://schemas.microsoft.com/office/drawing/2014/main" val="299836100"/>
                    </a:ext>
                  </a:extLst>
                </a:gridCol>
                <a:gridCol w="3104472">
                  <a:extLst>
                    <a:ext uri="{9D8B030D-6E8A-4147-A177-3AD203B41FA5}">
                      <a16:colId xmlns:a16="http://schemas.microsoft.com/office/drawing/2014/main" val="1741786005"/>
                    </a:ext>
                  </a:extLst>
                </a:gridCol>
              </a:tblGrid>
              <a:tr h="1347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Helvetica Neue"/>
                        </a:rPr>
                        <a:t>13. South-South cooperation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Helvetica Neue"/>
                        </a:rPr>
                        <a:t>Improving understanding on the nature and modalities of south-south cooperation partners and their significant participation in development cooperation management through a clear coordination and reporting mechanism</a:t>
                      </a:r>
                      <a:endParaRPr lang="en-US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There are many examples of South-South collaboration with ASEAN and regional partners in the ARD Sector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Links also fostered by international development organizations in tripartite partnerships.</a:t>
                      </a: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SSC linkages could be monitored periodically in a more systematic way if that was felt to be valuable.</a:t>
                      </a: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178942"/>
                  </a:ext>
                </a:extLst>
              </a:tr>
              <a:tr h="13471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Helvetica Neue"/>
                        </a:rPr>
                        <a:t>14. Private Sector Engagement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050" dirty="0">
                          <a:effectLst/>
                          <a:latin typeface="+mn-lt"/>
                          <a:ea typeface="Times New Roman" panose="02020603050405020304" pitchFamily="18" charset="0"/>
                          <a:cs typeface="Helvetica Neue"/>
                        </a:rPr>
                        <a:t>Improving engagement of private sector in national and provincial development planning and coordination, including the implementation, reporting and oversight of development results and outcomes through a proper analytical framework/mechanism.  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organized or structured approach to increase the engagement of private sector stakeholders in the SWG-ARD process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Many private-sector stakeholders do participate actively, especially in SSWGs.</a:t>
                      </a: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more structured process of engaging private sector stakeholders in the SWG-ARD could be explored, 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LMCCI could assist, </a:t>
                      </a:r>
                    </a:p>
                    <a:p>
                      <a:pPr marL="171450" marR="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Informal consultation to explore opportunities</a:t>
                      </a: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437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001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930</Words>
  <Application>Microsoft Office PowerPoint</Application>
  <PresentationFormat>Widescreen</PresentationFormat>
  <Paragraphs>95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Helvetica Neue</vt:lpstr>
      <vt:lpstr>Times New Roman</vt:lpstr>
      <vt:lpstr>Office Theme</vt:lpstr>
      <vt:lpstr>Updates from each SSWG: To be included in the RTIM Reporting Discussion this Afternoon</vt:lpstr>
      <vt:lpstr>Report of the SWG-ARD to the  Round Table Implementation Meeting</vt:lpstr>
      <vt:lpstr>Report from SWG to RTIM</vt:lpstr>
      <vt:lpstr>SWG-level reporting</vt:lpstr>
      <vt:lpstr>Overall Progress</vt:lpstr>
      <vt:lpstr>Overview of Performance:  A. RTIM follow-up actions</vt:lpstr>
      <vt:lpstr>A. RTIM follow-up actions (continued)</vt:lpstr>
      <vt:lpstr>B. Communications</vt:lpstr>
      <vt:lpstr>C. Partnerships for Effective Development Cooperation (VDCAP)</vt:lpstr>
      <vt:lpstr>C. Partnerships for Effective Development Cooperation (VDCAP) (continued)</vt:lpstr>
      <vt:lpstr>C. Partnerships for Effective Development Cooperation (VDCAP) (continued)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of the SWG-ARD to the  RTIM</dc:title>
  <dc:creator>Jones, Michael (FAOLA)</dc:creator>
  <cp:lastModifiedBy>Jones, Michael (FAOLA)</cp:lastModifiedBy>
  <cp:revision>15</cp:revision>
  <dcterms:created xsi:type="dcterms:W3CDTF">2017-09-25T10:44:26Z</dcterms:created>
  <dcterms:modified xsi:type="dcterms:W3CDTF">2017-09-27T10:52:25Z</dcterms:modified>
</cp:coreProperties>
</file>