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62" r:id="rId5"/>
    <p:sldId id="263" r:id="rId6"/>
    <p:sldId id="268" r:id="rId7"/>
    <p:sldId id="258" r:id="rId8"/>
    <p:sldId id="26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4" autoAdjust="0"/>
    <p:restoredTop sz="94660"/>
  </p:normalViewPr>
  <p:slideViewPr>
    <p:cSldViewPr snapToGrid="0">
      <p:cViewPr varScale="1">
        <p:scale>
          <a:sx n="90" d="100"/>
          <a:sy n="90" d="100"/>
        </p:scale>
        <p:origin x="43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2272551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1091000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1377826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30928C-78A2-46A3-ACFA-AD287A858C1B}"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4077895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30928C-78A2-46A3-ACFA-AD287A858C1B}" type="datetimeFigureOut">
              <a:rPr lang="en-US" smtClean="0"/>
              <a:t>9/29/2017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2091020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30928C-78A2-46A3-ACFA-AD287A858C1B}" type="datetimeFigureOut">
              <a:rPr lang="en-US" smtClean="0"/>
              <a:t>9/29/2017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3741234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30928C-78A2-46A3-ACFA-AD287A858C1B}" type="datetimeFigureOut">
              <a:rPr lang="en-US" smtClean="0"/>
              <a:t>9/29/2017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2223299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30928C-78A2-46A3-ACFA-AD287A858C1B}"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1032994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30928C-78A2-46A3-ACFA-AD287A858C1B}"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8963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1488432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2814449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30928C-78A2-46A3-ACFA-AD287A858C1B}" type="datetimeFigureOut">
              <a:rPr lang="en-US" smtClean="0"/>
              <a:t>9/29/2017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80019F-44F8-419A-A8BE-31FDBC0CBF2E}" type="slidenum">
              <a:rPr lang="en-US" smtClean="0"/>
              <a:t>‹#›</a:t>
            </a:fld>
            <a:endParaRPr lang="en-US"/>
          </a:p>
        </p:txBody>
      </p:sp>
    </p:spTree>
    <p:extLst>
      <p:ext uri="{BB962C8B-B14F-4D97-AF65-F5344CB8AC3E}">
        <p14:creationId xmlns:p14="http://schemas.microsoft.com/office/powerpoint/2010/main" val="1087659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245699"/>
          </a:xfrm>
        </p:spPr>
        <p:txBody>
          <a:bodyPr>
            <a:normAutofit/>
          </a:bodyPr>
          <a:lstStyle/>
          <a:p>
            <a:r>
              <a:rPr lang="en-US" sz="4800" dirty="0"/>
              <a:t>SSWG Presentation on: Forestry</a:t>
            </a:r>
          </a:p>
        </p:txBody>
      </p:sp>
      <p:sp>
        <p:nvSpPr>
          <p:cNvPr id="3" name="Subtitle 2"/>
          <p:cNvSpPr>
            <a:spLocks noGrp="1"/>
          </p:cNvSpPr>
          <p:nvPr>
            <p:ph type="subTitle" idx="1"/>
          </p:nvPr>
        </p:nvSpPr>
        <p:spPr/>
        <p:txBody>
          <a:bodyPr>
            <a:normAutofit lnSpcReduction="10000"/>
          </a:bodyPr>
          <a:lstStyle/>
          <a:p>
            <a:r>
              <a:rPr lang="en-US" dirty="0"/>
              <a:t>Contributions to the RTIM Report (2017)</a:t>
            </a:r>
          </a:p>
          <a:p>
            <a:endParaRPr lang="en-US" dirty="0"/>
          </a:p>
          <a:p>
            <a:r>
              <a:rPr lang="en-US" dirty="0"/>
              <a:t>27</a:t>
            </a:r>
            <a:r>
              <a:rPr lang="en-US" baseline="30000" dirty="0"/>
              <a:t>th</a:t>
            </a:r>
            <a:r>
              <a:rPr lang="en-US" dirty="0"/>
              <a:t> Sep 2017</a:t>
            </a:r>
          </a:p>
          <a:p>
            <a:r>
              <a:rPr lang="en-US" dirty="0"/>
              <a:t>SWG-ARD Meeting @ MAF</a:t>
            </a:r>
          </a:p>
          <a:p>
            <a:endParaRPr lang="en-US" dirty="0"/>
          </a:p>
          <a:p>
            <a:endParaRPr lang="en-US" dirty="0"/>
          </a:p>
        </p:txBody>
      </p:sp>
    </p:spTree>
    <p:extLst>
      <p:ext uri="{BB962C8B-B14F-4D97-AF65-F5344CB8AC3E}">
        <p14:creationId xmlns:p14="http://schemas.microsoft.com/office/powerpoint/2010/main" val="3594409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854075"/>
          </a:xfrm>
        </p:spPr>
        <p:txBody>
          <a:bodyPr/>
          <a:lstStyle/>
          <a:p>
            <a:pPr algn="ctr"/>
            <a:r>
              <a:rPr kumimoji="1" lang="en-US" altLang="ja-JP" dirty="0"/>
              <a:t>FSSWG meeting in 2017</a:t>
            </a:r>
            <a:endParaRPr kumimoji="1" lang="ja-JP" altLang="en-US" dirty="0"/>
          </a:p>
        </p:txBody>
      </p:sp>
      <p:sp>
        <p:nvSpPr>
          <p:cNvPr id="3" name="コンテンツ プレースホルダー 2"/>
          <p:cNvSpPr>
            <a:spLocks noGrp="1"/>
          </p:cNvSpPr>
          <p:nvPr>
            <p:ph idx="1"/>
          </p:nvPr>
        </p:nvSpPr>
        <p:spPr>
          <a:xfrm>
            <a:off x="838200" y="1137138"/>
            <a:ext cx="10515600" cy="5039825"/>
          </a:xfrm>
        </p:spPr>
        <p:txBody>
          <a:bodyPr/>
          <a:lstStyle/>
          <a:p>
            <a:pPr marL="0" indent="0">
              <a:buNone/>
            </a:pPr>
            <a:r>
              <a:rPr kumimoji="1" lang="en-US" altLang="ja-JP" u="sng" dirty="0"/>
              <a:t>1</a:t>
            </a:r>
            <a:r>
              <a:rPr kumimoji="1" lang="en-US" altLang="ja-JP" u="sng" baseline="30000" dirty="0"/>
              <a:t>st</a:t>
            </a:r>
            <a:r>
              <a:rPr kumimoji="1" lang="en-US" altLang="ja-JP" u="sng" dirty="0"/>
              <a:t>: 24</a:t>
            </a:r>
            <a:r>
              <a:rPr kumimoji="1" lang="en-US" altLang="ja-JP" u="sng" baseline="30000" dirty="0"/>
              <a:t>th</a:t>
            </a:r>
            <a:r>
              <a:rPr kumimoji="1" lang="en-US" altLang="ja-JP" u="sng" dirty="0"/>
              <a:t> Mar 2017</a:t>
            </a:r>
          </a:p>
          <a:p>
            <a:pPr marL="0" indent="0">
              <a:buNone/>
            </a:pPr>
            <a:r>
              <a:rPr kumimoji="1" lang="en-US" altLang="ja-JP" dirty="0"/>
              <a:t>Main topics; Forest Policy and Forestry Law revision</a:t>
            </a:r>
          </a:p>
          <a:p>
            <a:pPr marL="0" indent="0">
              <a:buNone/>
            </a:pPr>
            <a:r>
              <a:rPr kumimoji="1" lang="en-US" altLang="ja-JP" dirty="0"/>
              <a:t>                       Boundary delineation of 3 forest categories</a:t>
            </a:r>
          </a:p>
          <a:p>
            <a:pPr marL="0" indent="0">
              <a:buNone/>
            </a:pPr>
            <a:r>
              <a:rPr kumimoji="1" lang="en-US" altLang="ja-JP" dirty="0"/>
              <a:t>                       Status on FLEGT and REDD+</a:t>
            </a:r>
          </a:p>
          <a:p>
            <a:pPr marL="0" indent="0">
              <a:buNone/>
            </a:pPr>
            <a:endParaRPr kumimoji="1" lang="en-US" altLang="ja-JP" dirty="0"/>
          </a:p>
          <a:p>
            <a:pPr marL="0" indent="0">
              <a:buNone/>
            </a:pPr>
            <a:r>
              <a:rPr kumimoji="1" lang="en-US" altLang="ja-JP" u="sng" dirty="0"/>
              <a:t>2</a:t>
            </a:r>
            <a:r>
              <a:rPr kumimoji="1" lang="en-US" altLang="ja-JP" u="sng" baseline="30000" dirty="0"/>
              <a:t>nd</a:t>
            </a:r>
            <a:r>
              <a:rPr kumimoji="1" lang="en-US" altLang="ja-JP" u="sng" dirty="0"/>
              <a:t>: 30</a:t>
            </a:r>
            <a:r>
              <a:rPr kumimoji="1" lang="en-US" altLang="ja-JP" u="sng" baseline="30000" dirty="0"/>
              <a:t>th</a:t>
            </a:r>
            <a:r>
              <a:rPr kumimoji="1" lang="en-US" altLang="ja-JP" u="sng" dirty="0"/>
              <a:t> Aug 2017</a:t>
            </a:r>
          </a:p>
          <a:p>
            <a:pPr marL="0" indent="0">
              <a:buNone/>
            </a:pPr>
            <a:r>
              <a:rPr kumimoji="1" lang="en-US" altLang="ja-JP" dirty="0"/>
              <a:t>Main topics; New mandates and structure of DOF</a:t>
            </a:r>
          </a:p>
          <a:p>
            <a:pPr marL="0" indent="0">
              <a:buNone/>
            </a:pPr>
            <a:r>
              <a:rPr kumimoji="1" lang="en-US" altLang="ja-JP" dirty="0"/>
              <a:t>                       Progress in Management of Dry-dipterocarp Forest Project</a:t>
            </a:r>
          </a:p>
          <a:p>
            <a:pPr marL="0" indent="0">
              <a:buNone/>
            </a:pPr>
            <a:r>
              <a:rPr kumimoji="1" lang="en-US" altLang="ja-JP" dirty="0"/>
              <a:t>                       Status on REDD+ including FPIC process in HPN Province</a:t>
            </a:r>
            <a:endParaRPr kumimoji="1" lang="ja-JP" altLang="en-US" dirty="0"/>
          </a:p>
        </p:txBody>
      </p:sp>
    </p:spTree>
    <p:extLst>
      <p:ext uri="{BB962C8B-B14F-4D97-AF65-F5344CB8AC3E}">
        <p14:creationId xmlns:p14="http://schemas.microsoft.com/office/powerpoint/2010/main" val="2059584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Actions/activities relating to the RTM/RTIM recommendation /discussion points</a:t>
            </a:r>
            <a:endParaRPr lang="en-US" dirty="0"/>
          </a:p>
        </p:txBody>
      </p:sp>
      <p:sp>
        <p:nvSpPr>
          <p:cNvPr id="3" name="Content Placeholder 2"/>
          <p:cNvSpPr>
            <a:spLocks noGrp="1"/>
          </p:cNvSpPr>
          <p:nvPr>
            <p:ph idx="1"/>
          </p:nvPr>
        </p:nvSpPr>
        <p:spPr>
          <a:xfrm>
            <a:off x="838199" y="1825625"/>
            <a:ext cx="10017369" cy="4351338"/>
          </a:xfrm>
          <a:ln>
            <a:solidFill>
              <a:schemeClr val="tx2"/>
            </a:solidFill>
          </a:ln>
        </p:spPr>
        <p:txBody>
          <a:bodyPr>
            <a:normAutofit/>
          </a:bodyPr>
          <a:lstStyle/>
          <a:p>
            <a:pPr marL="0" indent="0">
              <a:buNone/>
            </a:pPr>
            <a:r>
              <a:rPr lang="en-US" dirty="0"/>
              <a:t>Progress</a:t>
            </a:r>
          </a:p>
          <a:p>
            <a:pPr marL="0" indent="0">
              <a:buNone/>
            </a:pPr>
            <a:r>
              <a:rPr lang="en-US" dirty="0">
                <a:solidFill>
                  <a:schemeClr val="accent1"/>
                </a:solidFill>
              </a:rPr>
              <a:t>4.04: Promote agro-ecological practices (at national and regional level) such as organic farming, conservation agriculture and agro-forestry</a:t>
            </a:r>
          </a:p>
          <a:p>
            <a:pPr marL="0" indent="0">
              <a:buNone/>
            </a:pPr>
            <a:r>
              <a:rPr lang="en-US" dirty="0"/>
              <a:t>This is considered a potential intervention to address crop land expansion into forest area in draft National REDD+ Strategy (NRS)</a:t>
            </a:r>
          </a:p>
          <a:p>
            <a:pPr marL="0" indent="0">
              <a:buNone/>
            </a:pPr>
            <a:r>
              <a:rPr lang="en-US" dirty="0">
                <a:solidFill>
                  <a:schemeClr val="accent1"/>
                </a:solidFill>
              </a:rPr>
              <a:t>4.06:  Ensure Land Tenure Security</a:t>
            </a:r>
          </a:p>
          <a:p>
            <a:pPr marL="0" indent="0">
              <a:buNone/>
            </a:pPr>
            <a:r>
              <a:rPr lang="en-US" dirty="0"/>
              <a:t>This is considered a very important condition for forest protection in draft NRS</a:t>
            </a:r>
          </a:p>
        </p:txBody>
      </p:sp>
    </p:spTree>
    <p:extLst>
      <p:ext uri="{BB962C8B-B14F-4D97-AF65-F5344CB8AC3E}">
        <p14:creationId xmlns:p14="http://schemas.microsoft.com/office/powerpoint/2010/main" val="555322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Actions/activities relating to the RTM/RTIM recommendation /discussion points</a:t>
            </a:r>
            <a:endParaRPr lang="en-US" dirty="0"/>
          </a:p>
        </p:txBody>
      </p:sp>
      <p:sp>
        <p:nvSpPr>
          <p:cNvPr id="3" name="Content Placeholder 2"/>
          <p:cNvSpPr>
            <a:spLocks noGrp="1"/>
          </p:cNvSpPr>
          <p:nvPr>
            <p:ph idx="1"/>
          </p:nvPr>
        </p:nvSpPr>
        <p:spPr>
          <a:xfrm>
            <a:off x="838200" y="1825625"/>
            <a:ext cx="10263554" cy="4692406"/>
          </a:xfrm>
          <a:ln>
            <a:solidFill>
              <a:schemeClr val="tx2"/>
            </a:solidFill>
          </a:ln>
        </p:spPr>
        <p:txBody>
          <a:bodyPr>
            <a:normAutofit lnSpcReduction="10000"/>
          </a:bodyPr>
          <a:lstStyle/>
          <a:p>
            <a:pPr marL="0" indent="0">
              <a:buNone/>
            </a:pPr>
            <a:r>
              <a:rPr lang="en-US" dirty="0"/>
              <a:t>Progress</a:t>
            </a:r>
          </a:p>
          <a:p>
            <a:pPr marL="0" indent="0">
              <a:buNone/>
            </a:pPr>
            <a:r>
              <a:rPr lang="en-US" dirty="0">
                <a:solidFill>
                  <a:schemeClr val="accent1"/>
                </a:solidFill>
              </a:rPr>
              <a:t>9.1: Complete the forest law and its regulations</a:t>
            </a:r>
          </a:p>
          <a:p>
            <a:pPr marL="0" indent="0">
              <a:buNone/>
            </a:pPr>
            <a:r>
              <a:rPr lang="en-US" dirty="0"/>
              <a:t>Revision process is on-going and a final draft will be submitted to NA in Oct 2018 </a:t>
            </a:r>
          </a:p>
          <a:p>
            <a:pPr marL="0" indent="0">
              <a:buNone/>
            </a:pPr>
            <a:endParaRPr lang="en-US" dirty="0"/>
          </a:p>
          <a:p>
            <a:pPr marL="0" indent="0">
              <a:buNone/>
            </a:pPr>
            <a:r>
              <a:rPr lang="en-US" dirty="0">
                <a:solidFill>
                  <a:schemeClr val="accent1"/>
                </a:solidFill>
              </a:rPr>
              <a:t>9.2: Improve enforcement of policies against illegal use of natural resources and wildlife trafficking</a:t>
            </a:r>
          </a:p>
          <a:p>
            <a:pPr marL="0" indent="0">
              <a:buNone/>
            </a:pPr>
            <a:r>
              <a:rPr lang="en-US" dirty="0"/>
              <a:t>This has been continuously addressed through implementation of PM Order 15 in May 2016 and its implementing regulations. In addition, negotiation with EU on Voluntary Partnership Agreement of FLEGT is also going 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41799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Actions/activities relating to the RTM/RTIM recommendation /discussion points</a:t>
            </a:r>
            <a:endParaRPr lang="en-US" dirty="0"/>
          </a:p>
        </p:txBody>
      </p:sp>
      <p:sp>
        <p:nvSpPr>
          <p:cNvPr id="3" name="Content Placeholder 2"/>
          <p:cNvSpPr>
            <a:spLocks noGrp="1"/>
          </p:cNvSpPr>
          <p:nvPr>
            <p:ph idx="1"/>
          </p:nvPr>
        </p:nvSpPr>
        <p:spPr>
          <a:xfrm>
            <a:off x="838200" y="1825625"/>
            <a:ext cx="10333892" cy="4351338"/>
          </a:xfrm>
          <a:ln>
            <a:solidFill>
              <a:schemeClr val="tx2"/>
            </a:solidFill>
          </a:ln>
        </p:spPr>
        <p:txBody>
          <a:bodyPr>
            <a:normAutofit fontScale="85000" lnSpcReduction="20000"/>
          </a:bodyPr>
          <a:lstStyle/>
          <a:p>
            <a:pPr marL="0" indent="0">
              <a:buNone/>
            </a:pPr>
            <a:r>
              <a:rPr lang="en-US" dirty="0"/>
              <a:t>Progress</a:t>
            </a:r>
          </a:p>
          <a:p>
            <a:pPr marL="0" indent="0">
              <a:buNone/>
            </a:pPr>
            <a:r>
              <a:rPr lang="en-US" dirty="0">
                <a:solidFill>
                  <a:schemeClr val="accent1"/>
                </a:solidFill>
              </a:rPr>
              <a:t>9.7: Develop geographical map and master plan for managing, protecting, developing, and using land and natural resources</a:t>
            </a:r>
          </a:p>
          <a:p>
            <a:pPr marL="0" indent="0">
              <a:buNone/>
            </a:pPr>
            <a:endParaRPr lang="en-US" dirty="0"/>
          </a:p>
          <a:p>
            <a:pPr marL="0" indent="0">
              <a:buNone/>
            </a:pPr>
            <a:r>
              <a:rPr lang="en-US" dirty="0"/>
              <a:t>Land/forest use maps for 2000,05,10 and 2015 are completed.</a:t>
            </a:r>
          </a:p>
          <a:p>
            <a:pPr marL="0" indent="0">
              <a:buNone/>
            </a:pPr>
            <a:endParaRPr lang="en-US" dirty="0">
              <a:solidFill>
                <a:schemeClr val="accent1"/>
              </a:solidFill>
            </a:endParaRPr>
          </a:p>
          <a:p>
            <a:pPr marL="0" indent="0">
              <a:buNone/>
            </a:pPr>
            <a:r>
              <a:rPr lang="en-US" dirty="0">
                <a:solidFill>
                  <a:schemeClr val="accent1"/>
                </a:solidFill>
              </a:rPr>
              <a:t>9.9: Support climate resilience, apply multi-sector approaches, engage private sector actors, maximize efficiency, include REDD+, National Determined Contribution and the Paris Agreement.</a:t>
            </a:r>
          </a:p>
          <a:p>
            <a:pPr marL="0" indent="0">
              <a:buNone/>
            </a:pPr>
            <a:endParaRPr lang="en-US" dirty="0"/>
          </a:p>
          <a:p>
            <a:pPr marL="0" indent="0">
              <a:buNone/>
            </a:pPr>
            <a:r>
              <a:rPr lang="en-US" dirty="0"/>
              <a:t>REDD+ readiness preparation is on-going and Emission Reduction Program Document is being drafted for the Carbon Fund of Forest Carbon Partnership Facility administered by WB.</a:t>
            </a:r>
          </a:p>
        </p:txBody>
      </p:sp>
    </p:spTree>
    <p:extLst>
      <p:ext uri="{BB962C8B-B14F-4D97-AF65-F5344CB8AC3E}">
        <p14:creationId xmlns:p14="http://schemas.microsoft.com/office/powerpoint/2010/main" val="1841799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453661" y="518829"/>
            <a:ext cx="8815753" cy="369332"/>
          </a:xfrm>
          <a:prstGeom prst="rect">
            <a:avLst/>
          </a:prstGeom>
          <a:noFill/>
        </p:spPr>
        <p:txBody>
          <a:bodyPr wrap="square" rtlCol="0">
            <a:spAutoFit/>
          </a:bodyPr>
          <a:lstStyle/>
          <a:p>
            <a:pPr algn="ctr"/>
            <a:r>
              <a:rPr kumimoji="1" lang="en-US" altLang="ja-JP" dirty="0"/>
              <a:t>Land/Forest Area Change Matrix between 2005 and 2015 </a:t>
            </a:r>
            <a:endParaRPr kumimoji="1" lang="ja-JP" alt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019908"/>
            <a:ext cx="10515600" cy="439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テキスト ボックス 2"/>
          <p:cNvSpPr txBox="1"/>
          <p:nvPr/>
        </p:nvSpPr>
        <p:spPr>
          <a:xfrm>
            <a:off x="937846" y="5685692"/>
            <a:ext cx="10398369" cy="923330"/>
          </a:xfrm>
          <a:prstGeom prst="rect">
            <a:avLst/>
          </a:prstGeom>
          <a:noFill/>
        </p:spPr>
        <p:txBody>
          <a:bodyPr wrap="square" rtlCol="0">
            <a:spAutoFit/>
          </a:bodyPr>
          <a:lstStyle/>
          <a:p>
            <a:r>
              <a:rPr kumimoji="1" lang="en-US" altLang="ja-JP" b="1" dirty="0"/>
              <a:t>Deforestation (conversion)</a:t>
            </a:r>
            <a:r>
              <a:rPr kumimoji="1" lang="en-US" altLang="ja-JP" dirty="0"/>
              <a:t>; Permanent Agriculture, Upland Crop (pioneering  shifting cultivation), infrastructure</a:t>
            </a:r>
          </a:p>
          <a:p>
            <a:r>
              <a:rPr kumimoji="1" lang="en-US" altLang="ja-JP" b="1" dirty="0"/>
              <a:t>Forest Degradation</a:t>
            </a:r>
            <a:r>
              <a:rPr kumimoji="1" lang="en-US" altLang="ja-JP" dirty="0"/>
              <a:t>; Regenerating vegetation (fallow and heavy wood extraction), Forest plantation </a:t>
            </a:r>
            <a:endParaRPr kumimoji="1" lang="ja-JP" altLang="en-US" dirty="0"/>
          </a:p>
        </p:txBody>
      </p:sp>
    </p:spTree>
    <p:extLst>
      <p:ext uri="{BB962C8B-B14F-4D97-AF65-F5344CB8AC3E}">
        <p14:creationId xmlns:p14="http://schemas.microsoft.com/office/powerpoint/2010/main" val="619154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67213"/>
          </a:xfrm>
        </p:spPr>
        <p:txBody>
          <a:bodyPr>
            <a:noAutofit/>
          </a:bodyPr>
          <a:lstStyle/>
          <a:p>
            <a:pPr algn="ctr"/>
            <a:r>
              <a:rPr lang="en-US" sz="3600" dirty="0"/>
              <a:t>Substantive actions/activities; REDD+</a:t>
            </a:r>
          </a:p>
        </p:txBody>
      </p:sp>
      <p:sp>
        <p:nvSpPr>
          <p:cNvPr id="3" name="正方形/長方形 2"/>
          <p:cNvSpPr/>
          <p:nvPr/>
        </p:nvSpPr>
        <p:spPr>
          <a:xfrm>
            <a:off x="351693" y="1102554"/>
            <a:ext cx="5649057" cy="6186309"/>
          </a:xfrm>
          <a:prstGeom prst="rect">
            <a:avLst/>
          </a:prstGeom>
          <a:ln>
            <a:solidFill>
              <a:schemeClr val="tx1"/>
            </a:solidFill>
            <a:prstDash val="solid"/>
          </a:ln>
        </p:spPr>
        <p:txBody>
          <a:bodyPr wrap="square">
            <a:spAutoFit/>
          </a:bodyPr>
          <a:lstStyle/>
          <a:p>
            <a:r>
              <a:rPr lang="en-US" altLang="ja-JP" b="1" dirty="0"/>
              <a:t>Main elements of REDD+ and status at national level</a:t>
            </a:r>
          </a:p>
          <a:p>
            <a:r>
              <a:rPr lang="en-US" altLang="ja-JP" dirty="0"/>
              <a:t>1. </a:t>
            </a:r>
            <a:r>
              <a:rPr lang="en-US" altLang="ja-JP" u="sng" dirty="0"/>
              <a:t>NRS</a:t>
            </a:r>
            <a:r>
              <a:rPr lang="en-US" altLang="ja-JP" dirty="0"/>
              <a:t>: Lao version to be completed by early Oct 2017. GOL endorsement expected in 2017.</a:t>
            </a:r>
          </a:p>
          <a:p>
            <a:r>
              <a:rPr lang="en-US" altLang="ja-JP" dirty="0"/>
              <a:t>2. </a:t>
            </a:r>
            <a:r>
              <a:rPr lang="en-US" altLang="ja-JP" u="sng" dirty="0"/>
              <a:t>Reference Emission Levels</a:t>
            </a:r>
            <a:r>
              <a:rPr lang="en-US" altLang="ja-JP" dirty="0"/>
              <a:t>: Report  to UNFCCCC  to be submitted in early Jan 2018</a:t>
            </a:r>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r>
              <a:rPr lang="en-US" altLang="ja-JP" dirty="0"/>
              <a:t>3. </a:t>
            </a:r>
            <a:r>
              <a:rPr lang="en-US" altLang="ja-JP" u="sng" dirty="0"/>
              <a:t>National Forest Monitoring System for MRV</a:t>
            </a:r>
            <a:r>
              <a:rPr lang="en-US" altLang="ja-JP" dirty="0"/>
              <a:t>: Design completed and data being stored. MRV timing not decided.</a:t>
            </a:r>
          </a:p>
          <a:p>
            <a:r>
              <a:rPr lang="en-US" altLang="ja-JP" dirty="0"/>
              <a:t>4. </a:t>
            </a:r>
            <a:r>
              <a:rPr lang="en-US" altLang="ja-JP" u="sng" dirty="0"/>
              <a:t>Safeguards Information System</a:t>
            </a:r>
            <a:r>
              <a:rPr lang="en-US" altLang="ja-JP" dirty="0"/>
              <a:t>: Being prepared as Environment and Social Management Framework under FCPF/WB </a:t>
            </a:r>
          </a:p>
          <a:p>
            <a:endParaRPr lang="en-US" altLang="ja-JP" dirty="0"/>
          </a:p>
          <a:p>
            <a:endParaRPr lang="en-US" altLang="ja-JP" dirty="0"/>
          </a:p>
          <a:p>
            <a:endParaRPr lang="en-US" altLang="ja-JP"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221" y="2607450"/>
            <a:ext cx="5310554" cy="232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正方形/長方形 3"/>
          <p:cNvSpPr/>
          <p:nvPr/>
        </p:nvSpPr>
        <p:spPr>
          <a:xfrm>
            <a:off x="6000750" y="1092429"/>
            <a:ext cx="5804388" cy="5355312"/>
          </a:xfrm>
          <a:prstGeom prst="rect">
            <a:avLst/>
          </a:prstGeom>
          <a:ln>
            <a:solidFill>
              <a:schemeClr val="tx1"/>
            </a:solidFill>
            <a:prstDash val="solid"/>
          </a:ln>
        </p:spPr>
        <p:txBody>
          <a:bodyPr wrap="square">
            <a:spAutoFit/>
          </a:bodyPr>
          <a:lstStyle/>
          <a:p>
            <a:r>
              <a:rPr lang="en-US" altLang="ja-JP" b="1" dirty="0"/>
              <a:t>Preparation of Emission Reduction Program Document (ERPD) for Carbon Fund of FCPF</a:t>
            </a:r>
          </a:p>
          <a:p>
            <a:r>
              <a:rPr lang="en-US" altLang="ja-JP" dirty="0"/>
              <a:t>1. </a:t>
            </a:r>
            <a:r>
              <a:rPr lang="en-US" altLang="ja-JP" u="sng" dirty="0"/>
              <a:t>Target Area</a:t>
            </a:r>
            <a:r>
              <a:rPr lang="en-US" altLang="ja-JP" dirty="0"/>
              <a:t>: 6 Northern Provinces</a:t>
            </a:r>
          </a:p>
          <a:p>
            <a:r>
              <a:rPr lang="en-US" altLang="ja-JP" dirty="0"/>
              <a:t>2. </a:t>
            </a:r>
            <a:r>
              <a:rPr lang="en-US" altLang="ja-JP" u="sng" dirty="0"/>
              <a:t>Target date of selection for ER Payment Agreement: </a:t>
            </a:r>
            <a:r>
              <a:rPr lang="en-US" altLang="ja-JP" dirty="0"/>
              <a:t>CF Meeting in Jun 2018 (Draft submission in Jan 2018)</a:t>
            </a:r>
          </a:p>
          <a:p>
            <a:r>
              <a:rPr lang="en-US" altLang="ja-JP" dirty="0"/>
              <a:t>3. </a:t>
            </a:r>
            <a:r>
              <a:rPr lang="en-US" altLang="ja-JP" u="sng" dirty="0"/>
              <a:t>Main components of ERPD</a:t>
            </a:r>
          </a:p>
          <a:p>
            <a:pPr marL="285750" indent="-285750">
              <a:buFontTx/>
              <a:buChar char="-"/>
            </a:pPr>
            <a:r>
              <a:rPr lang="en-US" altLang="ja-JP" dirty="0"/>
              <a:t>Drivers and underlying causes of deforestation and degradation</a:t>
            </a:r>
          </a:p>
          <a:p>
            <a:pPr marL="285750" indent="-285750">
              <a:buFontTx/>
              <a:buChar char="-"/>
            </a:pPr>
            <a:r>
              <a:rPr lang="en-US" altLang="ja-JP" dirty="0"/>
              <a:t>Actions and interventions to address drivers and UC</a:t>
            </a:r>
          </a:p>
          <a:p>
            <a:pPr marL="285750" indent="-285750">
              <a:buFontTx/>
              <a:buChar char="-"/>
            </a:pPr>
            <a:r>
              <a:rPr lang="en-US" altLang="ja-JP" dirty="0"/>
              <a:t>Assessment of land and resource tenure </a:t>
            </a:r>
          </a:p>
          <a:p>
            <a:pPr marL="285750" indent="-285750">
              <a:buFontTx/>
              <a:buChar char="-"/>
            </a:pPr>
            <a:r>
              <a:rPr lang="en-US" altLang="ja-JP" dirty="0"/>
              <a:t>Stakeholder consultation and participation</a:t>
            </a:r>
          </a:p>
          <a:p>
            <a:pPr marL="285750" indent="-285750">
              <a:buFontTx/>
              <a:buChar char="-"/>
            </a:pPr>
            <a:r>
              <a:rPr lang="en-US" altLang="ja-JP" dirty="0"/>
              <a:t>Operation and financing plan</a:t>
            </a:r>
          </a:p>
          <a:p>
            <a:pPr marL="285750" indent="-285750">
              <a:buFontTx/>
              <a:buChar char="-"/>
            </a:pPr>
            <a:r>
              <a:rPr lang="en-US" altLang="ja-JP" dirty="0"/>
              <a:t>Safeguards Plan/Benefit Sharing Mechanism</a:t>
            </a:r>
          </a:p>
          <a:p>
            <a:pPr marL="285750" indent="-285750">
              <a:buFontTx/>
              <a:buChar char="-"/>
            </a:pPr>
            <a:r>
              <a:rPr lang="en-US" altLang="ja-JP" dirty="0"/>
              <a:t>Reference level</a:t>
            </a:r>
          </a:p>
          <a:p>
            <a:pPr marL="285750" indent="-285750">
              <a:buFontTx/>
              <a:buChar char="-"/>
            </a:pPr>
            <a:r>
              <a:rPr lang="en-US" altLang="ja-JP" dirty="0"/>
              <a:t>Approach for MRV</a:t>
            </a:r>
          </a:p>
          <a:p>
            <a:pPr marL="285750" indent="-285750">
              <a:buFontTx/>
              <a:buChar char="-"/>
            </a:pPr>
            <a:r>
              <a:rPr lang="en-US" altLang="ja-JP" dirty="0"/>
              <a:t>Displacement and Reversal</a:t>
            </a:r>
          </a:p>
          <a:p>
            <a:r>
              <a:rPr lang="en-US" altLang="ja-JP" dirty="0"/>
              <a:t>4. </a:t>
            </a:r>
            <a:r>
              <a:rPr lang="en-US" altLang="ja-JP" u="sng" dirty="0"/>
              <a:t>Provincial REDD+ Action Plan (PRAP)</a:t>
            </a:r>
            <a:r>
              <a:rPr lang="en-US" altLang="ja-JP" dirty="0"/>
              <a:t>: being drafted in the 6 Provinces</a:t>
            </a:r>
          </a:p>
          <a:p>
            <a:pPr marL="285750" indent="-285750">
              <a:buFontTx/>
              <a:buChar char="-"/>
            </a:pPr>
            <a:endParaRPr lang="en-US" altLang="ja-JP" dirty="0"/>
          </a:p>
        </p:txBody>
      </p:sp>
    </p:spTree>
    <p:extLst>
      <p:ext uri="{BB962C8B-B14F-4D97-AF65-F5344CB8AC3E}">
        <p14:creationId xmlns:p14="http://schemas.microsoft.com/office/powerpoint/2010/main" val="2985458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7183"/>
          </a:xfrm>
        </p:spPr>
        <p:txBody>
          <a:bodyPr>
            <a:normAutofit/>
          </a:bodyPr>
          <a:lstStyle/>
          <a:p>
            <a:pPr algn="ctr"/>
            <a:r>
              <a:rPr lang="en-US" sz="3600" dirty="0"/>
              <a:t>Substantive actions/activities: REDD+</a:t>
            </a:r>
          </a:p>
        </p:txBody>
      </p:sp>
      <p:sp>
        <p:nvSpPr>
          <p:cNvPr id="6" name="Content Placeholder 2"/>
          <p:cNvSpPr txBox="1">
            <a:spLocks/>
          </p:cNvSpPr>
          <p:nvPr/>
        </p:nvSpPr>
        <p:spPr>
          <a:xfrm>
            <a:off x="785446" y="1066801"/>
            <a:ext cx="11019692" cy="5462954"/>
          </a:xfrm>
          <a:prstGeom prst="rect">
            <a:avLst/>
          </a:prstGeom>
          <a:ln>
            <a:solidFill>
              <a:schemeClr val="tx2"/>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dirty="0"/>
              <a:t>Opportunities</a:t>
            </a:r>
            <a:r>
              <a:rPr lang="en-US" dirty="0"/>
              <a:t> </a:t>
            </a:r>
          </a:p>
          <a:p>
            <a:pPr marL="514350" indent="-514350">
              <a:buAutoNum type="arabicPeriod"/>
            </a:pPr>
            <a:r>
              <a:rPr lang="en-US" dirty="0"/>
              <a:t>Parallel preparation of NRS, REL for UNFCCC and ERPD maintains consistency and more efficient than separate preparation.</a:t>
            </a:r>
          </a:p>
          <a:p>
            <a:pPr marL="514350" indent="-514350">
              <a:buAutoNum type="arabicPeriod"/>
            </a:pPr>
            <a:r>
              <a:rPr lang="en-US" dirty="0"/>
              <a:t>Through preparation and implementation of NRS and ERPD/PRAP, human and institutional capacity development for sustainable </a:t>
            </a:r>
            <a:r>
              <a:rPr lang="en-US"/>
              <a:t>forest management.</a:t>
            </a:r>
            <a:endParaRPr lang="en-US" dirty="0"/>
          </a:p>
          <a:p>
            <a:pPr marL="514350" indent="-514350">
              <a:buAutoNum type="arabicPeriod"/>
            </a:pPr>
            <a:r>
              <a:rPr lang="en-US" dirty="0"/>
              <a:t>Possible results based payment: Carbon Fund; up to $ 40 M, UNFCCC/GCF; ?</a:t>
            </a:r>
          </a:p>
          <a:p>
            <a:pPr marL="0" indent="0">
              <a:buNone/>
            </a:pPr>
            <a:endParaRPr lang="en-US" u="sng" dirty="0"/>
          </a:p>
          <a:p>
            <a:pPr marL="0" indent="0">
              <a:buNone/>
            </a:pPr>
            <a:r>
              <a:rPr lang="en-US" u="sng" dirty="0"/>
              <a:t>Challenges</a:t>
            </a:r>
          </a:p>
          <a:p>
            <a:pPr marL="514350" indent="-514350">
              <a:buAutoNum type="arabicPeriod"/>
            </a:pPr>
            <a:r>
              <a:rPr lang="en-US" dirty="0"/>
              <a:t>Very tight schedule together with Ministerial restructuring and Forest Law revision</a:t>
            </a:r>
          </a:p>
          <a:p>
            <a:pPr marL="514350" indent="-514350">
              <a:buAutoNum type="arabicPeriod"/>
            </a:pPr>
            <a:r>
              <a:rPr lang="en-US" dirty="0"/>
              <a:t>Many activities are cross-sectoral from land use planning to agriculture and mining and need good coordination</a:t>
            </a:r>
          </a:p>
          <a:p>
            <a:pPr marL="514350" indent="-514350">
              <a:buAutoNum type="arabicPeriod"/>
            </a:pPr>
            <a:r>
              <a:rPr lang="en-US" dirty="0"/>
              <a:t>Limited financial resources for implementation of NRS and ERPD/PRAPs   </a:t>
            </a:r>
          </a:p>
          <a:p>
            <a:pPr marL="514350" indent="-514350">
              <a:buAutoNum type="arabicPeriod"/>
            </a:pPr>
            <a:r>
              <a:rPr lang="en-US" dirty="0"/>
              <a:t>Scaling-up to the whole country</a:t>
            </a:r>
          </a:p>
        </p:txBody>
      </p:sp>
      <p:sp>
        <p:nvSpPr>
          <p:cNvPr id="3" name="正方形/長方形 2"/>
          <p:cNvSpPr/>
          <p:nvPr/>
        </p:nvSpPr>
        <p:spPr>
          <a:xfrm>
            <a:off x="351693" y="1438157"/>
            <a:ext cx="5649057" cy="1200329"/>
          </a:xfrm>
          <a:prstGeom prst="rect">
            <a:avLst/>
          </a:prstGeom>
        </p:spPr>
        <p:txBody>
          <a:bodyPr wrap="square">
            <a:spAutoFit/>
          </a:bodyPr>
          <a:lstStyle/>
          <a:p>
            <a:r>
              <a:rPr lang="en-US" altLang="ja-JP" dirty="0"/>
              <a:t> </a:t>
            </a:r>
          </a:p>
          <a:p>
            <a:pPr marL="342900" indent="-342900">
              <a:buAutoNum type="arabicPeriod"/>
            </a:pPr>
            <a:endParaRPr lang="en-US" altLang="ja-JP" dirty="0"/>
          </a:p>
          <a:p>
            <a:endParaRPr lang="en-US" altLang="ja-JP" dirty="0"/>
          </a:p>
          <a:p>
            <a:endParaRPr lang="en-US" altLang="ja-JP" dirty="0"/>
          </a:p>
        </p:txBody>
      </p:sp>
    </p:spTree>
    <p:extLst>
      <p:ext uri="{BB962C8B-B14F-4D97-AF65-F5344CB8AC3E}">
        <p14:creationId xmlns:p14="http://schemas.microsoft.com/office/powerpoint/2010/main" val="3067749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1394</TotalTime>
  <Words>709</Words>
  <Application>Microsoft Office PowerPoint</Application>
  <PresentationFormat>Widescreen</PresentationFormat>
  <Paragraphs>83</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游ゴシック</vt:lpstr>
      <vt:lpstr>游ゴシック Light</vt:lpstr>
      <vt:lpstr>Arial</vt:lpstr>
      <vt:lpstr>Calibri</vt:lpstr>
      <vt:lpstr>Calibri Light</vt:lpstr>
      <vt:lpstr>Office Theme</vt:lpstr>
      <vt:lpstr>SSWG Presentation on: Forestry</vt:lpstr>
      <vt:lpstr>FSSWG meeting in 2017</vt:lpstr>
      <vt:lpstr>Actions/activities relating to the RTM/RTIM recommendation /discussion points</vt:lpstr>
      <vt:lpstr>Actions/activities relating to the RTM/RTIM recommendation /discussion points</vt:lpstr>
      <vt:lpstr>Actions/activities relating to the RTM/RTIM recommendation /discussion points</vt:lpstr>
      <vt:lpstr>PowerPoint Presentation</vt:lpstr>
      <vt:lpstr>Substantive actions/activities; REDD+</vt:lpstr>
      <vt:lpstr>Substantive actions/activities: REDD+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 for SSWG Presentations on:</dc:title>
  <dc:creator>Jones, Michael (FAOLA)</dc:creator>
  <cp:lastModifiedBy>Dell</cp:lastModifiedBy>
  <cp:revision>16</cp:revision>
  <dcterms:created xsi:type="dcterms:W3CDTF">2017-09-22T09:57:17Z</dcterms:created>
  <dcterms:modified xsi:type="dcterms:W3CDTF">2017-09-29T08:43:48Z</dcterms:modified>
</cp:coreProperties>
</file>