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handoutMasterIdLst>
    <p:handoutMasterId r:id="rId8"/>
  </p:handoutMasterIdLst>
  <p:sldIdLst>
    <p:sldId id="256" r:id="rId2"/>
    <p:sldId id="257" r:id="rId3"/>
    <p:sldId id="259" r:id="rId4"/>
    <p:sldId id="262" r:id="rId5"/>
    <p:sldId id="260" r:id="rId6"/>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04" autoAdjust="0"/>
    <p:restoredTop sz="76015" autoAdjust="0"/>
  </p:normalViewPr>
  <p:slideViewPr>
    <p:cSldViewPr snapToGrid="0">
      <p:cViewPr varScale="1">
        <p:scale>
          <a:sx n="68" d="100"/>
          <a:sy n="68" d="100"/>
        </p:scale>
        <p:origin x="1272"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a:defRPr sz="1200"/>
            </a:lvl1pPr>
          </a:lstStyle>
          <a:p>
            <a:endParaRPr lang="en-GB"/>
          </a:p>
        </p:txBody>
      </p:sp>
      <p:sp>
        <p:nvSpPr>
          <p:cNvPr id="3" name="Date Placeholder 2"/>
          <p:cNvSpPr>
            <a:spLocks noGrp="1"/>
          </p:cNvSpPr>
          <p:nvPr>
            <p:ph type="dt" sz="quarter" idx="1"/>
          </p:nvPr>
        </p:nvSpPr>
        <p:spPr>
          <a:xfrm>
            <a:off x="4023092" y="0"/>
            <a:ext cx="3077739" cy="469424"/>
          </a:xfrm>
          <a:prstGeom prst="rect">
            <a:avLst/>
          </a:prstGeom>
        </p:spPr>
        <p:txBody>
          <a:bodyPr vert="horz" lIns="94229" tIns="47114" rIns="94229" bIns="47114" rtlCol="0"/>
          <a:lstStyle>
            <a:lvl1pPr algn="r">
              <a:defRPr sz="1200"/>
            </a:lvl1pPr>
          </a:lstStyle>
          <a:p>
            <a:fld id="{C6C9ED7F-A65D-4C78-B499-727C94012B54}" type="datetimeFigureOut">
              <a:rPr lang="en-GB" smtClean="0"/>
              <a:pPr/>
              <a:t>29/09/2017</a:t>
            </a:fld>
            <a:endParaRPr lang="en-GB"/>
          </a:p>
        </p:txBody>
      </p:sp>
      <p:sp>
        <p:nvSpPr>
          <p:cNvPr id="4" name="Footer Placeholder 3"/>
          <p:cNvSpPr>
            <a:spLocks noGrp="1"/>
          </p:cNvSpPr>
          <p:nvPr>
            <p:ph type="ftr" sz="quarter" idx="2"/>
          </p:nvPr>
        </p:nvSpPr>
        <p:spPr>
          <a:xfrm>
            <a:off x="0" y="8917422"/>
            <a:ext cx="3077739" cy="469424"/>
          </a:xfrm>
          <a:prstGeom prst="rect">
            <a:avLst/>
          </a:prstGeom>
        </p:spPr>
        <p:txBody>
          <a:bodyPr vert="horz" lIns="94229" tIns="47114" rIns="94229" bIns="47114" rtlCol="0" anchor="b"/>
          <a:lstStyle>
            <a:lvl1pPr algn="l">
              <a:defRPr sz="1200"/>
            </a:lvl1pPr>
          </a:lstStyle>
          <a:p>
            <a:endParaRPr lang="en-GB"/>
          </a:p>
        </p:txBody>
      </p:sp>
      <p:sp>
        <p:nvSpPr>
          <p:cNvPr id="5" name="Slide Number Placeholder 4"/>
          <p:cNvSpPr>
            <a:spLocks noGrp="1"/>
          </p:cNvSpPr>
          <p:nvPr>
            <p:ph type="sldNum" sz="quarter" idx="3"/>
          </p:nvPr>
        </p:nvSpPr>
        <p:spPr>
          <a:xfrm>
            <a:off x="4023092" y="8917422"/>
            <a:ext cx="3077739" cy="469424"/>
          </a:xfrm>
          <a:prstGeom prst="rect">
            <a:avLst/>
          </a:prstGeom>
        </p:spPr>
        <p:txBody>
          <a:bodyPr vert="horz" lIns="94229" tIns="47114" rIns="94229" bIns="47114" rtlCol="0" anchor="b"/>
          <a:lstStyle>
            <a:lvl1pPr algn="r">
              <a:defRPr sz="1200"/>
            </a:lvl1pPr>
          </a:lstStyle>
          <a:p>
            <a:fld id="{7D011184-33FB-41D4-994A-F21DBC6D90FF}" type="slidenum">
              <a:rPr lang="en-GB" smtClean="0"/>
              <a:pPr/>
              <a:t>‹#›</a:t>
            </a:fld>
            <a:endParaRPr lang="en-GB"/>
          </a:p>
        </p:txBody>
      </p:sp>
    </p:spTree>
    <p:extLst>
      <p:ext uri="{BB962C8B-B14F-4D97-AF65-F5344CB8AC3E}">
        <p14:creationId xmlns:p14="http://schemas.microsoft.com/office/powerpoint/2010/main" val="25358247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a:defRPr sz="1200"/>
            </a:lvl1pPr>
          </a:lstStyle>
          <a:p>
            <a:endParaRPr lang="en-GB"/>
          </a:p>
        </p:txBody>
      </p:sp>
      <p:sp>
        <p:nvSpPr>
          <p:cNvPr id="3" name="Date Placeholder 2"/>
          <p:cNvSpPr>
            <a:spLocks noGrp="1"/>
          </p:cNvSpPr>
          <p:nvPr>
            <p:ph type="dt" idx="1"/>
          </p:nvPr>
        </p:nvSpPr>
        <p:spPr>
          <a:xfrm>
            <a:off x="4023092" y="0"/>
            <a:ext cx="3077739" cy="469424"/>
          </a:xfrm>
          <a:prstGeom prst="rect">
            <a:avLst/>
          </a:prstGeom>
        </p:spPr>
        <p:txBody>
          <a:bodyPr vert="horz" lIns="94229" tIns="47114" rIns="94229" bIns="47114" rtlCol="0"/>
          <a:lstStyle>
            <a:lvl1pPr algn="r">
              <a:defRPr sz="1200"/>
            </a:lvl1pPr>
          </a:lstStyle>
          <a:p>
            <a:fld id="{252490E7-A01C-47B6-AD30-66B8CACCE67D}" type="datetimeFigureOut">
              <a:rPr lang="en-GB" smtClean="0"/>
              <a:pPr/>
              <a:t>29/09/2017</a:t>
            </a:fld>
            <a:endParaRPr lang="en-GB"/>
          </a:p>
        </p:txBody>
      </p:sp>
      <p:sp>
        <p:nvSpPr>
          <p:cNvPr id="4" name="Slide Image Placeholder 3"/>
          <p:cNvSpPr>
            <a:spLocks noGrp="1" noRot="1" noChangeAspect="1"/>
          </p:cNvSpPr>
          <p:nvPr>
            <p:ph type="sldImg" idx="2"/>
          </p:nvPr>
        </p:nvSpPr>
        <p:spPr>
          <a:xfrm>
            <a:off x="422275" y="704850"/>
            <a:ext cx="6257925" cy="3519488"/>
          </a:xfrm>
          <a:prstGeom prst="rect">
            <a:avLst/>
          </a:prstGeom>
          <a:noFill/>
          <a:ln w="12700">
            <a:solidFill>
              <a:prstClr val="black"/>
            </a:solidFill>
          </a:ln>
        </p:spPr>
        <p:txBody>
          <a:bodyPr vert="horz" lIns="94229" tIns="47114" rIns="94229" bIns="47114" rtlCol="0" anchor="ctr"/>
          <a:lstStyle/>
          <a:p>
            <a:endParaRPr lang="en-GB"/>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917422"/>
            <a:ext cx="3077739" cy="469424"/>
          </a:xfrm>
          <a:prstGeom prst="rect">
            <a:avLst/>
          </a:prstGeom>
        </p:spPr>
        <p:txBody>
          <a:bodyPr vert="horz" lIns="94229" tIns="47114" rIns="94229" bIns="47114" rtlCol="0" anchor="b"/>
          <a:lstStyle>
            <a:lvl1pPr algn="l">
              <a:defRPr sz="1200"/>
            </a:lvl1pPr>
          </a:lstStyle>
          <a:p>
            <a:endParaRPr lang="en-GB"/>
          </a:p>
        </p:txBody>
      </p:sp>
      <p:sp>
        <p:nvSpPr>
          <p:cNvPr id="7" name="Slide Number Placeholder 6"/>
          <p:cNvSpPr>
            <a:spLocks noGrp="1"/>
          </p:cNvSpPr>
          <p:nvPr>
            <p:ph type="sldNum" sz="quarter" idx="5"/>
          </p:nvPr>
        </p:nvSpPr>
        <p:spPr>
          <a:xfrm>
            <a:off x="4023092" y="8917422"/>
            <a:ext cx="3077739" cy="469424"/>
          </a:xfrm>
          <a:prstGeom prst="rect">
            <a:avLst/>
          </a:prstGeom>
        </p:spPr>
        <p:txBody>
          <a:bodyPr vert="horz" lIns="94229" tIns="47114" rIns="94229" bIns="47114" rtlCol="0" anchor="b"/>
          <a:lstStyle>
            <a:lvl1pPr algn="r">
              <a:defRPr sz="1200"/>
            </a:lvl1pPr>
          </a:lstStyle>
          <a:p>
            <a:fld id="{1E3E1B90-9C9D-417F-B1DB-F27C81B55AA5}" type="slidenum">
              <a:rPr lang="en-GB" smtClean="0"/>
              <a:pPr/>
              <a:t>‹#›</a:t>
            </a:fld>
            <a:endParaRPr lang="en-GB"/>
          </a:p>
        </p:txBody>
      </p:sp>
    </p:spTree>
    <p:extLst>
      <p:ext uri="{BB962C8B-B14F-4D97-AF65-F5344CB8AC3E}">
        <p14:creationId xmlns:p14="http://schemas.microsoft.com/office/powerpoint/2010/main" val="20123762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o-LA" dirty="0"/>
              <a:t>ວຽກງານດັ່ງກ່າວ ແມ່ນພາຍໃຕ້ການເປັນປະທານ ແລະ ປະທານຮ່ວມ ຂອງ ອົງການອາຫານ ແລະ ການກະເສດ, ເຊິ່ງ</a:t>
            </a:r>
          </a:p>
          <a:p>
            <a:r>
              <a:rPr lang="lo-LA" dirty="0"/>
              <a:t>ມາເຖິງປະຈຸບັນນີ້, ທາງພວກເຮົາສາມາດສັງລວມ ຄວາມຄືບໜ້າຈິດຈະກຳຫຼັກດັ່ງນີ້:</a:t>
            </a:r>
          </a:p>
          <a:p>
            <a:endParaRPr lang="lo-LA" dirty="0"/>
          </a:p>
          <a:p>
            <a:r>
              <a:rPr lang="lo-LA" dirty="0"/>
              <a:t>ໄດ້ຈັດກອງປະຊຸມປຶກສາຫາລືວຽກງານທີ່ກ່ຽວຂ້ອງໃນການນຳໃຊ້ ແລະ ປົກປັກຮັກສາ ຊີວະນາໆພັນຂອງລາວ.</a:t>
            </a:r>
          </a:p>
          <a:p>
            <a:pPr marL="0" marR="0" lvl="0" indent="0" algn="l" defTabSz="914400" rtl="0" eaLnBrk="1" fontAlgn="auto" latinLnBrk="0" hangingPunct="1">
              <a:lnSpc>
                <a:spcPct val="100000"/>
              </a:lnSpc>
              <a:spcBef>
                <a:spcPts val="0"/>
              </a:spcBef>
              <a:spcAft>
                <a:spcPts val="0"/>
              </a:spcAft>
              <a:buClrTx/>
              <a:buSzTx/>
              <a:buFontTx/>
              <a:buNone/>
              <a:tabLst/>
              <a:defRPr/>
            </a:pPr>
            <a:endParaRPr lang="lo-LA"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lo-LA" sz="1200" kern="1200" dirty="0">
                <a:solidFill>
                  <a:schemeClr val="tx1"/>
                </a:solidFill>
                <a:effectLst/>
                <a:latin typeface="+mn-lt"/>
                <a:ea typeface="+mn-ea"/>
                <a:cs typeface="+mn-cs"/>
              </a:rPr>
              <a:t>ປະເດັນໃນການປຶກສາຫາລື ກວມເອົາ:</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4.04 </a:t>
            </a:r>
            <a:r>
              <a:rPr lang="lo-LA" sz="1200" kern="1200" dirty="0">
                <a:solidFill>
                  <a:schemeClr val="tx1"/>
                </a:solidFill>
                <a:effectLst/>
                <a:latin typeface="+mn-lt"/>
                <a:ea typeface="+mn-ea"/>
                <a:cs typeface="+mn-cs"/>
              </a:rPr>
              <a:t>ໂອກາດ ແລະ ຄວາມສ່ຽງ ຂອງການນຳໃຊ້ສານເຄມີໃນກະສິກຳຢູ່ສປປລາວ</a:t>
            </a:r>
            <a:endParaRPr lang="en-US" sz="1200" kern="1200" dirty="0">
              <a:solidFill>
                <a:schemeClr val="tx1"/>
              </a:solidFill>
              <a:effectLst/>
              <a:latin typeface="+mn-lt"/>
              <a:ea typeface="+mn-ea"/>
              <a:cs typeface="+mn-cs"/>
            </a:endParaRPr>
          </a:p>
          <a:p>
            <a:endParaRPr lang="en-GB" dirty="0"/>
          </a:p>
          <a:p>
            <a:r>
              <a:rPr lang="en-GB" dirty="0"/>
              <a:t>7.0</a:t>
            </a:r>
          </a:p>
          <a:p>
            <a:pPr marL="0" marR="0" lvl="0" indent="0" algn="l" defTabSz="914400" rtl="0" eaLnBrk="1" fontAlgn="auto" latinLnBrk="0" hangingPunct="1">
              <a:lnSpc>
                <a:spcPct val="100000"/>
              </a:lnSpc>
              <a:spcBef>
                <a:spcPts val="0"/>
              </a:spcBef>
              <a:spcAft>
                <a:spcPts val="0"/>
              </a:spcAft>
              <a:buClrTx/>
              <a:buSzTx/>
              <a:buFontTx/>
              <a:buNone/>
              <a:tabLst/>
              <a:defRPr/>
            </a:pPr>
            <a:r>
              <a:rPr lang="lo-LA" sz="1200" kern="1200" dirty="0">
                <a:solidFill>
                  <a:schemeClr val="tx1"/>
                </a:solidFill>
                <a:effectLst/>
                <a:latin typeface="+mn-lt"/>
                <a:ea typeface="+mn-ea"/>
                <a:cs typeface="+mn-cs"/>
              </a:rPr>
              <a:t>ຫົວຂໍ້ທີ່ </a:t>
            </a:r>
            <a:r>
              <a:rPr lang="en-US" sz="1200" kern="1200" dirty="0">
                <a:solidFill>
                  <a:schemeClr val="tx1"/>
                </a:solidFill>
                <a:effectLst/>
                <a:latin typeface="+mn-lt"/>
                <a:ea typeface="+mn-ea"/>
                <a:cs typeface="+mn-cs"/>
              </a:rPr>
              <a:t>I</a:t>
            </a:r>
            <a:r>
              <a:rPr lang="lo-LA" sz="1200" kern="1200" dirty="0">
                <a:solidFill>
                  <a:schemeClr val="tx1"/>
                </a:solidFill>
                <a:effectLst/>
                <a:latin typeface="+mn-lt"/>
                <a:ea typeface="+mn-ea"/>
                <a:cs typeface="+mn-cs"/>
              </a:rPr>
              <a:t>:  ຊັບພະຍາກອນນ້ຳໃນລະບົບເຂົ້ານາ ແລະ  ຄໍາແນະນໍາ ກ່ຽວກັບເຫັດຕ່າງໆຢູ່ ສປປ ລາວ ທີ່ສາມາດກິນໄດ້, ເປັນຢາປົວພະຍາດ ແລະ ຊະນິດເຫັດທີ່ມີພິດ</a:t>
            </a:r>
            <a:endParaRPr lang="en-US" sz="1200" kern="1200" dirty="0">
              <a:solidFill>
                <a:schemeClr val="tx1"/>
              </a:solidFill>
              <a:effectLst/>
              <a:latin typeface="+mn-lt"/>
              <a:ea typeface="+mn-ea"/>
              <a:cs typeface="+mn-cs"/>
            </a:endParaRPr>
          </a:p>
          <a:p>
            <a:r>
              <a:rPr lang="lo-LA" sz="1200" kern="1200" dirty="0">
                <a:solidFill>
                  <a:schemeClr val="tx1"/>
                </a:solidFill>
                <a:effectLst/>
                <a:latin typeface="+mn-lt"/>
                <a:ea typeface="+mn-ea"/>
                <a:cs typeface="+mn-cs"/>
              </a:rPr>
              <a:t> ເພື່ອສາມາດເປັນແຫຼ່ງອາຫານ ແລະ ມີຄຸນຄ່າທາງດ້ານໂພຊະນາການທີ່ດີໄດ້</a:t>
            </a:r>
          </a:p>
          <a:p>
            <a:endParaRPr lang="en-US" sz="1200" kern="1200" dirty="0">
              <a:solidFill>
                <a:schemeClr val="tx1"/>
              </a:solidFill>
              <a:effectLst/>
              <a:latin typeface="+mn-lt"/>
              <a:ea typeface="+mn-ea"/>
              <a:cs typeface="+mn-cs"/>
            </a:endParaRPr>
          </a:p>
          <a:p>
            <a:r>
              <a:rPr lang="lo-LA" sz="1200" kern="1200" dirty="0">
                <a:solidFill>
                  <a:schemeClr val="tx1"/>
                </a:solidFill>
                <a:effectLst/>
                <a:latin typeface="+mn-lt"/>
                <a:ea typeface="+mn-ea"/>
                <a:cs typeface="+mn-cs"/>
              </a:rPr>
              <a:t>ຫົວຂໍ້ທີ່ </a:t>
            </a:r>
            <a:r>
              <a:rPr lang="fr-FR" sz="1200" kern="1200" dirty="0">
                <a:solidFill>
                  <a:schemeClr val="tx1"/>
                </a:solidFill>
                <a:effectLst/>
                <a:latin typeface="+mn-lt"/>
                <a:ea typeface="+mn-ea"/>
                <a:cs typeface="+mn-cs"/>
              </a:rPr>
              <a:t>II</a:t>
            </a:r>
            <a:r>
              <a:rPr lang="lo-LA" sz="1200" kern="1200" dirty="0">
                <a:solidFill>
                  <a:schemeClr val="tx1"/>
                </a:solidFill>
                <a:effectLst/>
                <a:latin typeface="+mn-lt"/>
                <a:ea typeface="+mn-ea"/>
                <a:cs typeface="+mn-cs"/>
              </a:rPr>
              <a:t>:  </a:t>
            </a:r>
            <a:endParaRPr lang="en-GB" dirty="0"/>
          </a:p>
          <a:p>
            <a:r>
              <a:rPr lang="lo-LA" dirty="0"/>
              <a:t>4.02 ແລະ 4.04</a:t>
            </a:r>
          </a:p>
          <a:p>
            <a:r>
              <a:rPr lang="lo-LA" dirty="0"/>
              <a:t>ການພັດທະນາວຽກງານດັ່ງກ່າວ ແມ່ນຄຽງຄູ່ກັບການໃນພັດທະນານະໂຍບາຍຕ່າງໆ ເຊັ່ນ </a:t>
            </a:r>
          </a:p>
          <a:p>
            <a:r>
              <a:rPr lang="lo-LA" dirty="0"/>
              <a:t>ນະໂຍບາຍ ທາງດ້ານແນວພັນ ແລະ ປົກປັກຮັກສາ ຊີວະນາໆພັນໃຫ້ມີຄວາມຍືນຍົງ</a:t>
            </a:r>
          </a:p>
          <a:p>
            <a:r>
              <a:rPr lang="lo-LA" dirty="0"/>
              <a:t>ນະໂຍບາຍ ສົ່ງເສີມການຜະລິດກະສິກຳ ທີ່ເປັນມິດຕໍ່ຊີວະນາໆພັນ</a:t>
            </a:r>
          </a:p>
          <a:p>
            <a:endParaRPr lang="lo-LA" dirty="0"/>
          </a:p>
          <a:p>
            <a:r>
              <a:rPr lang="lo-LA" dirty="0"/>
              <a:t>9.8</a:t>
            </a:r>
          </a:p>
          <a:p>
            <a:r>
              <a:rPr lang="lo-LA" dirty="0"/>
              <a:t>ແລະ ນອກຈາກນັ້ນ, ວຽກງານການຍົກສູງພາລະບົດບາດຂອງພາກສ່ວນເອກະຊົນເຂົ້າໃນວຽກງານການປົກປັກຮັກສາ ແມ່ນອີກວຽກງານນຶ່ງທີ່ ທາງຂະແໜງການຍ່ອຍຂອງພວກເຮົາ ກຳລັງຈັດຕັ້ງປະຕິບັດ</a:t>
            </a:r>
            <a:endParaRPr lang="en-GB" dirty="0"/>
          </a:p>
        </p:txBody>
      </p:sp>
      <p:sp>
        <p:nvSpPr>
          <p:cNvPr id="4" name="Slide Number Placeholder 3"/>
          <p:cNvSpPr>
            <a:spLocks noGrp="1"/>
          </p:cNvSpPr>
          <p:nvPr>
            <p:ph type="sldNum" sz="quarter" idx="10"/>
          </p:nvPr>
        </p:nvSpPr>
        <p:spPr/>
        <p:txBody>
          <a:bodyPr/>
          <a:lstStyle/>
          <a:p>
            <a:fld id="{1E3E1B90-9C9D-417F-B1DB-F27C81B55AA5}" type="slidenum">
              <a:rPr lang="en-GB" smtClean="0"/>
              <a:pPr/>
              <a:t>2</a:t>
            </a:fld>
            <a:endParaRPr lang="en-GB"/>
          </a:p>
        </p:txBody>
      </p:sp>
    </p:spTree>
    <p:extLst>
      <p:ext uri="{BB962C8B-B14F-4D97-AF65-F5344CB8AC3E}">
        <p14:creationId xmlns:p14="http://schemas.microsoft.com/office/powerpoint/2010/main" val="11049502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o-LA" dirty="0"/>
              <a:t>ເພື່ອຍົກສູງຄວາມສຳຄັນ ແລະ ສ້າງເງື່ອນໄຂໃຫ້ ວຽກງານ ການປົກປັກຮັກສາ ແລະ ການນຳໃຊ້ຊີວະນາໆພັນໃຫ້ມີຄວາມຍືຍຍົງ, ທາງພວກເຮົາກຳລັງ ພະຍາຍາມສ້າງ</a:t>
            </a:r>
          </a:p>
          <a:p>
            <a:r>
              <a:rPr lang="lo-LA" dirty="0"/>
              <a:t>ລະບົບການແລກປ່ຽນຂໍ້ມູນຂ່າວສານທາງດ້ານຊີວະນາໆພັນກະສິກຳ ໂດຍການສະໜັບສະໜູນຫຼັກ ຈາກໂຄງການ ຕາບີ.</a:t>
            </a:r>
          </a:p>
          <a:p>
            <a:endParaRPr lang="lo-LA" dirty="0"/>
          </a:p>
          <a:p>
            <a:r>
              <a:rPr lang="lo-LA" dirty="0"/>
              <a:t>ໃນເລື້ອງຕົ້ນ, ບັນດາຂໍ້ມູນຕ່າງໆທີ່ມີແລ້ວຈາກ ສະຖາບັນ </a:t>
            </a:r>
            <a:r>
              <a:rPr lang="en-US" dirty="0"/>
              <a:t>NAFRI </a:t>
            </a:r>
            <a:r>
              <a:rPr lang="lo-LA" dirty="0"/>
              <a:t>ແລະ ໂຄງການທີ່ເພິ່ນມີຂໍ້ມູນແລ້ວ ເຊັ່ນ:</a:t>
            </a:r>
          </a:p>
          <a:p>
            <a:r>
              <a:rPr lang="en-US" dirty="0" err="1"/>
              <a:t>Pha</a:t>
            </a:r>
            <a:r>
              <a:rPr lang="en-US" dirty="0"/>
              <a:t> Tad </a:t>
            </a:r>
            <a:r>
              <a:rPr lang="en-US" dirty="0" err="1"/>
              <a:t>Ke</a:t>
            </a:r>
            <a:r>
              <a:rPr lang="en-US" dirty="0"/>
              <a:t>, </a:t>
            </a:r>
            <a:r>
              <a:rPr lang="lo-LA" dirty="0"/>
              <a:t>ໂຄງການຂອງ </a:t>
            </a:r>
            <a:r>
              <a:rPr lang="en-US" dirty="0"/>
              <a:t>FAO, TABI, SDC,SNV,IRRI,IUCN,WWF, and GRET</a:t>
            </a:r>
            <a:r>
              <a:rPr lang="lo-LA" dirty="0"/>
              <a:t> ແມ່ນຖືກນຳໃຊ້ເຂົ້າໃນລະບົບ. </a:t>
            </a:r>
          </a:p>
          <a:p>
            <a:endParaRPr lang="lo-LA" dirty="0"/>
          </a:p>
          <a:p>
            <a:r>
              <a:rPr lang="lo-LA" dirty="0"/>
              <a:t>ຂໍ້ມູນໃນລະບົບດັ່ງກ່າວ ແມ່ນຈະຖືກແບ່ງອອກເປັນ 3 ຈຸໃຫຍ່ ຄື</a:t>
            </a:r>
          </a:p>
          <a:p>
            <a:pPr marL="228600" indent="-228600">
              <a:buAutoNum type="arabicPeriod"/>
            </a:pPr>
            <a:r>
              <a:rPr lang="lo-LA" dirty="0"/>
              <a:t>ບັນດາຂ້ມູນຂອງຊີວະນາໆພັນ ທີ່ເປັນພືດເສດຖະກິດ</a:t>
            </a:r>
          </a:p>
          <a:p>
            <a:pPr marL="228600" indent="-228600">
              <a:buAutoNum type="arabicPeriod"/>
            </a:pPr>
            <a:r>
              <a:rPr lang="lo-LA" dirty="0"/>
              <a:t>ການເຊື່ອມຕໍ່ຊີວະນາໆພັນ ກັບ ບັນດານັກວິຊາການສະເພາະດ້ານ</a:t>
            </a:r>
          </a:p>
          <a:p>
            <a:pPr marL="228600" indent="-228600">
              <a:buAutoNum type="arabicPeriod"/>
            </a:pPr>
            <a:r>
              <a:rPr lang="lo-LA" dirty="0"/>
              <a:t>ການປົກປັກຮັກສາ ແລະ ການນຳໃຊ້ຊີວະນາໆພັນໃຫ້ມີຄວາມຍືຍຍົງເຂົ້າໃນ ການພັດທະນາກະສິກຳແບບຍືນຍົງ ກໍ່ຄືຊີວິດການເປັນຢູ່ຂອງປະຊາຊົນບັນດາເຜົ່າຄຽງຄູ່ກັບ ການຮັກສາຮີດຄອງປະເພນີອັນດີງາມຂອງລາວ </a:t>
            </a:r>
          </a:p>
          <a:p>
            <a:pPr marL="0" indent="0">
              <a:buNone/>
            </a:pPr>
            <a:r>
              <a:rPr lang="lo-LA" dirty="0"/>
              <a:t>ເຊິ່ງວ່າ: ລະບົບດັ່ງກ່າວ ແມ່ນຈະນຳໃຊ້ ພາສາລາວ ເປັນຫຼັກ ແລະ ທຸກຄົນສາມາດເຂົ້າເຖິງແຫຼ່ງຂໍ້ມູນດັ່ງກ່າວນີ້ໄດ້ຢ່າງຖົ່ວເຖິງ ໃນຕົ້ນປີ 2018 ນີ້.</a:t>
            </a:r>
          </a:p>
          <a:p>
            <a:pPr marL="0" indent="0">
              <a:buNone/>
            </a:pPr>
            <a:endParaRPr lang="lo-LA" dirty="0"/>
          </a:p>
        </p:txBody>
      </p:sp>
      <p:sp>
        <p:nvSpPr>
          <p:cNvPr id="4" name="Slide Number Placeholder 3"/>
          <p:cNvSpPr>
            <a:spLocks noGrp="1"/>
          </p:cNvSpPr>
          <p:nvPr>
            <p:ph type="sldNum" sz="quarter" idx="10"/>
          </p:nvPr>
        </p:nvSpPr>
        <p:spPr/>
        <p:txBody>
          <a:bodyPr/>
          <a:lstStyle/>
          <a:p>
            <a:fld id="{1E3E1B90-9C9D-417F-B1DB-F27C81B55AA5}" type="slidenum">
              <a:rPr lang="en-GB" smtClean="0"/>
              <a:pPr/>
              <a:t>3</a:t>
            </a:fld>
            <a:endParaRPr lang="en-GB"/>
          </a:p>
        </p:txBody>
      </p:sp>
    </p:spTree>
    <p:extLst>
      <p:ext uri="{BB962C8B-B14F-4D97-AF65-F5344CB8AC3E}">
        <p14:creationId xmlns:p14="http://schemas.microsoft.com/office/powerpoint/2010/main" val="33146033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The main objectives of this forum are to highlight the current status and opportunities of the sector; to learn about practical examples in Research and Development activities; and to forge networks between public, NGO and private sector professionals for communication and collaboration. </a:t>
            </a:r>
          </a:p>
          <a:p>
            <a:endParaRPr lang="en-US" dirty="0"/>
          </a:p>
        </p:txBody>
      </p:sp>
      <p:sp>
        <p:nvSpPr>
          <p:cNvPr id="4" name="Slide Number Placeholder 3"/>
          <p:cNvSpPr>
            <a:spLocks noGrp="1"/>
          </p:cNvSpPr>
          <p:nvPr>
            <p:ph type="sldNum" sz="quarter" idx="10"/>
          </p:nvPr>
        </p:nvSpPr>
        <p:spPr/>
        <p:txBody>
          <a:bodyPr/>
          <a:lstStyle/>
          <a:p>
            <a:fld id="{1E3E1B90-9C9D-417F-B1DB-F27C81B55AA5}" type="slidenum">
              <a:rPr lang="en-GB" smtClean="0"/>
              <a:pPr/>
              <a:t>4</a:t>
            </a:fld>
            <a:endParaRPr lang="en-GB"/>
          </a:p>
        </p:txBody>
      </p:sp>
    </p:spTree>
    <p:extLst>
      <p:ext uri="{BB962C8B-B14F-4D97-AF65-F5344CB8AC3E}">
        <p14:creationId xmlns:p14="http://schemas.microsoft.com/office/powerpoint/2010/main" val="6043438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E1B90-9C9D-417F-B1DB-F27C81B55AA5}" type="slidenum">
              <a:rPr lang="en-GB" smtClean="0"/>
              <a:pPr/>
              <a:t>5</a:t>
            </a:fld>
            <a:endParaRPr lang="en-GB"/>
          </a:p>
        </p:txBody>
      </p:sp>
    </p:spTree>
    <p:extLst>
      <p:ext uri="{BB962C8B-B14F-4D97-AF65-F5344CB8AC3E}">
        <p14:creationId xmlns:p14="http://schemas.microsoft.com/office/powerpoint/2010/main" val="32961127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430928C-78A2-46A3-ACFA-AD287A858C1B}" type="datetimeFigureOut">
              <a:rPr lang="en-US" smtClean="0"/>
              <a:pPr/>
              <a:t>9/29/2017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80019F-44F8-419A-A8BE-31FDBC0CBF2E}" type="slidenum">
              <a:rPr lang="en-US" smtClean="0"/>
              <a:pPr/>
              <a:t>‹#›</a:t>
            </a:fld>
            <a:endParaRPr lang="en-US"/>
          </a:p>
        </p:txBody>
      </p:sp>
    </p:spTree>
    <p:extLst>
      <p:ext uri="{BB962C8B-B14F-4D97-AF65-F5344CB8AC3E}">
        <p14:creationId xmlns:p14="http://schemas.microsoft.com/office/powerpoint/2010/main" val="22725517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30928C-78A2-46A3-ACFA-AD287A858C1B}" type="datetimeFigureOut">
              <a:rPr lang="en-US" smtClean="0"/>
              <a:pPr/>
              <a:t>9/29/2017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80019F-44F8-419A-A8BE-31FDBC0CBF2E}" type="slidenum">
              <a:rPr lang="en-US" smtClean="0"/>
              <a:pPr/>
              <a:t>‹#›</a:t>
            </a:fld>
            <a:endParaRPr lang="en-US"/>
          </a:p>
        </p:txBody>
      </p:sp>
    </p:spTree>
    <p:extLst>
      <p:ext uri="{BB962C8B-B14F-4D97-AF65-F5344CB8AC3E}">
        <p14:creationId xmlns:p14="http://schemas.microsoft.com/office/powerpoint/2010/main" val="10910000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430928C-78A2-46A3-ACFA-AD287A858C1B}" type="datetimeFigureOut">
              <a:rPr lang="en-US" smtClean="0"/>
              <a:pPr/>
              <a:t>9/29/2017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80019F-44F8-419A-A8BE-31FDBC0CBF2E}" type="slidenum">
              <a:rPr lang="en-US" smtClean="0"/>
              <a:pPr/>
              <a:t>‹#›</a:t>
            </a:fld>
            <a:endParaRPr lang="en-US"/>
          </a:p>
        </p:txBody>
      </p:sp>
    </p:spTree>
    <p:extLst>
      <p:ext uri="{BB962C8B-B14F-4D97-AF65-F5344CB8AC3E}">
        <p14:creationId xmlns:p14="http://schemas.microsoft.com/office/powerpoint/2010/main" val="13778266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30928C-78A2-46A3-ACFA-AD287A858C1B}" type="datetimeFigureOut">
              <a:rPr lang="en-US" smtClean="0"/>
              <a:pPr/>
              <a:t>9/29/2017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80019F-44F8-419A-A8BE-31FDBC0CBF2E}" type="slidenum">
              <a:rPr lang="en-US" smtClean="0"/>
              <a:pPr/>
              <a:t>‹#›</a:t>
            </a:fld>
            <a:endParaRPr lang="en-US"/>
          </a:p>
        </p:txBody>
      </p:sp>
    </p:spTree>
    <p:extLst>
      <p:ext uri="{BB962C8B-B14F-4D97-AF65-F5344CB8AC3E}">
        <p14:creationId xmlns:p14="http://schemas.microsoft.com/office/powerpoint/2010/main" val="40778951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30928C-78A2-46A3-ACFA-AD287A858C1B}" type="datetimeFigureOut">
              <a:rPr lang="en-US" smtClean="0"/>
              <a:pPr/>
              <a:t>9/29/2017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80019F-44F8-419A-A8BE-31FDBC0CBF2E}" type="slidenum">
              <a:rPr lang="en-US" smtClean="0"/>
              <a:pPr/>
              <a:t>‹#›</a:t>
            </a:fld>
            <a:endParaRPr lang="en-US"/>
          </a:p>
        </p:txBody>
      </p:sp>
    </p:spTree>
    <p:extLst>
      <p:ext uri="{BB962C8B-B14F-4D97-AF65-F5344CB8AC3E}">
        <p14:creationId xmlns:p14="http://schemas.microsoft.com/office/powerpoint/2010/main" val="20910205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30928C-78A2-46A3-ACFA-AD287A858C1B}" type="datetimeFigureOut">
              <a:rPr lang="en-US" smtClean="0"/>
              <a:pPr/>
              <a:t>9/29/2017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80019F-44F8-419A-A8BE-31FDBC0CBF2E}" type="slidenum">
              <a:rPr lang="en-US" smtClean="0"/>
              <a:pPr/>
              <a:t>‹#›</a:t>
            </a:fld>
            <a:endParaRPr lang="en-US"/>
          </a:p>
        </p:txBody>
      </p:sp>
    </p:spTree>
    <p:extLst>
      <p:ext uri="{BB962C8B-B14F-4D97-AF65-F5344CB8AC3E}">
        <p14:creationId xmlns:p14="http://schemas.microsoft.com/office/powerpoint/2010/main" val="37412340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30928C-78A2-46A3-ACFA-AD287A858C1B}" type="datetimeFigureOut">
              <a:rPr lang="en-US" smtClean="0"/>
              <a:pPr/>
              <a:t>9/29/2017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80019F-44F8-419A-A8BE-31FDBC0CBF2E}" type="slidenum">
              <a:rPr lang="en-US" smtClean="0"/>
              <a:pPr/>
              <a:t>‹#›</a:t>
            </a:fld>
            <a:endParaRPr lang="en-US"/>
          </a:p>
        </p:txBody>
      </p:sp>
    </p:spTree>
    <p:extLst>
      <p:ext uri="{BB962C8B-B14F-4D97-AF65-F5344CB8AC3E}">
        <p14:creationId xmlns:p14="http://schemas.microsoft.com/office/powerpoint/2010/main" val="22232993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430928C-78A2-46A3-ACFA-AD287A858C1B}" type="datetimeFigureOut">
              <a:rPr lang="en-US" smtClean="0"/>
              <a:pPr/>
              <a:t>9/29/2017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80019F-44F8-419A-A8BE-31FDBC0CBF2E}" type="slidenum">
              <a:rPr lang="en-US" smtClean="0"/>
              <a:pPr/>
              <a:t>‹#›</a:t>
            </a:fld>
            <a:endParaRPr lang="en-US"/>
          </a:p>
        </p:txBody>
      </p:sp>
    </p:spTree>
    <p:extLst>
      <p:ext uri="{BB962C8B-B14F-4D97-AF65-F5344CB8AC3E}">
        <p14:creationId xmlns:p14="http://schemas.microsoft.com/office/powerpoint/2010/main" val="10329945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430928C-78A2-46A3-ACFA-AD287A858C1B}" type="datetimeFigureOut">
              <a:rPr lang="en-US" smtClean="0"/>
              <a:pPr/>
              <a:t>9/29/2017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80019F-44F8-419A-A8BE-31FDBC0CBF2E}" type="slidenum">
              <a:rPr lang="en-US" smtClean="0"/>
              <a:pPr/>
              <a:t>‹#›</a:t>
            </a:fld>
            <a:endParaRPr lang="en-US"/>
          </a:p>
        </p:txBody>
      </p:sp>
    </p:spTree>
    <p:extLst>
      <p:ext uri="{BB962C8B-B14F-4D97-AF65-F5344CB8AC3E}">
        <p14:creationId xmlns:p14="http://schemas.microsoft.com/office/powerpoint/2010/main" val="89631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30928C-78A2-46A3-ACFA-AD287A858C1B}" type="datetimeFigureOut">
              <a:rPr lang="en-US" smtClean="0"/>
              <a:pPr/>
              <a:t>9/29/2017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80019F-44F8-419A-A8BE-31FDBC0CBF2E}" type="slidenum">
              <a:rPr lang="en-US" smtClean="0"/>
              <a:pPr/>
              <a:t>‹#›</a:t>
            </a:fld>
            <a:endParaRPr lang="en-US"/>
          </a:p>
        </p:txBody>
      </p:sp>
    </p:spTree>
    <p:extLst>
      <p:ext uri="{BB962C8B-B14F-4D97-AF65-F5344CB8AC3E}">
        <p14:creationId xmlns:p14="http://schemas.microsoft.com/office/powerpoint/2010/main" val="1488432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30928C-78A2-46A3-ACFA-AD287A858C1B}" type="datetimeFigureOut">
              <a:rPr lang="en-US" smtClean="0"/>
              <a:pPr/>
              <a:t>9/29/2017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80019F-44F8-419A-A8BE-31FDBC0CBF2E}" type="slidenum">
              <a:rPr lang="en-US" smtClean="0"/>
              <a:pPr/>
              <a:t>‹#›</a:t>
            </a:fld>
            <a:endParaRPr lang="en-US"/>
          </a:p>
        </p:txBody>
      </p:sp>
    </p:spTree>
    <p:extLst>
      <p:ext uri="{BB962C8B-B14F-4D97-AF65-F5344CB8AC3E}">
        <p14:creationId xmlns:p14="http://schemas.microsoft.com/office/powerpoint/2010/main" val="2814449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30928C-78A2-46A3-ACFA-AD287A858C1B}" type="datetimeFigureOut">
              <a:rPr lang="en-US" smtClean="0"/>
              <a:pPr/>
              <a:t>9/29/2017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80019F-44F8-419A-A8BE-31FDBC0CBF2E}" type="slidenum">
              <a:rPr lang="en-US" smtClean="0"/>
              <a:pPr/>
              <a:t>‹#›</a:t>
            </a:fld>
            <a:endParaRPr lang="en-US"/>
          </a:p>
        </p:txBody>
      </p:sp>
    </p:spTree>
    <p:extLst>
      <p:ext uri="{BB962C8B-B14F-4D97-AF65-F5344CB8AC3E}">
        <p14:creationId xmlns:p14="http://schemas.microsoft.com/office/powerpoint/2010/main" val="10876594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mailto:tamara.vearing@gmail.com" TargetMode="External"/><Relationship Id="rId7"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2.gif"/><Relationship Id="rId5" Type="http://schemas.openxmlformats.org/officeDocument/2006/relationships/image" Target="../media/image1.jpeg"/><Relationship Id="rId4" Type="http://schemas.openxmlformats.org/officeDocument/2006/relationships/hyperlink" Target="mailto:thongkhounhhrc@yahoo.com" TargetMode="External"/><Relationship Id="rId9"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1" dirty="0">
                <a:solidFill>
                  <a:srgbClr val="0000FF"/>
                </a:solidFill>
              </a:rPr>
              <a:t>SSWG Agrobiodiversity </a:t>
            </a:r>
            <a:r>
              <a:rPr lang="en-US" dirty="0"/>
              <a:t>Presentation on:</a:t>
            </a:r>
          </a:p>
        </p:txBody>
      </p:sp>
      <p:sp>
        <p:nvSpPr>
          <p:cNvPr id="3" name="Subtitle 2"/>
          <p:cNvSpPr>
            <a:spLocks noGrp="1"/>
          </p:cNvSpPr>
          <p:nvPr>
            <p:ph type="subTitle" idx="1"/>
          </p:nvPr>
        </p:nvSpPr>
        <p:spPr>
          <a:xfrm>
            <a:off x="1576755" y="3725133"/>
            <a:ext cx="9144000" cy="1655762"/>
          </a:xfrm>
        </p:spPr>
        <p:txBody>
          <a:bodyPr/>
          <a:lstStyle/>
          <a:p>
            <a:r>
              <a:rPr lang="en-US" dirty="0"/>
              <a:t>Contributions to the RTIM Report (2017)</a:t>
            </a:r>
          </a:p>
          <a:p>
            <a:endParaRPr lang="en-US" dirty="0"/>
          </a:p>
          <a:p>
            <a:r>
              <a:rPr lang="en-US" dirty="0"/>
              <a:t>Presented by Secretariat </a:t>
            </a:r>
          </a:p>
        </p:txBody>
      </p:sp>
    </p:spTree>
    <p:extLst>
      <p:ext uri="{BB962C8B-B14F-4D97-AF65-F5344CB8AC3E}">
        <p14:creationId xmlns:p14="http://schemas.microsoft.com/office/powerpoint/2010/main" val="35944094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a:t>Actions/activities relating to the RTM/RTIM recommendation /discussion points</a:t>
            </a:r>
            <a:endParaRPr lang="en-US" dirty="0"/>
          </a:p>
        </p:txBody>
      </p:sp>
      <p:sp>
        <p:nvSpPr>
          <p:cNvPr id="3" name="Content Placeholder 2"/>
          <p:cNvSpPr>
            <a:spLocks noGrp="1"/>
          </p:cNvSpPr>
          <p:nvPr>
            <p:ph idx="1"/>
          </p:nvPr>
        </p:nvSpPr>
        <p:spPr>
          <a:xfrm>
            <a:off x="838200" y="1825625"/>
            <a:ext cx="5162550" cy="4575174"/>
          </a:xfrm>
          <a:ln>
            <a:solidFill>
              <a:schemeClr val="tx2"/>
            </a:solidFill>
          </a:ln>
        </p:spPr>
        <p:txBody>
          <a:bodyPr>
            <a:normAutofit/>
          </a:bodyPr>
          <a:lstStyle/>
          <a:p>
            <a:pPr marL="0" indent="0">
              <a:buNone/>
            </a:pPr>
            <a:r>
              <a:rPr lang="en-US" sz="2200" dirty="0"/>
              <a:t>Progress</a:t>
            </a:r>
          </a:p>
          <a:p>
            <a:pPr marL="0" indent="0">
              <a:buNone/>
            </a:pPr>
            <a:endParaRPr lang="en-US" sz="2200" dirty="0"/>
          </a:p>
          <a:p>
            <a:pPr>
              <a:lnSpc>
                <a:spcPct val="80000"/>
              </a:lnSpc>
            </a:pPr>
            <a:r>
              <a:rPr lang="en-AU" sz="2200" dirty="0"/>
              <a:t>4.04:  developed </a:t>
            </a:r>
            <a:r>
              <a:rPr lang="en-GB" sz="2200" dirty="0"/>
              <a:t>recommendations on the reduction of </a:t>
            </a:r>
            <a:r>
              <a:rPr lang="en-AU" sz="2200" dirty="0"/>
              <a:t>pesticide use in cropping systems and in the p</a:t>
            </a:r>
            <a:r>
              <a:rPr lang="en-GB" sz="2200" dirty="0"/>
              <a:t>promotion of agro-ecological practices</a:t>
            </a:r>
          </a:p>
          <a:p>
            <a:pPr>
              <a:lnSpc>
                <a:spcPct val="80000"/>
              </a:lnSpc>
            </a:pPr>
            <a:r>
              <a:rPr lang="en-GB" sz="2200" dirty="0"/>
              <a:t>7.08: considered the conservation and sustainable use of agrobiodiversity for nutrition in the form of aquatic resources in traditional rice landscapes and Non-Timber Forest Products (mushrooms)</a:t>
            </a:r>
          </a:p>
        </p:txBody>
      </p:sp>
      <p:sp>
        <p:nvSpPr>
          <p:cNvPr id="4" name="Content Placeholder 2"/>
          <p:cNvSpPr txBox="1">
            <a:spLocks/>
          </p:cNvSpPr>
          <p:nvPr/>
        </p:nvSpPr>
        <p:spPr>
          <a:xfrm>
            <a:off x="6000750" y="1825624"/>
            <a:ext cx="5162550" cy="4575175"/>
          </a:xfrm>
          <a:prstGeom prst="rect">
            <a:avLst/>
          </a:prstGeom>
          <a:ln>
            <a:solidFill>
              <a:schemeClr val="tx2"/>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t>Challenges and Opportunities</a:t>
            </a:r>
          </a:p>
          <a:p>
            <a:pPr marL="0" indent="0">
              <a:buNone/>
            </a:pPr>
            <a:endParaRPr lang="en-US" sz="2000" dirty="0"/>
          </a:p>
          <a:p>
            <a:pPr marL="0" indent="0">
              <a:buNone/>
            </a:pPr>
            <a:r>
              <a:rPr lang="en-AU" sz="2000" dirty="0"/>
              <a:t>The SSWG will address the following areas:</a:t>
            </a:r>
          </a:p>
          <a:p>
            <a:r>
              <a:rPr lang="en-AU" sz="2000" dirty="0"/>
              <a:t>germplasm-related policies for crops and livestock including development of a National Seed Policy and the conservation and use of native varieties and breeds of animals (Focus Area 4.02); </a:t>
            </a:r>
          </a:p>
          <a:p>
            <a:r>
              <a:rPr lang="en-AU" sz="2000" dirty="0"/>
              <a:t>development of agro-ecological practices including conservation agriculture and associated topics (Focus Area 4.04); </a:t>
            </a:r>
          </a:p>
          <a:p>
            <a:r>
              <a:rPr lang="en-AU" sz="2000" dirty="0"/>
              <a:t>role of the private sector in conservation and sustainable use of Agrobiodiversity (Focus Area 9.8)</a:t>
            </a:r>
            <a:endParaRPr lang="en-US" sz="2000" dirty="0"/>
          </a:p>
        </p:txBody>
      </p:sp>
    </p:spTree>
    <p:extLst>
      <p:ext uri="{BB962C8B-B14F-4D97-AF65-F5344CB8AC3E}">
        <p14:creationId xmlns:p14="http://schemas.microsoft.com/office/powerpoint/2010/main" val="5553228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 and outreach activities with the sector and across Sector Working Groups</a:t>
            </a:r>
          </a:p>
        </p:txBody>
      </p:sp>
      <p:sp>
        <p:nvSpPr>
          <p:cNvPr id="4" name="Content Placeholder 2"/>
          <p:cNvSpPr txBox="1">
            <a:spLocks/>
          </p:cNvSpPr>
          <p:nvPr/>
        </p:nvSpPr>
        <p:spPr>
          <a:xfrm>
            <a:off x="838200" y="1877876"/>
            <a:ext cx="5162550" cy="4351338"/>
          </a:xfrm>
          <a:prstGeom prst="rect">
            <a:avLst/>
          </a:prstGeom>
          <a:ln>
            <a:solidFill>
              <a:schemeClr val="tx2"/>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Progress</a:t>
            </a:r>
          </a:p>
          <a:p>
            <a:pPr marL="0" indent="0">
              <a:buFont typeface="Arial" panose="020B0604020202020204" pitchFamily="34" charset="0"/>
              <a:buNone/>
            </a:pPr>
            <a:endParaRPr lang="en-US" dirty="0"/>
          </a:p>
          <a:p>
            <a:pPr marL="0" indent="0">
              <a:buNone/>
            </a:pPr>
            <a:r>
              <a:rPr lang="en-AU" sz="2400" dirty="0"/>
              <a:t>The SSWG has held two consultations on the scope and nature of a Lao Agrobiodiversity Portal, with the support of the TABI project.  A range of stakeholders have highlighted the importance of this initiative for sustainable development of Lao PDR, and indicated the types of content and functionality which should be included.</a:t>
            </a:r>
            <a:endParaRPr lang="en-US" sz="2400" dirty="0"/>
          </a:p>
        </p:txBody>
      </p:sp>
      <p:sp>
        <p:nvSpPr>
          <p:cNvPr id="5" name="Content Placeholder 2"/>
          <p:cNvSpPr txBox="1">
            <a:spLocks/>
          </p:cNvSpPr>
          <p:nvPr/>
        </p:nvSpPr>
        <p:spPr>
          <a:xfrm>
            <a:off x="6000750" y="1877876"/>
            <a:ext cx="5162550" cy="4351338"/>
          </a:xfrm>
          <a:prstGeom prst="rect">
            <a:avLst/>
          </a:prstGeom>
          <a:ln>
            <a:solidFill>
              <a:schemeClr val="tx2"/>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Challenges and Opportunities</a:t>
            </a:r>
          </a:p>
          <a:p>
            <a:pPr marL="0" indent="0">
              <a:buNone/>
            </a:pPr>
            <a:endParaRPr lang="en-US" dirty="0"/>
          </a:p>
          <a:p>
            <a:pPr marL="0" indent="0">
              <a:buNone/>
            </a:pPr>
            <a:r>
              <a:rPr lang="en-AU" sz="2200" dirty="0"/>
              <a:t>The Portal will become an asset for the agricultural community in Lao PDR and beyond, to access information and share knowledge and experiences on the conservation and use of Agrobiodiversity.  An implementation plan for development of the Portal is being finalized, and an initial prototype will be launched in the 1</a:t>
            </a:r>
            <a:r>
              <a:rPr lang="en-AU" sz="2200" baseline="30000" dirty="0"/>
              <a:t>st</a:t>
            </a:r>
            <a:r>
              <a:rPr lang="en-AU" sz="2200" dirty="0"/>
              <a:t> quarter of 2018.</a:t>
            </a:r>
            <a:endParaRPr lang="en-US" sz="2200" dirty="0"/>
          </a:p>
        </p:txBody>
      </p:sp>
    </p:spTree>
    <p:extLst>
      <p:ext uri="{BB962C8B-B14F-4D97-AF65-F5344CB8AC3E}">
        <p14:creationId xmlns:p14="http://schemas.microsoft.com/office/powerpoint/2010/main" val="24358616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5520" y="485800"/>
            <a:ext cx="8568952" cy="1143000"/>
          </a:xfrm>
        </p:spPr>
        <p:txBody>
          <a:bodyPr>
            <a:noAutofit/>
          </a:bodyPr>
          <a:lstStyle/>
          <a:p>
            <a:r>
              <a:rPr lang="en-AU" sz="3200" b="1" dirty="0">
                <a:latin typeface="Century Gothic" pitchFamily="34" charset="0"/>
              </a:rPr>
              <a:t>Lao Vegetable Forum</a:t>
            </a:r>
            <a:br>
              <a:rPr lang="en-AU" sz="3200" dirty="0">
                <a:latin typeface="Century Gothic" pitchFamily="34" charset="0"/>
              </a:rPr>
            </a:br>
            <a:r>
              <a:rPr lang="en-AU" sz="2400" b="1" dirty="0">
                <a:latin typeface="Century Gothic" pitchFamily="34" charset="0"/>
              </a:rPr>
              <a:t>Fostering a safe and sustainable vegetable sector in the Lao PDR</a:t>
            </a:r>
            <a:br>
              <a:rPr lang="en-AU" sz="2400" b="1" dirty="0">
                <a:latin typeface="Century Gothic" pitchFamily="34" charset="0"/>
              </a:rPr>
            </a:br>
            <a:br>
              <a:rPr lang="en-AU" sz="2400" dirty="0">
                <a:latin typeface="Century Gothic" pitchFamily="34" charset="0"/>
              </a:rPr>
            </a:br>
            <a:r>
              <a:rPr lang="en-AU" sz="2400" dirty="0">
                <a:latin typeface="Century Gothic" pitchFamily="34" charset="0"/>
              </a:rPr>
              <a:t>26</a:t>
            </a:r>
            <a:r>
              <a:rPr lang="en-AU" sz="2400" baseline="30000" dirty="0">
                <a:latin typeface="Century Gothic" pitchFamily="34" charset="0"/>
              </a:rPr>
              <a:t>th</a:t>
            </a:r>
            <a:r>
              <a:rPr lang="en-AU" sz="2400" dirty="0">
                <a:latin typeface="Century Gothic" pitchFamily="34" charset="0"/>
              </a:rPr>
              <a:t> October 2017, Crowne Plaza Hotel, Vientiane</a:t>
            </a:r>
          </a:p>
        </p:txBody>
      </p:sp>
      <p:sp>
        <p:nvSpPr>
          <p:cNvPr id="3" name="Content Placeholder 2"/>
          <p:cNvSpPr>
            <a:spLocks noGrp="1"/>
          </p:cNvSpPr>
          <p:nvPr>
            <p:ph sz="half" idx="1"/>
          </p:nvPr>
        </p:nvSpPr>
        <p:spPr>
          <a:xfrm>
            <a:off x="2310408" y="2287414"/>
            <a:ext cx="7571184" cy="1789659"/>
          </a:xfrm>
        </p:spPr>
        <p:txBody>
          <a:bodyPr>
            <a:normAutofit/>
          </a:bodyPr>
          <a:lstStyle/>
          <a:p>
            <a:pPr lvl="0"/>
            <a:r>
              <a:rPr lang="en-AU" sz="1600" dirty="0">
                <a:latin typeface="Century Gothic" pitchFamily="34" charset="0"/>
              </a:rPr>
              <a:t>Highlight the latest research and development activities</a:t>
            </a:r>
          </a:p>
          <a:p>
            <a:pPr lvl="0"/>
            <a:r>
              <a:rPr lang="en-AU" sz="1600" dirty="0">
                <a:latin typeface="Century Gothic" pitchFamily="34" charset="0"/>
              </a:rPr>
              <a:t>Forge networks between public, NGO and private sector professionals working in this area for communication and collaboration</a:t>
            </a:r>
          </a:p>
          <a:p>
            <a:pPr lvl="0"/>
            <a:r>
              <a:rPr lang="en-AU" sz="1600" dirty="0">
                <a:latin typeface="Century Gothic" pitchFamily="34" charset="0"/>
              </a:rPr>
              <a:t>Provide an opportunity to learn about developments in the region</a:t>
            </a:r>
          </a:p>
          <a:p>
            <a:pPr lvl="0"/>
            <a:r>
              <a:rPr lang="en-AU" sz="1600" dirty="0">
                <a:latin typeface="Century Gothic" pitchFamily="34" charset="0"/>
              </a:rPr>
              <a:t>Facilitate the exchange of ideas on sector development</a:t>
            </a:r>
          </a:p>
          <a:p>
            <a:endParaRPr lang="en-AU" sz="1600" dirty="0">
              <a:latin typeface="Century Gothic" pitchFamily="34" charset="0"/>
            </a:endParaRPr>
          </a:p>
        </p:txBody>
      </p:sp>
      <p:sp>
        <p:nvSpPr>
          <p:cNvPr id="1026" name="Text Box 2"/>
          <p:cNvSpPr txBox="1">
            <a:spLocks noChangeArrowheads="1"/>
          </p:cNvSpPr>
          <p:nvPr/>
        </p:nvSpPr>
        <p:spPr bwMode="auto">
          <a:xfrm>
            <a:off x="2567608" y="4365104"/>
            <a:ext cx="7056784" cy="936104"/>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fontAlgn="base">
              <a:spcBef>
                <a:spcPts val="600"/>
              </a:spcBef>
              <a:spcAft>
                <a:spcPts val="600"/>
              </a:spcAft>
            </a:pPr>
            <a:r>
              <a:rPr lang="en-US" sz="1600" b="1" dirty="0">
                <a:latin typeface="Century Gothic" pitchFamily="34" charset="0"/>
                <a:cs typeface="Arial" pitchFamily="34" charset="0"/>
              </a:rPr>
              <a:t>For more information</a:t>
            </a:r>
          </a:p>
          <a:p>
            <a:pPr fontAlgn="base">
              <a:spcBef>
                <a:spcPct val="0"/>
              </a:spcBef>
              <a:spcAft>
                <a:spcPts val="1000"/>
              </a:spcAft>
            </a:pPr>
            <a:r>
              <a:rPr lang="en-AU" sz="1100" dirty="0">
                <a:latin typeface="Century Gothic" pitchFamily="34" charset="0"/>
                <a:cs typeface="Arial" pitchFamily="34" charset="0"/>
              </a:rPr>
              <a:t>Dr Tamara Jackson		</a:t>
            </a:r>
            <a:r>
              <a:rPr lang="en-AU" sz="1100" dirty="0">
                <a:latin typeface="Century Gothic" pitchFamily="34" charset="0"/>
                <a:cs typeface="Arial" pitchFamily="34" charset="0"/>
                <a:hlinkClick r:id="rId3"/>
              </a:rPr>
              <a:t>tamara.vearing@gmail.com</a:t>
            </a:r>
            <a:r>
              <a:rPr lang="en-AU" sz="1100" dirty="0">
                <a:latin typeface="Century Gothic" pitchFamily="34" charset="0"/>
                <a:cs typeface="Arial" pitchFamily="34" charset="0"/>
              </a:rPr>
              <a:t>	+856 20 9630 0473</a:t>
            </a:r>
          </a:p>
          <a:p>
            <a:pPr fontAlgn="base">
              <a:spcBef>
                <a:spcPct val="0"/>
              </a:spcBef>
              <a:spcAft>
                <a:spcPts val="1000"/>
              </a:spcAft>
            </a:pPr>
            <a:r>
              <a:rPr lang="en-AU" sz="1100" dirty="0">
                <a:latin typeface="Century Gothic" pitchFamily="34" charset="0"/>
                <a:cs typeface="Arial" pitchFamily="34" charset="0"/>
              </a:rPr>
              <a:t>Dr </a:t>
            </a:r>
            <a:r>
              <a:rPr lang="en-AU" sz="1100" dirty="0" err="1">
                <a:latin typeface="Century Gothic" pitchFamily="34" charset="0"/>
                <a:cs typeface="Arial" pitchFamily="34" charset="0"/>
              </a:rPr>
              <a:t>Thongkhoun</a:t>
            </a:r>
            <a:r>
              <a:rPr lang="en-AU" sz="1100" dirty="0">
                <a:latin typeface="Century Gothic" pitchFamily="34" charset="0"/>
                <a:cs typeface="Arial" pitchFamily="34" charset="0"/>
              </a:rPr>
              <a:t> </a:t>
            </a:r>
            <a:r>
              <a:rPr lang="en-AU" sz="1100" dirty="0" err="1">
                <a:latin typeface="Century Gothic" pitchFamily="34" charset="0"/>
                <a:cs typeface="Arial" pitchFamily="34" charset="0"/>
              </a:rPr>
              <a:t>Sisaphaithong</a:t>
            </a:r>
            <a:r>
              <a:rPr lang="en-AU" sz="1100" dirty="0">
                <a:latin typeface="Century Gothic" pitchFamily="34" charset="0"/>
                <a:cs typeface="Arial" pitchFamily="34" charset="0"/>
              </a:rPr>
              <a:t>	</a:t>
            </a:r>
            <a:r>
              <a:rPr lang="en-AU" sz="1100" dirty="0">
                <a:latin typeface="Century Gothic" pitchFamily="34" charset="0"/>
                <a:cs typeface="Arial" pitchFamily="34" charset="0"/>
                <a:hlinkClick r:id="rId4"/>
              </a:rPr>
              <a:t>thongkhounhhrc@yahoo.com</a:t>
            </a:r>
            <a:r>
              <a:rPr lang="en-AU" sz="1100" dirty="0">
                <a:latin typeface="Century Gothic" pitchFamily="34" charset="0"/>
                <a:cs typeface="Arial" pitchFamily="34" charset="0"/>
              </a:rPr>
              <a:t>	+856 20 5585 7550</a:t>
            </a:r>
            <a:endParaRPr lang="en-US" dirty="0">
              <a:latin typeface="Century Gothic" pitchFamily="34" charset="0"/>
              <a:cs typeface="Arial" pitchFamily="34" charset="0"/>
            </a:endParaRPr>
          </a:p>
        </p:txBody>
      </p:sp>
      <p:pic>
        <p:nvPicPr>
          <p:cNvPr id="1027" name="Picture 3" descr="D:\Users\tajackso\Dropbox\Tamara\Consulting\ASEM2012081\Vegetable Forum 2017\Laos\Comms\Brochure and logos\CRS Logo Pos RGB.jpg"/>
          <p:cNvPicPr>
            <a:picLocks noChangeAspect="1" noChangeArrowheads="1"/>
          </p:cNvPicPr>
          <p:nvPr/>
        </p:nvPicPr>
        <p:blipFill>
          <a:blip r:embed="rId5" cstate="print"/>
          <a:srcRect/>
          <a:stretch>
            <a:fillRect/>
          </a:stretch>
        </p:blipFill>
        <p:spPr bwMode="auto">
          <a:xfrm>
            <a:off x="3122223" y="5769216"/>
            <a:ext cx="1598372" cy="1044000"/>
          </a:xfrm>
          <a:prstGeom prst="rect">
            <a:avLst/>
          </a:prstGeom>
          <a:noFill/>
        </p:spPr>
      </p:pic>
      <p:pic>
        <p:nvPicPr>
          <p:cNvPr id="1028" name="Picture 4" descr="D:\Users\tajackso\Dropbox\Tamara\Consulting\ASEM2012081\Vegetable Forum 2017\Laos\Comms\Brochure and logos\KEI Logo.gif"/>
          <p:cNvPicPr>
            <a:picLocks noChangeAspect="1" noChangeArrowheads="1"/>
          </p:cNvPicPr>
          <p:nvPr/>
        </p:nvPicPr>
        <p:blipFill>
          <a:blip r:embed="rId6" cstate="print"/>
          <a:srcRect/>
          <a:stretch>
            <a:fillRect/>
          </a:stretch>
        </p:blipFill>
        <p:spPr bwMode="auto">
          <a:xfrm>
            <a:off x="4974537" y="5733216"/>
            <a:ext cx="2378076" cy="1080000"/>
          </a:xfrm>
          <a:prstGeom prst="rect">
            <a:avLst/>
          </a:prstGeom>
          <a:noFill/>
        </p:spPr>
      </p:pic>
      <p:pic>
        <p:nvPicPr>
          <p:cNvPr id="1029" name="Picture 5" descr="D:\Users\tajackso\Dropbox\NAFRI Jess-Tam\Comms - Ongoing\Templates\Partner Logos\ACIAR stacked_rgb.jpg"/>
          <p:cNvPicPr>
            <a:picLocks noChangeAspect="1" noChangeArrowheads="1"/>
          </p:cNvPicPr>
          <p:nvPr/>
        </p:nvPicPr>
        <p:blipFill>
          <a:blip r:embed="rId7" cstate="print"/>
          <a:srcRect/>
          <a:stretch>
            <a:fillRect/>
          </a:stretch>
        </p:blipFill>
        <p:spPr bwMode="auto">
          <a:xfrm>
            <a:off x="1668017" y="5373216"/>
            <a:ext cx="1200265" cy="1440000"/>
          </a:xfrm>
          <a:prstGeom prst="rect">
            <a:avLst/>
          </a:prstGeom>
          <a:noFill/>
        </p:spPr>
      </p:pic>
      <p:sp>
        <p:nvSpPr>
          <p:cNvPr id="1031" name="AutoShape 7" descr="Image result for nafri logo"/>
          <p:cNvSpPr>
            <a:spLocks noChangeAspect="1" noChangeArrowheads="1"/>
          </p:cNvSpPr>
          <p:nvPr/>
        </p:nvSpPr>
        <p:spPr bwMode="auto">
          <a:xfrm>
            <a:off x="1679575" y="-563563"/>
            <a:ext cx="1181100" cy="1181101"/>
          </a:xfrm>
          <a:prstGeom prst="rect">
            <a:avLst/>
          </a:prstGeom>
          <a:noFill/>
        </p:spPr>
        <p:txBody>
          <a:bodyPr vert="horz" wrap="square" lIns="91440" tIns="45720" rIns="91440" bIns="45720" numCol="1" anchor="t" anchorCtr="0" compatLnSpc="1">
            <a:prstTxWarp prst="textNoShape">
              <a:avLst/>
            </a:prstTxWarp>
          </a:bodyPr>
          <a:lstStyle/>
          <a:p>
            <a:endParaRPr lang="en-AU"/>
          </a:p>
        </p:txBody>
      </p:sp>
      <p:sp>
        <p:nvSpPr>
          <p:cNvPr id="1033" name="AutoShape 9" descr="Image result for nafri logo"/>
          <p:cNvSpPr>
            <a:spLocks noChangeAspect="1" noChangeArrowheads="1"/>
          </p:cNvSpPr>
          <p:nvPr/>
        </p:nvSpPr>
        <p:spPr bwMode="auto">
          <a:xfrm>
            <a:off x="1679575" y="-563563"/>
            <a:ext cx="1181100" cy="1181101"/>
          </a:xfrm>
          <a:prstGeom prst="rect">
            <a:avLst/>
          </a:prstGeom>
          <a:noFill/>
        </p:spPr>
        <p:txBody>
          <a:bodyPr vert="horz" wrap="square" lIns="91440" tIns="45720" rIns="91440" bIns="45720" numCol="1" anchor="t" anchorCtr="0" compatLnSpc="1">
            <a:prstTxWarp prst="textNoShape">
              <a:avLst/>
            </a:prstTxWarp>
          </a:bodyPr>
          <a:lstStyle/>
          <a:p>
            <a:endParaRPr lang="en-AU"/>
          </a:p>
        </p:txBody>
      </p:sp>
      <p:pic>
        <p:nvPicPr>
          <p:cNvPr id="1035" name="Picture 11" descr="Image result for nafri logo"/>
          <p:cNvPicPr>
            <a:picLocks noChangeAspect="1" noChangeArrowheads="1"/>
          </p:cNvPicPr>
          <p:nvPr/>
        </p:nvPicPr>
        <p:blipFill>
          <a:blip r:embed="rId8" cstate="print"/>
          <a:srcRect/>
          <a:stretch>
            <a:fillRect/>
          </a:stretch>
        </p:blipFill>
        <p:spPr bwMode="auto">
          <a:xfrm>
            <a:off x="9458868" y="5553216"/>
            <a:ext cx="1223976" cy="1223976"/>
          </a:xfrm>
          <a:prstGeom prst="rect">
            <a:avLst/>
          </a:prstGeom>
          <a:noFill/>
        </p:spPr>
      </p:pic>
      <p:pic>
        <p:nvPicPr>
          <p:cNvPr id="1037" name="Picture 13" descr="Image result for kopia logo"/>
          <p:cNvPicPr>
            <a:picLocks noChangeAspect="1" noChangeArrowheads="1"/>
          </p:cNvPicPr>
          <p:nvPr/>
        </p:nvPicPr>
        <p:blipFill>
          <a:blip r:embed="rId9" cstate="print"/>
          <a:srcRect/>
          <a:stretch>
            <a:fillRect/>
          </a:stretch>
        </p:blipFill>
        <p:spPr bwMode="auto">
          <a:xfrm>
            <a:off x="7606555" y="5553216"/>
            <a:ext cx="1260000" cy="1260000"/>
          </a:xfrm>
          <a:prstGeom prst="rect">
            <a:avLst/>
          </a:prstGeom>
          <a:noFill/>
        </p:spPr>
      </p:pic>
    </p:spTree>
    <p:extLst>
      <p:ext uri="{BB962C8B-B14F-4D97-AF65-F5344CB8AC3E}">
        <p14:creationId xmlns:p14="http://schemas.microsoft.com/office/powerpoint/2010/main" val="22875714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8B7891E-8E6C-49CB-84BF-901B7548C928}"/>
              </a:ext>
            </a:extLst>
          </p:cNvPr>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21087" r="918" b="14528"/>
          <a:stretch/>
        </p:blipFill>
        <p:spPr>
          <a:xfrm>
            <a:off x="1011677" y="879230"/>
            <a:ext cx="10350229" cy="5293717"/>
          </a:xfrm>
        </p:spPr>
      </p:pic>
    </p:spTree>
    <p:extLst>
      <p:ext uri="{BB962C8B-B14F-4D97-AF65-F5344CB8AC3E}">
        <p14:creationId xmlns:p14="http://schemas.microsoft.com/office/powerpoint/2010/main" val="17683008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223</TotalTime>
  <Words>843</Words>
  <Application>Microsoft Office PowerPoint</Application>
  <PresentationFormat>Widescreen</PresentationFormat>
  <Paragraphs>66</Paragraphs>
  <Slides>5</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Calibri</vt:lpstr>
      <vt:lpstr>Calibri Light</vt:lpstr>
      <vt:lpstr>Century Gothic</vt:lpstr>
      <vt:lpstr>DokChampa</vt:lpstr>
      <vt:lpstr>Office Theme</vt:lpstr>
      <vt:lpstr>SSWG Agrobiodiversity Presentation on:</vt:lpstr>
      <vt:lpstr>Actions/activities relating to the RTM/RTIM recommendation /discussion points</vt:lpstr>
      <vt:lpstr>Communication and outreach activities with the sector and across Sector Working Groups</vt:lpstr>
      <vt:lpstr>Lao Vegetable Forum Fostering a safe and sustainable vegetable sector in the Lao PDR  26th October 2017, Crowne Plaza Hotel, Vientiane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Format for SSWG Presentations on:</dc:title>
  <dc:creator>Jones, Michael (FAOLA)</dc:creator>
  <cp:lastModifiedBy>Dell</cp:lastModifiedBy>
  <cp:revision>22</cp:revision>
  <cp:lastPrinted>2017-09-26T11:26:43Z</cp:lastPrinted>
  <dcterms:created xsi:type="dcterms:W3CDTF">2017-09-22T09:57:17Z</dcterms:created>
  <dcterms:modified xsi:type="dcterms:W3CDTF">2017-09-29T08:44:33Z</dcterms:modified>
</cp:coreProperties>
</file>