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4" autoAdjust="0"/>
    <p:restoredTop sz="94660"/>
  </p:normalViewPr>
  <p:slideViewPr>
    <p:cSldViewPr snapToGrid="0">
      <p:cViewPr varScale="1">
        <p:scale>
          <a:sx n="90" d="100"/>
          <a:sy n="90" d="100"/>
        </p:scale>
        <p:origin x="43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272551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09100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377826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4077895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30928C-78A2-46A3-ACFA-AD287A858C1B}" type="datetimeFigureOut">
              <a:rPr lang="en-US" smtClean="0"/>
              <a:t>9/29/2017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091020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30928C-78A2-46A3-ACFA-AD287A858C1B}" type="datetimeFigureOut">
              <a:rPr lang="en-US" smtClean="0"/>
              <a:t>9/29/2017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3741234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30928C-78A2-46A3-ACFA-AD287A858C1B}" type="datetimeFigureOut">
              <a:rPr lang="en-US" smtClean="0"/>
              <a:t>9/29/2017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22329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03299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30928C-78A2-46A3-ACFA-AD287A858C1B}" type="datetimeFigureOut">
              <a:rPr lang="en-US" smtClean="0"/>
              <a:t>9/29/2017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8963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1488432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30928C-78A2-46A3-ACFA-AD287A858C1B}" type="datetimeFigureOut">
              <a:rPr lang="en-US" smtClean="0"/>
              <a:t>9/29/2017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0019F-44F8-419A-A8BE-31FDBC0CBF2E}" type="slidenum">
              <a:rPr lang="en-US" smtClean="0"/>
              <a:t>‹#›</a:t>
            </a:fld>
            <a:endParaRPr lang="en-US"/>
          </a:p>
        </p:txBody>
      </p:sp>
    </p:spTree>
    <p:extLst>
      <p:ext uri="{BB962C8B-B14F-4D97-AF65-F5344CB8AC3E}">
        <p14:creationId xmlns:p14="http://schemas.microsoft.com/office/powerpoint/2010/main" val="281444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0928C-78A2-46A3-ACFA-AD287A858C1B}" type="datetimeFigureOut">
              <a:rPr lang="en-US" smtClean="0"/>
              <a:t>9/29/2017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80019F-44F8-419A-A8BE-31FDBC0CBF2E}" type="slidenum">
              <a:rPr lang="en-US" smtClean="0"/>
              <a:t>‹#›</a:t>
            </a:fld>
            <a:endParaRPr lang="en-US"/>
          </a:p>
        </p:txBody>
      </p:sp>
    </p:spTree>
    <p:extLst>
      <p:ext uri="{BB962C8B-B14F-4D97-AF65-F5344CB8AC3E}">
        <p14:creationId xmlns:p14="http://schemas.microsoft.com/office/powerpoint/2010/main" val="1087659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Presentations on </a:t>
            </a:r>
            <a:br>
              <a:rPr lang="en-US" dirty="0"/>
            </a:br>
            <a:r>
              <a:rPr lang="en-US" dirty="0"/>
              <a:t>Policy Think Tank</a:t>
            </a:r>
          </a:p>
        </p:txBody>
      </p:sp>
      <p:sp>
        <p:nvSpPr>
          <p:cNvPr id="3" name="Subtitle 2"/>
          <p:cNvSpPr>
            <a:spLocks noGrp="1"/>
          </p:cNvSpPr>
          <p:nvPr>
            <p:ph type="subTitle" idx="1"/>
          </p:nvPr>
        </p:nvSpPr>
        <p:spPr/>
        <p:txBody>
          <a:bodyPr/>
          <a:lstStyle/>
          <a:p>
            <a:r>
              <a:rPr lang="en-US" dirty="0"/>
              <a:t>Contributions to the SWGARD Report (2017)</a:t>
            </a:r>
          </a:p>
        </p:txBody>
      </p:sp>
    </p:spTree>
    <p:extLst>
      <p:ext uri="{BB962C8B-B14F-4D97-AF65-F5344CB8AC3E}">
        <p14:creationId xmlns:p14="http://schemas.microsoft.com/office/powerpoint/2010/main" val="3594409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t>Actions/activities relating to the RTM/RTIM recommendation /discussion points</a:t>
            </a:r>
            <a:endParaRPr lang="en-US" dirty="0"/>
          </a:p>
        </p:txBody>
      </p:sp>
      <p:sp>
        <p:nvSpPr>
          <p:cNvPr id="3" name="Content Placeholder 2"/>
          <p:cNvSpPr>
            <a:spLocks noGrp="1"/>
          </p:cNvSpPr>
          <p:nvPr>
            <p:ph idx="1"/>
          </p:nvPr>
        </p:nvSpPr>
        <p:spPr>
          <a:xfrm>
            <a:off x="838200" y="1825625"/>
            <a:ext cx="5162550" cy="4351338"/>
          </a:xfrm>
          <a:ln>
            <a:solidFill>
              <a:schemeClr val="tx2"/>
            </a:solidFill>
          </a:ln>
        </p:spPr>
        <p:txBody>
          <a:bodyPr>
            <a:normAutofit fontScale="85000" lnSpcReduction="10000"/>
          </a:bodyPr>
          <a:lstStyle/>
          <a:p>
            <a:pPr marL="0" indent="0">
              <a:buNone/>
            </a:pPr>
            <a:r>
              <a:rPr lang="en-US" dirty="0"/>
              <a:t>Progress</a:t>
            </a:r>
          </a:p>
          <a:p>
            <a:pPr marL="0" indent="0">
              <a:buNone/>
            </a:pPr>
            <a:endParaRPr lang="en-US" dirty="0"/>
          </a:p>
          <a:p>
            <a:pPr lvl="0"/>
            <a:r>
              <a:rPr lang="en-US" dirty="0"/>
              <a:t>Structure of the evidence-based policy formulation process has been improved and streamlined in the MAF’s structure. </a:t>
            </a:r>
          </a:p>
          <a:p>
            <a:r>
              <a:rPr lang="en-US" dirty="0"/>
              <a:t>Mandate and responsibility have been clearly identified as part of the MAF’s revised organizational structure especially the mandate and functions of the new Department of Policy and Legal Affairs and Policy Research Center at NAFRI. </a:t>
            </a:r>
          </a:p>
        </p:txBody>
      </p:sp>
      <p:sp>
        <p:nvSpPr>
          <p:cNvPr id="4" name="Content Placeholder 2"/>
          <p:cNvSpPr txBox="1">
            <a:spLocks/>
          </p:cNvSpPr>
          <p:nvPr/>
        </p:nvSpPr>
        <p:spPr>
          <a:xfrm>
            <a:off x="6000750" y="1825625"/>
            <a:ext cx="5162550" cy="4351338"/>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Challenges and Opportunities</a:t>
            </a:r>
          </a:p>
          <a:p>
            <a:pPr marL="0" indent="0">
              <a:buNone/>
            </a:pPr>
            <a:endParaRPr lang="en-US" sz="2400" dirty="0"/>
          </a:p>
          <a:p>
            <a:pPr lvl="0"/>
            <a:r>
              <a:rPr lang="en-AU" sz="2400" dirty="0"/>
              <a:t>Efforts and assistance need to be pulled for supporting a smooth function of the improved organizational structure.</a:t>
            </a:r>
            <a:endParaRPr lang="en-US" sz="2400" dirty="0"/>
          </a:p>
          <a:p>
            <a:r>
              <a:rPr lang="en-AU" sz="2400" dirty="0"/>
              <a:t>Coordination mechanism should be agreed among the identified three layers of evidence-based policy formulation process.</a:t>
            </a:r>
            <a:r>
              <a:rPr lang="en-US" sz="2400" dirty="0"/>
              <a:t> </a:t>
            </a:r>
          </a:p>
        </p:txBody>
      </p:sp>
    </p:spTree>
    <p:extLst>
      <p:ext uri="{BB962C8B-B14F-4D97-AF65-F5344CB8AC3E}">
        <p14:creationId xmlns:p14="http://schemas.microsoft.com/office/powerpoint/2010/main" val="55532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substantive actions/activities</a:t>
            </a:r>
          </a:p>
        </p:txBody>
      </p:sp>
      <p:sp>
        <p:nvSpPr>
          <p:cNvPr id="5" name="Content Placeholder 2"/>
          <p:cNvSpPr txBox="1">
            <a:spLocks/>
          </p:cNvSpPr>
          <p:nvPr/>
        </p:nvSpPr>
        <p:spPr>
          <a:xfrm>
            <a:off x="838200" y="1877876"/>
            <a:ext cx="5162550" cy="4351338"/>
          </a:xfrm>
          <a:prstGeom prst="rect">
            <a:avLst/>
          </a:prstGeom>
          <a:ln>
            <a:solidFill>
              <a:schemeClr val="tx2"/>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Progress</a:t>
            </a:r>
          </a:p>
          <a:p>
            <a:pPr marL="0" indent="0">
              <a:buFont typeface="Arial" panose="020B0604020202020204" pitchFamily="34" charset="0"/>
              <a:buNone/>
            </a:pPr>
            <a:endParaRPr lang="en-US" dirty="0"/>
          </a:p>
          <a:p>
            <a:r>
              <a:rPr lang="en-US" dirty="0"/>
              <a:t>The PTT conducted evidence-based research to inform and provide recommendations policy makers and development partners on:</a:t>
            </a:r>
          </a:p>
          <a:p>
            <a:pPr lvl="0"/>
            <a:r>
              <a:rPr lang="en-US" dirty="0"/>
              <a:t>Commercial banana </a:t>
            </a:r>
          </a:p>
          <a:p>
            <a:pPr lvl="0"/>
            <a:r>
              <a:rPr lang="en-US" dirty="0"/>
              <a:t>NTFPs: sustainable benzoin </a:t>
            </a:r>
          </a:p>
          <a:p>
            <a:pPr lvl="0"/>
            <a:r>
              <a:rPr lang="en-AU" dirty="0"/>
              <a:t>Contract farming</a:t>
            </a:r>
            <a:endParaRPr lang="en-US" dirty="0"/>
          </a:p>
          <a:p>
            <a:r>
              <a:rPr lang="en-AU" dirty="0"/>
              <a:t>and other research topics through collaboration on policy research with other research institutes and development projects.</a:t>
            </a:r>
            <a:r>
              <a:rPr lang="en-US" dirty="0"/>
              <a:t> </a:t>
            </a:r>
          </a:p>
        </p:txBody>
      </p:sp>
      <p:sp>
        <p:nvSpPr>
          <p:cNvPr id="6" name="Content Placeholder 2"/>
          <p:cNvSpPr txBox="1">
            <a:spLocks/>
          </p:cNvSpPr>
          <p:nvPr/>
        </p:nvSpPr>
        <p:spPr>
          <a:xfrm>
            <a:off x="6000749" y="1877876"/>
            <a:ext cx="5719003" cy="4351338"/>
          </a:xfrm>
          <a:prstGeom prst="rect">
            <a:avLst/>
          </a:prstGeom>
          <a:ln>
            <a:solidFill>
              <a:schemeClr val="tx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sz="2400" dirty="0"/>
              <a:t>Challenges and Opportunities</a:t>
            </a:r>
          </a:p>
          <a:p>
            <a:pPr marL="0" indent="0">
              <a:lnSpc>
                <a:spcPct val="80000"/>
              </a:lnSpc>
              <a:buNone/>
            </a:pPr>
            <a:endParaRPr lang="en-US" sz="2400" dirty="0"/>
          </a:p>
          <a:p>
            <a:pPr marL="0" indent="0">
              <a:lnSpc>
                <a:spcPct val="80000"/>
              </a:lnSpc>
              <a:buNone/>
            </a:pPr>
            <a:r>
              <a:rPr lang="en-AU" sz="2400" dirty="0"/>
              <a:t>Limited or lack of qualified and experienced researchers to respond to needs for policy research on various topics. </a:t>
            </a:r>
          </a:p>
          <a:p>
            <a:pPr>
              <a:lnSpc>
                <a:spcPct val="80000"/>
              </a:lnSpc>
            </a:pPr>
            <a:r>
              <a:rPr lang="en-AU" sz="2400" dirty="0"/>
              <a:t>Strengthening researchers network is key to achieved objective of evidence-based policy formulation process. </a:t>
            </a:r>
          </a:p>
          <a:p>
            <a:pPr>
              <a:lnSpc>
                <a:spcPct val="80000"/>
              </a:lnSpc>
            </a:pPr>
            <a:r>
              <a:rPr lang="en-AU" sz="2400" dirty="0"/>
              <a:t>Developing research network with other research institutes and development projects is key to help moving the policy research agenda.</a:t>
            </a:r>
            <a:r>
              <a:rPr lang="en-US" sz="2400" dirty="0"/>
              <a:t> </a:t>
            </a:r>
          </a:p>
        </p:txBody>
      </p:sp>
    </p:spTree>
    <p:extLst>
      <p:ext uri="{BB962C8B-B14F-4D97-AF65-F5344CB8AC3E}">
        <p14:creationId xmlns:p14="http://schemas.microsoft.com/office/powerpoint/2010/main" val="2985458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Communication and outreach activities with the sector and across Sector Working Groups</a:t>
            </a:r>
          </a:p>
        </p:txBody>
      </p:sp>
      <p:sp>
        <p:nvSpPr>
          <p:cNvPr id="4" name="Content Placeholder 2"/>
          <p:cNvSpPr txBox="1">
            <a:spLocks/>
          </p:cNvSpPr>
          <p:nvPr/>
        </p:nvSpPr>
        <p:spPr>
          <a:xfrm>
            <a:off x="838200" y="1877876"/>
            <a:ext cx="5162550" cy="4351338"/>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Progress</a:t>
            </a:r>
          </a:p>
          <a:p>
            <a:pPr marL="0" indent="0">
              <a:buFont typeface="Arial" panose="020B0604020202020204" pitchFamily="34" charset="0"/>
              <a:buNone/>
            </a:pPr>
            <a:endParaRPr lang="en-US" sz="2400" dirty="0"/>
          </a:p>
          <a:p>
            <a:r>
              <a:rPr lang="en-AU" sz="2400" dirty="0"/>
              <a:t>As an output of the policy research, research findings report, synthesis and policy briefs were published and disseminated to stakeholders. </a:t>
            </a:r>
            <a:endParaRPr lang="en-US" sz="2400" dirty="0"/>
          </a:p>
          <a:p>
            <a:r>
              <a:rPr lang="en-AU" sz="2400" dirty="0"/>
              <a:t>NAFRI’s library is well known among university students to access information on agriculture and forestry sector.</a:t>
            </a:r>
            <a:r>
              <a:rPr lang="en-US" sz="2400" dirty="0"/>
              <a:t> </a:t>
            </a:r>
          </a:p>
        </p:txBody>
      </p:sp>
      <p:sp>
        <p:nvSpPr>
          <p:cNvPr id="5" name="Content Placeholder 2"/>
          <p:cNvSpPr txBox="1">
            <a:spLocks/>
          </p:cNvSpPr>
          <p:nvPr/>
        </p:nvSpPr>
        <p:spPr>
          <a:xfrm>
            <a:off x="6000750" y="1877876"/>
            <a:ext cx="5162550" cy="4351338"/>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Challenges and Opportunities</a:t>
            </a:r>
          </a:p>
          <a:p>
            <a:pPr marL="0" indent="0">
              <a:buNone/>
            </a:pPr>
            <a:endParaRPr lang="en-US" sz="2400" dirty="0"/>
          </a:p>
          <a:p>
            <a:r>
              <a:rPr lang="en-AU" sz="2400" dirty="0"/>
              <a:t>MAF’s websites including NAFRI and SWGARD are considered an important platform for information and knowledge sharing. </a:t>
            </a:r>
          </a:p>
          <a:p>
            <a:r>
              <a:rPr lang="en-AU" sz="2400" dirty="0"/>
              <a:t>All publications should be shared with </a:t>
            </a:r>
            <a:r>
              <a:rPr lang="en-AU" sz="2400" dirty="0" err="1"/>
              <a:t>NUoL</a:t>
            </a:r>
            <a:r>
              <a:rPr lang="en-AU" sz="2400" dirty="0"/>
              <a:t> and colleges</a:t>
            </a:r>
            <a:r>
              <a:rPr lang="en-US" sz="2400" dirty="0"/>
              <a:t> </a:t>
            </a:r>
          </a:p>
        </p:txBody>
      </p:sp>
    </p:spTree>
    <p:extLst>
      <p:ext uri="{BB962C8B-B14F-4D97-AF65-F5344CB8AC3E}">
        <p14:creationId xmlns:p14="http://schemas.microsoft.com/office/powerpoint/2010/main" val="2435861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8049"/>
          </a:xfrm>
        </p:spPr>
        <p:txBody>
          <a:bodyPr/>
          <a:lstStyle/>
          <a:p>
            <a:r>
              <a:rPr lang="en-US" dirty="0"/>
              <a:t>On-going research</a:t>
            </a:r>
          </a:p>
        </p:txBody>
      </p:sp>
      <p:graphicFrame>
        <p:nvGraphicFramePr>
          <p:cNvPr id="6" name="Table 5"/>
          <p:cNvGraphicFramePr>
            <a:graphicFrameLocks noGrp="1"/>
          </p:cNvGraphicFramePr>
          <p:nvPr>
            <p:extLst>
              <p:ext uri="{D42A27DB-BD31-4B8C-83A1-F6EECF244321}">
                <p14:modId xmlns:p14="http://schemas.microsoft.com/office/powerpoint/2010/main" val="976911610"/>
              </p:ext>
            </p:extLst>
          </p:nvPr>
        </p:nvGraphicFramePr>
        <p:xfrm>
          <a:off x="1414729" y="916276"/>
          <a:ext cx="9533351" cy="5770928"/>
        </p:xfrm>
        <a:graphic>
          <a:graphicData uri="http://schemas.openxmlformats.org/drawingml/2006/table">
            <a:tbl>
              <a:tblPr/>
              <a:tblGrid>
                <a:gridCol w="402326">
                  <a:extLst>
                    <a:ext uri="{9D8B030D-6E8A-4147-A177-3AD203B41FA5}">
                      <a16:colId xmlns:a16="http://schemas.microsoft.com/office/drawing/2014/main" val="20000"/>
                    </a:ext>
                  </a:extLst>
                </a:gridCol>
                <a:gridCol w="3463494">
                  <a:extLst>
                    <a:ext uri="{9D8B030D-6E8A-4147-A177-3AD203B41FA5}">
                      <a16:colId xmlns:a16="http://schemas.microsoft.com/office/drawing/2014/main" val="20001"/>
                    </a:ext>
                  </a:extLst>
                </a:gridCol>
                <a:gridCol w="1137005">
                  <a:extLst>
                    <a:ext uri="{9D8B030D-6E8A-4147-A177-3AD203B41FA5}">
                      <a16:colId xmlns:a16="http://schemas.microsoft.com/office/drawing/2014/main" val="20002"/>
                    </a:ext>
                  </a:extLst>
                </a:gridCol>
                <a:gridCol w="1137005">
                  <a:extLst>
                    <a:ext uri="{9D8B030D-6E8A-4147-A177-3AD203B41FA5}">
                      <a16:colId xmlns:a16="http://schemas.microsoft.com/office/drawing/2014/main" val="20003"/>
                    </a:ext>
                  </a:extLst>
                </a:gridCol>
                <a:gridCol w="1871685">
                  <a:extLst>
                    <a:ext uri="{9D8B030D-6E8A-4147-A177-3AD203B41FA5}">
                      <a16:colId xmlns:a16="http://schemas.microsoft.com/office/drawing/2014/main" val="20004"/>
                    </a:ext>
                  </a:extLst>
                </a:gridCol>
                <a:gridCol w="1521836">
                  <a:extLst>
                    <a:ext uri="{9D8B030D-6E8A-4147-A177-3AD203B41FA5}">
                      <a16:colId xmlns:a16="http://schemas.microsoft.com/office/drawing/2014/main" val="20005"/>
                    </a:ext>
                  </a:extLst>
                </a:gridCol>
              </a:tblGrid>
              <a:tr h="193560">
                <a:tc rowSpan="2">
                  <a:txBody>
                    <a:bodyPr/>
                    <a:lstStyle/>
                    <a:p>
                      <a:pPr algn="ctr" fontAlgn="ctr"/>
                      <a:r>
                        <a:rPr lang="en-US" sz="900" b="1" i="0" u="none" strike="noStrike">
                          <a:solidFill>
                            <a:srgbClr val="000000"/>
                          </a:solidFill>
                          <a:effectLst/>
                          <a:latin typeface="Calibri"/>
                        </a:rPr>
                        <a:t>No.</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1" i="0" u="none" strike="noStrike">
                          <a:solidFill>
                            <a:srgbClr val="000000"/>
                          </a:solidFill>
                          <a:effectLst/>
                          <a:latin typeface="Calibri"/>
                        </a:rPr>
                        <a:t>Relevant research/study</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hu-HU" sz="900" b="1" i="0" u="none" strike="noStrike">
                          <a:solidFill>
                            <a:srgbClr val="000000"/>
                          </a:solidFill>
                          <a:effectLst/>
                          <a:latin typeface="Calibri"/>
                        </a:rPr>
                        <a:t>Start Date</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en-US" sz="900" b="1" i="0" u="none" strike="noStrike">
                          <a:solidFill>
                            <a:srgbClr val="000000"/>
                          </a:solidFill>
                          <a:effectLst/>
                          <a:latin typeface="Calibri"/>
                        </a:rPr>
                        <a:t>End/completed Date</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en-US" sz="900" b="1" i="0" u="none" strike="noStrike">
                          <a:solidFill>
                            <a:srgbClr val="000000"/>
                          </a:solidFill>
                          <a:effectLst/>
                          <a:latin typeface="Calibri"/>
                        </a:rPr>
                        <a:t>Focal/responsible person/Researcher (NAFRI)</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en-US" sz="900" b="1" i="0" u="none" strike="noStrike">
                          <a:solidFill>
                            <a:srgbClr val="000000"/>
                          </a:solidFill>
                          <a:effectLst/>
                          <a:latin typeface="Calibri"/>
                        </a:rPr>
                        <a:t>Funding Sources</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87119">
                <a:tc vMerge="1">
                  <a:txBody>
                    <a:bodyPr/>
                    <a:lstStyle/>
                    <a:p>
                      <a:endParaRPr lang="en-US"/>
                    </a:p>
                  </a:txBody>
                  <a:tcPr/>
                </a:tc>
                <a:tc>
                  <a:txBody>
                    <a:bodyPr/>
                    <a:lstStyle/>
                    <a:p>
                      <a:pPr algn="ctr" fontAlgn="b"/>
                      <a:r>
                        <a:rPr lang="en-US" sz="900" b="1" i="0" u="none" strike="noStrike">
                          <a:solidFill>
                            <a:srgbClr val="000000"/>
                          </a:solidFill>
                          <a:effectLst/>
                          <a:latin typeface="Calibri"/>
                        </a:rPr>
                        <a:t>Research project</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99217">
                <a:tc>
                  <a:txBody>
                    <a:bodyPr/>
                    <a:lstStyle/>
                    <a:p>
                      <a:pPr algn="ctr" fontAlgn="ctr"/>
                      <a:r>
                        <a:rPr lang="en-US" sz="900" b="0" i="0" u="none" strike="noStrike">
                          <a:solidFill>
                            <a:srgbClr val="000000"/>
                          </a:solidFill>
                          <a:effectLst/>
                          <a:latin typeface="Calibri"/>
                        </a:rPr>
                        <a:t>1</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800" b="0" i="0" u="none" strike="noStrike">
                          <a:solidFill>
                            <a:srgbClr val="000000"/>
                          </a:solidFill>
                          <a:effectLst/>
                          <a:latin typeface="Calibri"/>
                        </a:rPr>
                        <a:t>Casava research</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a:solidFill>
                            <a:srgbClr val="000000"/>
                          </a:solidFill>
                          <a:effectLst/>
                          <a:latin typeface="Calibri"/>
                        </a:rPr>
                        <a:t>Dr. Vongpaphanh Manivong</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solidFill>
                            <a:srgbClr val="000000"/>
                          </a:solidFill>
                          <a:effectLst/>
                          <a:latin typeface="Calibri"/>
                        </a:rPr>
                        <a:t>CIAT</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4386">
                <a:tc>
                  <a:txBody>
                    <a:bodyPr/>
                    <a:lstStyle/>
                    <a:p>
                      <a:pPr algn="ctr" fontAlgn="ctr"/>
                      <a:r>
                        <a:rPr lang="en-US" sz="900" b="0" i="0" u="none" strike="noStrike">
                          <a:solidFill>
                            <a:srgbClr val="000000"/>
                          </a:solidFill>
                          <a:effectLst/>
                          <a:latin typeface="Calibri"/>
                        </a:rPr>
                        <a:t>2</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a:solidFill>
                            <a:srgbClr val="000000"/>
                          </a:solidFill>
                          <a:effectLst/>
                          <a:latin typeface="Calibri"/>
                        </a:rPr>
                        <a:t>Synthesis report on commercialization in Lao PDR</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a:solidFill>
                            <a:srgbClr val="000000"/>
                          </a:solidFill>
                          <a:effectLst/>
                          <a:latin typeface="Calibri"/>
                        </a:rPr>
                        <a:t>Dr. Vongpaphanh Manivong</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6">
                  <a:txBody>
                    <a:bodyPr/>
                    <a:lstStyle/>
                    <a:p>
                      <a:pPr algn="ctr" fontAlgn="ctr"/>
                      <a:r>
                        <a:rPr lang="en-US" sz="900" b="0" i="0" u="none" strike="noStrike" dirty="0">
                          <a:solidFill>
                            <a:srgbClr val="000000"/>
                          </a:solidFill>
                          <a:effectLst/>
                          <a:latin typeface="Calibri"/>
                        </a:rPr>
                        <a:t>SDC</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0851">
                <a:tc>
                  <a:txBody>
                    <a:bodyPr/>
                    <a:lstStyle/>
                    <a:p>
                      <a:pPr algn="ctr" fontAlgn="ctr"/>
                      <a:r>
                        <a:rPr lang="en-US" sz="900" b="0" i="0" u="none" strike="noStrike">
                          <a:solidFill>
                            <a:srgbClr val="000000"/>
                          </a:solidFill>
                          <a:effectLst/>
                          <a:latin typeface="Calibri"/>
                        </a:rPr>
                        <a:t>3</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Commercial Cassava Production in Lao PDR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tr-TR" sz="900" b="0" i="0" u="none" strike="noStrike">
                          <a:solidFill>
                            <a:srgbClr val="000000"/>
                          </a:solidFill>
                          <a:effectLst/>
                          <a:latin typeface="Calibri"/>
                        </a:rPr>
                        <a:t>Dr. Phanxay Ingxay</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4"/>
                  </a:ext>
                </a:extLst>
              </a:tr>
              <a:tr h="550229">
                <a:tc>
                  <a:txBody>
                    <a:bodyPr/>
                    <a:lstStyle/>
                    <a:p>
                      <a:pPr algn="ctr" fontAlgn="ctr"/>
                      <a:r>
                        <a:rPr lang="en-US" sz="900" b="0" i="0" u="none" strike="noStrike">
                          <a:solidFill>
                            <a:srgbClr val="000000"/>
                          </a:solidFill>
                          <a:effectLst/>
                          <a:latin typeface="Calibri"/>
                        </a:rPr>
                        <a:t>4</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Factors and Implications of Sustainable Commercialization of Cattle Production in Lao PDR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tr-TR" sz="900" b="0" i="0" u="none" strike="noStrike">
                          <a:solidFill>
                            <a:srgbClr val="000000"/>
                          </a:solidFill>
                          <a:effectLst/>
                          <a:latin typeface="Calibri"/>
                        </a:rPr>
                        <a:t>Dr. Bounlert VANHNALAT</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5"/>
                  </a:ext>
                </a:extLst>
              </a:tr>
              <a:tr h="550229">
                <a:tc>
                  <a:txBody>
                    <a:bodyPr/>
                    <a:lstStyle/>
                    <a:p>
                      <a:pPr algn="ctr" fontAlgn="ctr"/>
                      <a:r>
                        <a:rPr lang="en-US" sz="900" b="0" i="0" u="none" strike="noStrike">
                          <a:solidFill>
                            <a:srgbClr val="000000"/>
                          </a:solidFill>
                          <a:effectLst/>
                          <a:latin typeface="Calibri"/>
                        </a:rPr>
                        <a:t>5</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Factors and implications of sustainable commercialization of Cultivated Banana (Kuay Nam) in Lao PDR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a:solidFill>
                            <a:srgbClr val="000000"/>
                          </a:solidFill>
                          <a:effectLst/>
                          <a:latin typeface="Calibri"/>
                        </a:rPr>
                        <a:t>Dr.Bounmy Inthakesone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6"/>
                  </a:ext>
                </a:extLst>
              </a:tr>
              <a:tr h="550229">
                <a:tc>
                  <a:txBody>
                    <a:bodyPr/>
                    <a:lstStyle/>
                    <a:p>
                      <a:pPr algn="ctr" fontAlgn="ctr"/>
                      <a:r>
                        <a:rPr lang="en-US" sz="900" b="0" i="0" u="none" strike="noStrike">
                          <a:solidFill>
                            <a:srgbClr val="000000"/>
                          </a:solidFill>
                          <a:effectLst/>
                          <a:latin typeface="Calibri"/>
                        </a:rPr>
                        <a:t>6</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Opportunities for sustainable commercial white charcoal production in the Lao PDR.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a:solidFill>
                            <a:srgbClr val="000000"/>
                          </a:solidFill>
                          <a:effectLst/>
                          <a:latin typeface="Calibri"/>
                        </a:rPr>
                        <a:t>Mr. Simon Vongkhamhor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7"/>
                  </a:ext>
                </a:extLst>
              </a:tr>
              <a:tr h="550229">
                <a:tc>
                  <a:txBody>
                    <a:bodyPr/>
                    <a:lstStyle/>
                    <a:p>
                      <a:pPr algn="ctr" fontAlgn="ctr"/>
                      <a:r>
                        <a:rPr lang="en-US" sz="900" b="0" i="0" u="none" strike="noStrike">
                          <a:solidFill>
                            <a:srgbClr val="000000"/>
                          </a:solidFill>
                          <a:effectLst/>
                          <a:latin typeface="Calibri"/>
                        </a:rPr>
                        <a:t>7</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Sustainable Fisheries and Aquaculture for Food Security and Nutrition in Lao PDR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Aug-17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Jun-18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Mr. Kaviphone Phoutthavong</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8"/>
                  </a:ext>
                </a:extLst>
              </a:tr>
              <a:tr h="370851">
                <a:tc>
                  <a:txBody>
                    <a:bodyPr/>
                    <a:lstStyle/>
                    <a:p>
                      <a:pPr algn="ctr" fontAlgn="ctr"/>
                      <a:r>
                        <a:rPr lang="en-US" sz="900" b="0" i="0" u="none" strike="noStrike">
                          <a:solidFill>
                            <a:srgbClr val="000000"/>
                          </a:solidFill>
                          <a:effectLst/>
                          <a:latin typeface="Calibri"/>
                        </a:rPr>
                        <a:t>8</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Opportunity for Laos to become AEC membership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2016</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2020</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a:solidFill>
                            <a:srgbClr val="000000"/>
                          </a:solidFill>
                          <a:effectLst/>
                          <a:latin typeface="Calibri"/>
                        </a:rPr>
                        <a:t>Mr. Virachit</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5">
                  <a:txBody>
                    <a:bodyPr/>
                    <a:lstStyle/>
                    <a:p>
                      <a:pPr algn="ctr" fontAlgn="ctr"/>
                      <a:r>
                        <a:rPr lang="en-US" sz="900" b="0" i="0" u="none" strike="noStrike">
                          <a:solidFill>
                            <a:srgbClr val="000000"/>
                          </a:solidFill>
                          <a:effectLst/>
                          <a:latin typeface="Calibri"/>
                        </a:rPr>
                        <a:t>Government Budget (MOST)</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91475">
                <a:tc>
                  <a:txBody>
                    <a:bodyPr/>
                    <a:lstStyle/>
                    <a:p>
                      <a:pPr algn="ctr" fontAlgn="ctr"/>
                      <a:r>
                        <a:rPr lang="en-US" sz="900" b="0" i="0" u="none" strike="noStrike">
                          <a:solidFill>
                            <a:srgbClr val="000000"/>
                          </a:solidFill>
                          <a:effectLst/>
                          <a:latin typeface="Calibri"/>
                        </a:rPr>
                        <a:t>9</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Competitiveness of domestic pig farm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2016</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2020</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hu-HU" sz="900" b="0" i="0" u="none" strike="noStrike">
                          <a:solidFill>
                            <a:srgbClr val="000000"/>
                          </a:solidFill>
                          <a:effectLst/>
                          <a:latin typeface="Calibri"/>
                        </a:rPr>
                        <a:t>Mr. Phoutthasone</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10"/>
                  </a:ext>
                </a:extLst>
              </a:tr>
              <a:tr h="370851">
                <a:tc>
                  <a:txBody>
                    <a:bodyPr/>
                    <a:lstStyle/>
                    <a:p>
                      <a:pPr algn="ctr" fontAlgn="ctr"/>
                      <a:r>
                        <a:rPr lang="en-US" sz="900" b="0" i="0" u="none" strike="noStrike">
                          <a:solidFill>
                            <a:srgbClr val="000000"/>
                          </a:solidFill>
                          <a:effectLst/>
                          <a:latin typeface="Calibri"/>
                        </a:rPr>
                        <a:t>10</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Lesson learnt from Indochina Cassava factory </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2016</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2020</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tr-TR" sz="900" b="0" i="0" u="none" strike="noStrike">
                          <a:solidFill>
                            <a:srgbClr val="000000"/>
                          </a:solidFill>
                          <a:effectLst/>
                          <a:latin typeface="Calibri"/>
                        </a:rPr>
                        <a:t>Mr. Somsamay</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11"/>
                  </a:ext>
                </a:extLst>
              </a:tr>
              <a:tr h="370851">
                <a:tc>
                  <a:txBody>
                    <a:bodyPr/>
                    <a:lstStyle/>
                    <a:p>
                      <a:pPr algn="ctr" fontAlgn="ctr"/>
                      <a:r>
                        <a:rPr lang="en-US" sz="900" b="0" i="0" u="none" strike="noStrike">
                          <a:solidFill>
                            <a:srgbClr val="000000"/>
                          </a:solidFill>
                          <a:effectLst/>
                          <a:latin typeface="Calibri"/>
                        </a:rPr>
                        <a:t>11</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Rice export to China (Potentials &amp; Challenges)</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2016</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tr-TR" sz="900" b="0" i="0" u="none" strike="noStrike">
                          <a:solidFill>
                            <a:srgbClr val="000000"/>
                          </a:solidFill>
                          <a:effectLst/>
                          <a:latin typeface="Calibri"/>
                        </a:rPr>
                        <a:t>Mr. Khamlar</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12"/>
                  </a:ext>
                </a:extLst>
              </a:tr>
              <a:tr h="370851">
                <a:tc>
                  <a:txBody>
                    <a:bodyPr/>
                    <a:lstStyle/>
                    <a:p>
                      <a:pPr algn="ctr" fontAlgn="ctr"/>
                      <a:r>
                        <a:rPr lang="en-US" sz="900" b="0" i="0" u="none" strike="noStrike">
                          <a:solidFill>
                            <a:srgbClr val="000000"/>
                          </a:solidFill>
                          <a:effectLst/>
                          <a:latin typeface="Calibri"/>
                        </a:rPr>
                        <a:t>12</a:t>
                      </a:r>
                    </a:p>
                  </a:txBody>
                  <a:tcPr marL="9250" marR="9250" marT="92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Calibri"/>
                        </a:rPr>
                        <a:t>Commercialization on sweet corn &amp; other crops</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2017</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Calibri"/>
                        </a:rPr>
                        <a:t>2018</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hu-HU" sz="900" b="0" i="0" u="none" strike="noStrike" dirty="0">
                          <a:solidFill>
                            <a:srgbClr val="000000"/>
                          </a:solidFill>
                          <a:effectLst/>
                          <a:latin typeface="Calibri"/>
                        </a:rPr>
                        <a:t>Mr. Phoutthasone</a:t>
                      </a:r>
                    </a:p>
                  </a:txBody>
                  <a:tcPr marL="9250" marR="9250" marT="92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983608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512</Words>
  <Application>Microsoft Office PowerPoint</Application>
  <PresentationFormat>Widescreen</PresentationFormat>
  <Paragraphs>104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Presentations on  Policy Think Tank</vt:lpstr>
      <vt:lpstr>Actions/activities relating to the RTM/RTIM recommendation /discussion points</vt:lpstr>
      <vt:lpstr>Other substantive actions/activities</vt:lpstr>
      <vt:lpstr>Communication and outreach activities with the sector and across Sector Working Groups</vt:lpstr>
      <vt:lpstr>On-going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 for SSWG Presentations on:</dc:title>
  <dc:creator>Jones, Michael (FAOLA)</dc:creator>
  <cp:lastModifiedBy>Dell</cp:lastModifiedBy>
  <cp:revision>6</cp:revision>
  <dcterms:created xsi:type="dcterms:W3CDTF">2017-09-22T09:57:17Z</dcterms:created>
  <dcterms:modified xsi:type="dcterms:W3CDTF">2017-09-29T08:53:56Z</dcterms:modified>
</cp:coreProperties>
</file>