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4" r:id="rId6"/>
    <p:sldId id="269" r:id="rId7"/>
    <p:sldId id="265" r:id="rId8"/>
    <p:sldId id="258" r:id="rId9"/>
    <p:sldId id="261" r:id="rId10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Title Page" id="{2D464067-0668-4B3C-8CCB-5B73CF2B56FA}">
          <p14:sldIdLst>
            <p14:sldId id="256"/>
          </p14:sldIdLst>
        </p14:section>
        <p14:section name="Main Body" id="{C1619420-A21E-435A-8980-367DFA21DC93}">
          <p14:sldIdLst>
            <p14:sldId id="257"/>
            <p14:sldId id="262"/>
            <p14:sldId id="263"/>
            <p14:sldId id="264"/>
            <p14:sldId id="269"/>
            <p14:sldId id="265"/>
            <p14:sldId id="258"/>
          </p14:sldIdLst>
        </p14:section>
        <p14:section name="End Page" id="{B78ECD6E-42BD-4308-8421-3F7C470E8AF0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93A8AC"/>
    <a:srgbClr val="D7CE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216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948" y="-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abour%20market%20from%20Santi\LMI-LAO1%20(JDF)-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abour%20market%20from%20Santi\LMI-LAO1%20(JDF)-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'Data source'!$B$1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'Data source'!$A$2:$A$10</c:f>
              <c:strCache>
                <c:ptCount val="9"/>
                <c:pt idx="0">
                  <c:v>GIZ's Enterprise Survey (2013)</c:v>
                </c:pt>
                <c:pt idx="1">
                  <c:v>NSC's Economic Census (2006)</c:v>
                </c:pt>
                <c:pt idx="2">
                  <c:v>LSB's Labour Force Survey (2010)</c:v>
                </c:pt>
                <c:pt idx="3">
                  <c:v>ACO's Agricultural Census (2011)</c:v>
                </c:pt>
                <c:pt idx="4">
                  <c:v>WB's Enterprise Survey</c:v>
                </c:pt>
                <c:pt idx="5">
                  <c:v>WB's STEP Survey (2012)</c:v>
                </c:pt>
                <c:pt idx="6">
                  <c:v>LSB's LECS</c:v>
                </c:pt>
                <c:pt idx="7">
                  <c:v>MoES's Monitoring Data</c:v>
                </c:pt>
                <c:pt idx="8">
                  <c:v>LSB's Population Census (1995, 2005)</c:v>
                </c:pt>
              </c:strCache>
            </c:strRef>
          </c:cat>
          <c:val>
            <c:numRef>
              <c:f>'Data source'!$B$2:$B$10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dLbls/>
        <c:gapWidth val="98"/>
        <c:axId val="108881792"/>
        <c:axId val="108883328"/>
      </c:barChart>
      <c:catAx>
        <c:axId val="10888179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08883328"/>
        <c:crosses val="autoZero"/>
        <c:auto val="1"/>
        <c:lblAlgn val="ctr"/>
        <c:lblOffset val="100"/>
      </c:catAx>
      <c:valAx>
        <c:axId val="108883328"/>
        <c:scaling>
          <c:orientation val="minMax"/>
        </c:scaling>
        <c:axPos val="b"/>
        <c:numFmt formatCode="General" sourceLinked="1"/>
        <c:majorTickMark val="none"/>
        <c:tickLblPos val="none"/>
        <c:spPr>
          <a:ln>
            <a:noFill/>
          </a:ln>
        </c:spPr>
        <c:crossAx val="108881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Calibri" pitchFamily="34" charset="0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0.24161555989098502"/>
          <c:y val="0.138507524276339"/>
          <c:w val="0.48624832938827406"/>
          <c:h val="0.68130496581910094"/>
        </c:manualLayout>
      </c:layout>
      <c:radarChart>
        <c:radarStyle val="marker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LMI!$B$18:$B$27</c:f>
              <c:strCache>
                <c:ptCount val="10"/>
                <c:pt idx="0">
                  <c:v>Jobs in demand</c:v>
                </c:pt>
                <c:pt idx="1">
                  <c:v>Skills need</c:v>
                </c:pt>
                <c:pt idx="2">
                  <c:v>Number and location of TVET</c:v>
                </c:pt>
                <c:pt idx="3">
                  <c:v>Number of  graduates</c:v>
                </c:pt>
                <c:pt idx="4">
                  <c:v>Program details and duration</c:v>
                </c:pt>
                <c:pt idx="5">
                  <c:v>Occupational employment/wage</c:v>
                </c:pt>
                <c:pt idx="6">
                  <c:v>Sectoral employment/wage</c:v>
                </c:pt>
                <c:pt idx="7">
                  <c:v>Provincial employment/wage</c:v>
                </c:pt>
                <c:pt idx="8">
                  <c:v>Productivity</c:v>
                </c:pt>
                <c:pt idx="9">
                  <c:v>Labour market regulations</c:v>
                </c:pt>
              </c:strCache>
            </c:strRef>
          </c:cat>
          <c:val>
            <c:numRef>
              <c:f>LMI!$C$18:$C$27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2</c:v>
                </c:pt>
                <c:pt idx="5">
                  <c:v>8</c:v>
                </c:pt>
                <c:pt idx="6">
                  <c:v>12</c:v>
                </c:pt>
                <c:pt idx="7">
                  <c:v>4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dLbls/>
        <c:axId val="108949888"/>
        <c:axId val="108951424"/>
      </c:radarChart>
      <c:catAx>
        <c:axId val="108949888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08951424"/>
        <c:crosses val="autoZero"/>
        <c:auto val="1"/>
        <c:lblAlgn val="ctr"/>
        <c:lblOffset val="100"/>
      </c:catAx>
      <c:valAx>
        <c:axId val="108951424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cross"/>
        <c:tickLblPos val="nextTo"/>
        <c:spPr>
          <a:ln>
            <a:prstDash val="dash"/>
          </a:ln>
        </c:spPr>
        <c:crossAx val="108949888"/>
        <c:crosses val="autoZero"/>
        <c:crossBetween val="between"/>
        <c:majorUnit val="6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21C2F-9F28-4723-9DB6-5AB00A823F34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A26D9-B215-4410-9D1C-8A284C4A0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66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26D9-B215-4410-9D1C-8A284C4A06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64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26D9-B215-4410-9D1C-8A284C4A06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64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26D9-B215-4410-9D1C-8A284C4A06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64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26D9-B215-4410-9D1C-8A284C4A06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79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123885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36" y="6071981"/>
            <a:ext cx="341376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01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388" y="6155593"/>
            <a:ext cx="2000250" cy="28956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6262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123885"/>
          </a:xfrm>
          <a:prstGeom prst="rect">
            <a:avLst/>
          </a:prstGeom>
        </p:spPr>
      </p:pic>
      <p:pic>
        <p:nvPicPr>
          <p:cNvPr id="4" name="Picture 3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59" y="5075694"/>
            <a:ext cx="3413760" cy="4953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080290" y="4798242"/>
            <a:ext cx="470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 Narrow" panose="020B0606020202030204" pitchFamily="34" charset="0"/>
              </a:rPr>
              <a:t>THANK YOU</a:t>
            </a:r>
            <a:endParaRPr lang="en-US" sz="7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32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4AA9-4214-40C5-8384-671692650CA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469E-C511-4614-8BE2-DDDB21457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1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20873" y="4463382"/>
            <a:ext cx="854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 Narrow" pitchFamily="34" charset="0"/>
              </a:rPr>
              <a:t>Rapid Appraisal of Labor Market Information in Laos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10046" y="5246760"/>
            <a:ext cx="295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Narrow" panose="020B0606020202030204" pitchFamily="34" charset="0"/>
              </a:rPr>
              <a:t>13 Oct  2017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9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58" y="214687"/>
            <a:ext cx="1207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530" y="1251607"/>
            <a:ext cx="7082244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Purpose</a:t>
            </a:r>
            <a:endParaRPr lang="en-AU" sz="2800" dirty="0" smtClean="0">
              <a:latin typeface="Calibri" pitchFamily="34" charset="0"/>
            </a:endParaRPr>
          </a:p>
          <a:p>
            <a:pPr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Methodology</a:t>
            </a:r>
          </a:p>
          <a:p>
            <a:pPr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References</a:t>
            </a:r>
          </a:p>
          <a:p>
            <a:pPr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800" dirty="0">
                <a:latin typeface="Calibri" pitchFamily="34" charset="0"/>
              </a:rPr>
              <a:t>Sources of </a:t>
            </a:r>
            <a:r>
              <a:rPr lang="en-US" sz="2800" dirty="0" smtClean="0">
                <a:latin typeface="Calibri" pitchFamily="34" charset="0"/>
              </a:rPr>
              <a:t>Labor Market </a:t>
            </a:r>
            <a:r>
              <a:rPr lang="en-US" sz="2800" dirty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nformation</a:t>
            </a:r>
          </a:p>
          <a:p>
            <a:pPr lvl="1" indent="-457200">
              <a:lnSpc>
                <a:spcPct val="130000"/>
              </a:lnSpc>
              <a:buFont typeface="+mj-lt"/>
              <a:buAutoNum type="arabicPeriod"/>
            </a:pPr>
            <a:r>
              <a:rPr lang="en-AU" sz="2800" dirty="0">
                <a:latin typeface="Calibri" pitchFamily="34" charset="0"/>
              </a:rPr>
              <a:t>Availability of </a:t>
            </a:r>
            <a:r>
              <a:rPr lang="en-AU" sz="2800" dirty="0" smtClean="0">
                <a:latin typeface="Calibri" pitchFamily="34" charset="0"/>
              </a:rPr>
              <a:t>Labour Market </a:t>
            </a:r>
            <a:r>
              <a:rPr lang="en-AU" sz="2800" dirty="0">
                <a:latin typeface="Calibri" pitchFamily="34" charset="0"/>
              </a:rPr>
              <a:t>I</a:t>
            </a:r>
            <a:r>
              <a:rPr lang="en-AU" sz="2800" dirty="0" smtClean="0">
                <a:latin typeface="Calibri" pitchFamily="34" charset="0"/>
              </a:rPr>
              <a:t>nformation</a:t>
            </a:r>
          </a:p>
          <a:p>
            <a:pPr lvl="1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Recommendations</a:t>
            </a:r>
            <a:endParaRPr lang="en-AU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2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58" y="214687"/>
            <a:ext cx="1207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6240" y="1265698"/>
            <a:ext cx="9942239" cy="4485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</a:rPr>
              <a:t>Examine what information is available from existing studies on Lao labour market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>
                <a:latin typeface="Calibri" pitchFamily="34" charset="0"/>
              </a:rPr>
              <a:t>Examine </a:t>
            </a:r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/>
              <a:t>information the government </a:t>
            </a:r>
            <a:r>
              <a:rPr lang="en-GB" dirty="0" smtClean="0"/>
              <a:t>(HRD </a:t>
            </a:r>
            <a:r>
              <a:rPr lang="en-GB" dirty="0"/>
              <a:t>Commission) and </a:t>
            </a:r>
            <a:r>
              <a:rPr lang="en-GB" dirty="0" smtClean="0"/>
              <a:t>businesses (LNCCI</a:t>
            </a:r>
            <a:r>
              <a:rPr lang="en-GB" dirty="0"/>
              <a:t>) need to inform their </a:t>
            </a:r>
            <a:r>
              <a:rPr lang="en-GB" dirty="0" smtClean="0"/>
              <a:t>HRM and HRD </a:t>
            </a:r>
            <a:r>
              <a:rPr lang="en-GB" dirty="0"/>
              <a:t>policies and </a:t>
            </a:r>
            <a:r>
              <a:rPr lang="en-GB" dirty="0" smtClean="0"/>
              <a:t>strategies</a:t>
            </a:r>
            <a:r>
              <a:rPr lang="en-US" dirty="0" smtClean="0"/>
              <a:t> </a:t>
            </a:r>
            <a:endParaRPr lang="en-A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1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58" y="214687"/>
            <a:ext cx="1207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F4E79"/>
                </a:solidFill>
                <a:latin typeface="Calibri" pitchFamily="34" charset="0"/>
              </a:rPr>
              <a:t>Methodology</a:t>
            </a:r>
            <a:endParaRPr lang="en-US" sz="3200" b="1" dirty="0" smtClean="0">
              <a:solidFill>
                <a:srgbClr val="1F4E79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2926" y="1230189"/>
            <a:ext cx="9963172" cy="4621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 smtClean="0">
                <a:latin typeface="Calibri" pitchFamily="34" charset="0"/>
              </a:rPr>
              <a:t>Review relevant literature on Lao labour market over the period 2007-2016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2926" y="1692322"/>
            <a:ext cx="9963172" cy="4621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 smtClean="0">
                <a:latin typeface="Calibri" pitchFamily="34" charset="0"/>
              </a:rPr>
              <a:t>Map labour market information into four main groups: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37913" y="2210728"/>
            <a:ext cx="4607940" cy="14497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600" dirty="0" smtClean="0">
                <a:latin typeface="Calibri" pitchFamily="34" charset="0"/>
              </a:rPr>
              <a:t>Demand for labour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AU" sz="1600" dirty="0" smtClean="0">
                <a:latin typeface="Calibri" pitchFamily="34" charset="0"/>
              </a:rPr>
              <a:t>Supply of labour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AU" sz="1600" dirty="0" smtClean="0">
                <a:latin typeface="Calibri" pitchFamily="34" charset="0"/>
              </a:rPr>
              <a:t>State of labour market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AU" sz="1600" dirty="0" smtClean="0">
                <a:latin typeface="Calibri" pitchFamily="34" charset="0"/>
              </a:rPr>
              <a:t>Regulatory environment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37913" y="4219050"/>
            <a:ext cx="4880895" cy="2004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600" dirty="0" smtClean="0">
                <a:latin typeface="Calibri" pitchFamily="34" charset="0"/>
              </a:rPr>
              <a:t>Jobs in demand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AU" sz="1600" dirty="0" smtClean="0">
                <a:latin typeface="Calibri" pitchFamily="34" charset="0"/>
              </a:rPr>
              <a:t>Skills need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AU" sz="1600" dirty="0" smtClean="0">
                <a:latin typeface="Calibri" pitchFamily="34" charset="0"/>
              </a:rPr>
              <a:t>Number and location of TVET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AU" sz="1600" dirty="0" smtClean="0">
                <a:latin typeface="Calibri" pitchFamily="34" charset="0"/>
              </a:rPr>
              <a:t>Number of graduates from TVET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AU" sz="1600" dirty="0" smtClean="0">
                <a:latin typeface="Calibri" pitchFamily="34" charset="0"/>
              </a:rPr>
              <a:t>TVET’s program details and duration</a:t>
            </a:r>
          </a:p>
          <a:p>
            <a:pPr marL="1314450" lvl="2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endParaRPr lang="en-AU" sz="1600" dirty="0" smtClean="0"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1856" y="3687731"/>
            <a:ext cx="9480191" cy="5989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AU" sz="1800" b="1" dirty="0" smtClean="0">
                <a:latin typeface="Calibri" pitchFamily="34" charset="0"/>
              </a:rPr>
              <a:t>These main groups are further disaggregated into 10 indicators: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44289" y="4219052"/>
            <a:ext cx="4880895" cy="20043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AU" sz="1600" dirty="0" smtClean="0">
                <a:latin typeface="Calibri" pitchFamily="34" charset="0"/>
              </a:rPr>
              <a:t>Occupational employment and wage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6"/>
            </a:pPr>
            <a:r>
              <a:rPr lang="en-AU" sz="1600" dirty="0" smtClean="0">
                <a:latin typeface="Calibri" pitchFamily="34" charset="0"/>
              </a:rPr>
              <a:t>Sectoral employment and wage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6"/>
            </a:pPr>
            <a:r>
              <a:rPr lang="en-AU" sz="1600" dirty="0" smtClean="0">
                <a:latin typeface="Calibri" pitchFamily="34" charset="0"/>
              </a:rPr>
              <a:t>Provincial employment and wage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6"/>
            </a:pPr>
            <a:r>
              <a:rPr lang="en-AU" sz="1600" dirty="0" smtClean="0">
                <a:latin typeface="Calibri" pitchFamily="34" charset="0"/>
              </a:rPr>
              <a:t>Productivity</a:t>
            </a:r>
          </a:p>
          <a:p>
            <a:pPr marL="131445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6"/>
            </a:pPr>
            <a:r>
              <a:rPr lang="en-AU" sz="1600" dirty="0" smtClean="0">
                <a:latin typeface="Calibri" pitchFamily="34" charset="0"/>
              </a:rPr>
              <a:t>Labour market regulations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8057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58" y="214687"/>
            <a:ext cx="1207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F4E79"/>
                </a:solidFill>
                <a:latin typeface="Calibri" pitchFamily="34" charset="0"/>
              </a:rPr>
              <a:t>Reference</a:t>
            </a:r>
            <a:endParaRPr lang="en-US" sz="3200" b="1" dirty="0" smtClean="0">
              <a:solidFill>
                <a:srgbClr val="1F4E79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9601" y="1200718"/>
            <a:ext cx="11175102" cy="5334000"/>
            <a:chOff x="799601" y="1200718"/>
            <a:chExt cx="11175102" cy="5334000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799601" y="1200718"/>
              <a:ext cx="5587551" cy="53340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NSC (2007) Economic Census</a:t>
              </a: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MPI and UNDP (2009) Employment and Livelihood in Laos, 4th NHDR</a:t>
              </a: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ADB (2010) Labour Market Assessment of Laos</a:t>
              </a: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LSB (2012) Labour Force and Child Labour Survey</a:t>
              </a: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Agricultural Census Office (2012) Laos Agricultural Census</a:t>
              </a: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UNESCO (2013) Policy Review of TVET in Lao PDR, Paris</a:t>
              </a: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World Bank (2013) Skills for Quality Jobs and Development in Lao PDR</a:t>
              </a: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GIZ (2014) HRDME Enterprise Survey 2013 for Lao PDR</a:t>
              </a: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World Bank (2014a) Lao PDR Investment Climate Assessment </a:t>
              </a: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0" indent="0">
                <a:lnSpc>
                  <a:spcPts val="1920"/>
                </a:lnSpc>
                <a:spcBef>
                  <a:spcPts val="0"/>
                </a:spcBef>
                <a:buNone/>
              </a:pP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6387152" y="1200718"/>
              <a:ext cx="5587551" cy="53340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10"/>
              </a:pPr>
              <a:r>
                <a:rPr lang="en-US" sz="1600" dirty="0">
                  <a:latin typeface="Calibri" pitchFamily="34" charset="0"/>
                  <a:cs typeface="Phetsarath OT" panose="02000500000000000000" pitchFamily="2" charset="0"/>
                </a:rPr>
                <a:t>World Bank (2014b) East Asia Pacific At Work: Employment, Enterprise, and Well-Being</a:t>
              </a:r>
              <a:endParaRPr lang="lo-LA" sz="1600" dirty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10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World Bank (2014c) Laos Development Report – Expanding</a:t>
              </a:r>
              <a:b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</a:b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 Productive Employment for Broad-based Growth</a:t>
              </a: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10"/>
              </a:pP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Thailand </a:t>
              </a:r>
              <a:r>
                <a:rPr lang="en-US" sz="1600" dirty="0">
                  <a:latin typeface="Calibri" pitchFamily="34" charset="0"/>
                  <a:cs typeface="Phetsarath OT" panose="02000500000000000000" pitchFamily="2" charset="0"/>
                </a:rPr>
                <a:t>Development Research Institute Foundation (2015)</a:t>
              </a:r>
              <a:br>
                <a:rPr lang="en-US" sz="1600" dirty="0">
                  <a:latin typeface="Calibri" pitchFamily="34" charset="0"/>
                  <a:cs typeface="Phetsarath OT" panose="02000500000000000000" pitchFamily="2" charset="0"/>
                </a:rPr>
              </a:br>
              <a:r>
                <a:rPr lang="en-US" sz="1600" dirty="0">
                  <a:latin typeface="Calibri" pitchFamily="34" charset="0"/>
                  <a:cs typeface="Phetsarath OT" panose="02000500000000000000" pitchFamily="2" charset="0"/>
                </a:rPr>
                <a:t> </a:t>
              </a:r>
              <a:r>
                <a:rPr lang="en-US" sz="1600" dirty="0" smtClean="0">
                  <a:latin typeface="Calibri" pitchFamily="34" charset="0"/>
                  <a:cs typeface="Phetsarath OT" panose="02000500000000000000" pitchFamily="2" charset="0"/>
                </a:rPr>
                <a:t>Support </a:t>
              </a:r>
              <a:r>
                <a:rPr lang="en-US" sz="1600" dirty="0">
                  <a:latin typeface="Calibri" pitchFamily="34" charset="0"/>
                  <a:cs typeface="Phetsarath OT" panose="02000500000000000000" pitchFamily="2" charset="0"/>
                </a:rPr>
                <a:t>for the Human Resource Development Strategy</a:t>
              </a: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10"/>
              </a:pPr>
              <a:r>
                <a:rPr lang="en-US" sz="1600" dirty="0">
                  <a:latin typeface="Calibri" pitchFamily="34" charset="0"/>
                  <a:cs typeface="Phetsarath OT" panose="02000500000000000000" pitchFamily="2" charset="0"/>
                </a:rPr>
                <a:t>ILO and LNCCI (2016) Skills, Access to Finance, Regulatory Reform and ASEAN Regional Integration</a:t>
              </a:r>
              <a:endParaRPr lang="lo-LA" sz="1600" dirty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10"/>
              </a:pPr>
              <a:r>
                <a:rPr lang="en-US" sz="1600" dirty="0">
                  <a:latin typeface="Calibri" pitchFamily="34" charset="0"/>
                  <a:cs typeface="Phetsarath OT" panose="02000500000000000000" pitchFamily="2" charset="0"/>
                </a:rPr>
                <a:t>LSB (2016) Statistical Year Book</a:t>
              </a: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10"/>
              </a:pPr>
              <a:r>
                <a:rPr lang="en-US" sz="1600" dirty="0">
                  <a:latin typeface="Calibri" pitchFamily="34" charset="0"/>
                  <a:cs typeface="Phetsarath OT" panose="02000500000000000000" pitchFamily="2" charset="0"/>
                </a:rPr>
                <a:t>World Bank (2016) The Labor Impact of Lao Export Growth</a:t>
              </a:r>
              <a:endParaRPr lang="lo-LA" sz="1600" dirty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10"/>
              </a:pPr>
              <a:r>
                <a:rPr lang="en-US" sz="1600" dirty="0">
                  <a:latin typeface="Calibri" pitchFamily="34" charset="0"/>
                  <a:cs typeface="Phetsarath OT" panose="02000500000000000000" pitchFamily="2" charset="0"/>
                </a:rPr>
                <a:t>Ministry of Education and Sport (2016) Online Database of Education Statistics</a:t>
              </a:r>
              <a:endParaRPr lang="lo-LA" sz="1600" dirty="0">
                <a:latin typeface="Calibri" pitchFamily="34" charset="0"/>
                <a:cs typeface="Phetsarath OT" panose="02000500000000000000" pitchFamily="2" charset="0"/>
              </a:endParaRPr>
            </a:p>
            <a:p>
              <a:pPr marL="360000" indent="-342900">
                <a:lnSpc>
                  <a:spcPts val="1920"/>
                </a:lnSpc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10"/>
              </a:pPr>
              <a:r>
                <a:rPr lang="en-US" sz="1600" dirty="0">
                  <a:latin typeface="Calibri" pitchFamily="34" charset="0"/>
                  <a:cs typeface="Phetsarath OT" panose="02000500000000000000" pitchFamily="2" charset="0"/>
                </a:rPr>
                <a:t>World Bank (2016) Doing Business Report</a:t>
              </a:r>
            </a:p>
            <a:p>
              <a:pPr marL="342900" indent="-342900">
                <a:lnSpc>
                  <a:spcPts val="1920"/>
                </a:lnSpc>
                <a:spcBef>
                  <a:spcPts val="0"/>
                </a:spcBef>
                <a:buFont typeface="+mj-lt"/>
                <a:buAutoNum type="arabicPeriod"/>
              </a:pPr>
              <a:endParaRPr lang="lo-LA" sz="1600" dirty="0" smtClean="0">
                <a:latin typeface="Calibri" pitchFamily="34" charset="0"/>
                <a:cs typeface="Phetsarath OT" panose="02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86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805932"/>
              </p:ext>
            </p:extLst>
          </p:nvPr>
        </p:nvGraphicFramePr>
        <p:xfrm>
          <a:off x="852078" y="2147650"/>
          <a:ext cx="5713676" cy="407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1570" y="1343590"/>
            <a:ext cx="56185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Frequency of data sources used in the analysis of labour market 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0162" y="1989921"/>
            <a:ext cx="5054468" cy="40010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Key data sources for the analysis of Labor </a:t>
            </a:r>
            <a:r>
              <a:rPr lang="en-US" dirty="0">
                <a:latin typeface="Calibri" pitchFamily="34" charset="0"/>
              </a:rPr>
              <a:t>market </a:t>
            </a:r>
            <a:r>
              <a:rPr lang="en-US" dirty="0" smtClean="0">
                <a:latin typeface="Calibri" pitchFamily="34" charset="0"/>
              </a:rPr>
              <a:t>are population census and LECS by LSB and education monitoring data by MoES.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Enterprise surveys by the World Bank and GIZ are useful for labor market analysis, but they are mostly used for policy-oriented research rather than for human resource management for private sector.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>
                <a:latin typeface="Calibri" pitchFamily="34" charset="0"/>
              </a:rPr>
              <a:t>Labour </a:t>
            </a:r>
            <a:r>
              <a:rPr lang="en-AU" dirty="0">
                <a:latin typeface="Calibri" pitchFamily="34" charset="0"/>
              </a:rPr>
              <a:t>market information in Laos </a:t>
            </a:r>
            <a:r>
              <a:rPr lang="en-AU" dirty="0" smtClean="0">
                <a:latin typeface="Calibri" pitchFamily="34" charset="0"/>
              </a:rPr>
              <a:t>is supplied </a:t>
            </a:r>
            <a:r>
              <a:rPr lang="en-AU" dirty="0">
                <a:latin typeface="Calibri" pitchFamily="34" charset="0"/>
              </a:rPr>
              <a:t>in </a:t>
            </a:r>
            <a:r>
              <a:rPr lang="en-AU" dirty="0" smtClean="0">
                <a:latin typeface="Calibri" pitchFamily="34" charset="0"/>
              </a:rPr>
              <a:t>an efficient manner:  60</a:t>
            </a:r>
            <a:r>
              <a:rPr lang="en-AU" dirty="0">
                <a:latin typeface="Calibri" pitchFamily="34" charset="0"/>
              </a:rPr>
              <a:t>% of the reports (10 out of 17 reports) published </a:t>
            </a:r>
            <a:r>
              <a:rPr lang="en-AU" dirty="0" smtClean="0">
                <a:latin typeface="Calibri" pitchFamily="34" charset="0"/>
              </a:rPr>
              <a:t>labour </a:t>
            </a:r>
            <a:r>
              <a:rPr lang="en-AU" dirty="0">
                <a:latin typeface="Calibri" pitchFamily="34" charset="0"/>
              </a:rPr>
              <a:t>market information within one year after the survey data were collected or released</a:t>
            </a:r>
            <a:r>
              <a:rPr lang="en-AU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23827"/>
            <a:ext cx="12192000" cy="80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1F4E79"/>
                </a:solidFill>
                <a:latin typeface="Arial Narrow" pitchFamily="34" charset="0"/>
              </a:rPr>
              <a:t>Sources of Labor </a:t>
            </a:r>
            <a:r>
              <a:rPr lang="en-US" sz="3200" b="1" dirty="0">
                <a:solidFill>
                  <a:srgbClr val="1F4E79"/>
                </a:solidFill>
                <a:latin typeface="Arial Narrow" pitchFamily="34" charset="0"/>
              </a:rPr>
              <a:t>M</a:t>
            </a:r>
            <a:r>
              <a:rPr lang="en-US" sz="3200" b="1" dirty="0" smtClean="0">
                <a:solidFill>
                  <a:srgbClr val="1F4E79"/>
                </a:solidFill>
                <a:latin typeface="Arial Narrow" pitchFamily="34" charset="0"/>
              </a:rPr>
              <a:t>arket </a:t>
            </a:r>
            <a:r>
              <a:rPr lang="en-US" sz="3200" b="1" dirty="0">
                <a:solidFill>
                  <a:srgbClr val="1F4E79"/>
                </a:solidFill>
                <a:latin typeface="Arial Narrow" pitchFamily="34" charset="0"/>
              </a:rPr>
              <a:t>I</a:t>
            </a:r>
            <a:r>
              <a:rPr lang="en-US" sz="3200" b="1" dirty="0" smtClean="0">
                <a:solidFill>
                  <a:srgbClr val="1F4E79"/>
                </a:solidFill>
                <a:latin typeface="Arial Narrow" pitchFamily="34" charset="0"/>
              </a:rPr>
              <a:t>nformation</a:t>
            </a:r>
            <a:endParaRPr lang="en-GB" sz="3200" b="1" dirty="0">
              <a:solidFill>
                <a:srgbClr val="1F4E7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2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58" y="214687"/>
            <a:ext cx="1207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1F4E79"/>
                </a:solidFill>
                <a:latin typeface="Arial Narrow" pitchFamily="34" charset="0"/>
              </a:rPr>
              <a:t>Availability of </a:t>
            </a:r>
            <a:r>
              <a:rPr lang="en-AU" sz="3200" b="1" dirty="0" smtClean="0">
                <a:solidFill>
                  <a:srgbClr val="1F4E79"/>
                </a:solidFill>
                <a:latin typeface="Arial Narrow" pitchFamily="34" charset="0"/>
              </a:rPr>
              <a:t>Labour Market Information</a:t>
            </a:r>
            <a:endParaRPr lang="en-US" sz="3200" b="1" dirty="0" smtClean="0">
              <a:solidFill>
                <a:srgbClr val="1F4E79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" y="999921"/>
            <a:ext cx="10524699" cy="5619243"/>
            <a:chOff x="0" y="1204807"/>
            <a:chExt cx="8865808" cy="4832568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524516581"/>
                </p:ext>
              </p:extLst>
            </p:nvPr>
          </p:nvGraphicFramePr>
          <p:xfrm>
            <a:off x="0" y="1858955"/>
            <a:ext cx="5270500" cy="41784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925586" y="1204807"/>
              <a:ext cx="3940222" cy="47908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7338" lvl="1" indent="-287338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dirty="0" smtClean="0">
                  <a:latin typeface="Calibri" pitchFamily="34" charset="0"/>
                </a:rPr>
                <a:t>Labour market information is available across all variables, but:</a:t>
              </a:r>
            </a:p>
            <a:p>
              <a:pPr marL="744538" lvl="2" indent="-287338">
                <a:spcBef>
                  <a:spcPts val="600"/>
                </a:spcBef>
                <a:spcAft>
                  <a:spcPts val="600"/>
                </a:spcAft>
                <a:buFont typeface="Courier New" charset="0"/>
                <a:buChar char="o"/>
              </a:pPr>
              <a:r>
                <a:rPr lang="en-AU" dirty="0">
                  <a:latin typeface="Calibri" pitchFamily="34" charset="0"/>
                </a:rPr>
                <a:t>I</a:t>
              </a:r>
              <a:r>
                <a:rPr lang="en-AU" dirty="0" smtClean="0">
                  <a:latin typeface="Calibri" pitchFamily="34" charset="0"/>
                </a:rPr>
                <a:t>t is fragmented. </a:t>
              </a:r>
            </a:p>
            <a:p>
              <a:pPr marL="744538" lvl="2" indent="-287338">
                <a:spcBef>
                  <a:spcPts val="600"/>
                </a:spcBef>
                <a:spcAft>
                  <a:spcPts val="600"/>
                </a:spcAft>
                <a:buFont typeface="Courier New" charset="0"/>
                <a:buChar char="o"/>
              </a:pPr>
              <a:r>
                <a:rPr lang="en-AU" dirty="0" smtClean="0">
                  <a:latin typeface="Calibri" pitchFamily="34" charset="0"/>
                </a:rPr>
                <a:t>It has many gaps, e.g. number of jobs in demand, TVET programs, and provincial employment /wage.</a:t>
              </a:r>
            </a:p>
            <a:p>
              <a:pPr marL="287338" lvl="1" indent="-287338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dirty="0" smtClean="0">
                  <a:latin typeface="Calibri" pitchFamily="34" charset="0"/>
                </a:rPr>
                <a:t>Limited understanding of future needs constrains the linkage between demand and supply of skilled labour. </a:t>
              </a:r>
            </a:p>
            <a:p>
              <a:pPr marL="742950" lvl="2" indent="-285750">
                <a:spcBef>
                  <a:spcPts val="600"/>
                </a:spcBef>
                <a:spcAft>
                  <a:spcPts val="600"/>
                </a:spcAft>
                <a:buFont typeface="Courier New" pitchFamily="49" charset="0"/>
                <a:buChar char="o"/>
              </a:pPr>
              <a:r>
                <a:rPr lang="en-AU" dirty="0">
                  <a:latin typeface="Calibri" pitchFamily="34" charset="0"/>
                </a:rPr>
                <a:t>6 out of 17 studies reported the need for skilled labour, but none projects/quantifies these needs in the future.</a:t>
              </a:r>
            </a:p>
            <a:p>
              <a:pPr marL="742950" lvl="2" indent="-285750">
                <a:spcBef>
                  <a:spcPts val="600"/>
                </a:spcBef>
                <a:spcAft>
                  <a:spcPts val="600"/>
                </a:spcAft>
                <a:buFont typeface="Courier New" pitchFamily="49" charset="0"/>
                <a:buChar char="o"/>
              </a:pPr>
              <a:r>
                <a:rPr lang="en-AU" dirty="0">
                  <a:latin typeface="Calibri" pitchFamily="34" charset="0"/>
                </a:rPr>
                <a:t>Accuracy of employment </a:t>
              </a:r>
              <a:r>
                <a:rPr lang="en-AU" dirty="0" smtClean="0">
                  <a:latin typeface="Calibri" pitchFamily="34" charset="0"/>
                </a:rPr>
                <a:t>forecasts </a:t>
              </a:r>
              <a:r>
                <a:rPr lang="en-AU" dirty="0">
                  <a:latin typeface="Calibri" pitchFamily="34" charset="0"/>
                </a:rPr>
                <a:t>is limited by infrequent time series data and the lack of quantitative analysis in existing studies.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478" y="1489622"/>
              <a:ext cx="4435522" cy="317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dirty="0" smtClean="0">
                  <a:latin typeface="Calibri" pitchFamily="34" charset="0"/>
                </a:rPr>
                <a:t>Key indicators of labour market information</a:t>
              </a:r>
              <a:endParaRPr lang="en-AU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791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58" y="214687"/>
            <a:ext cx="1207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F4E79"/>
                </a:solidFill>
                <a:latin typeface="Arial Narrow" pitchFamily="34" charset="0"/>
              </a:rPr>
              <a:t>Recommendations</a:t>
            </a:r>
            <a:endParaRPr lang="en-US" sz="3200" b="1" dirty="0">
              <a:solidFill>
                <a:srgbClr val="1F4E79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72842" y="1087570"/>
            <a:ext cx="9476058" cy="498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800" b="1" dirty="0" smtClean="0">
                <a:latin typeface="Calibri" pitchFamily="34" charset="0"/>
              </a:rPr>
              <a:t>Fragmented labour market information suggests the need for integrating LMI and facilitating its flow across public and private sectors. This could be done through the establishment of a labour market information system (LMIS) and/or a synthesized LMI report published annually. </a:t>
            </a:r>
            <a:r>
              <a:rPr lang="en-AU" sz="1800" dirty="0" smtClean="0">
                <a:latin typeface="Calibri" pitchFamily="34" charset="0"/>
              </a:rPr>
              <a:t>This would support human resource management practices of SMEs and large businesses, while improving the effectiveness of public sector in development planning.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800" b="1" dirty="0" smtClean="0">
                <a:latin typeface="Calibri" pitchFamily="34" charset="0"/>
              </a:rPr>
              <a:t>Limited use of private sector data for labour market analysis suggests that a simple survey of potential users of labour market information is needed to identify what information they need and how often they need it. </a:t>
            </a:r>
            <a:r>
              <a:rPr lang="en-AU" sz="1800" dirty="0" smtClean="0">
                <a:latin typeface="Calibri" pitchFamily="34" charset="0"/>
              </a:rPr>
              <a:t>The survey could ask questions about specific human resource needs in the coming 12 month period; the kinds of information that the business could use to support HRM decisions; and how best this information could be provided to ensure usefulness.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800" b="1" dirty="0" smtClean="0">
                <a:latin typeface="Calibri" pitchFamily="34" charset="0"/>
              </a:rPr>
              <a:t>It also suggests that future analysis of labour market need better integration of private sector data. </a:t>
            </a:r>
            <a:r>
              <a:rPr lang="en-AU" sz="1800" dirty="0" smtClean="0">
                <a:latin typeface="Calibri" pitchFamily="34" charset="0"/>
              </a:rPr>
              <a:t>A national enterprise survey focused on labour needs would enable a rapid appraisal of labour demands from a private sector perspective. </a:t>
            </a:r>
            <a:endParaRPr lang="en-AU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12388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59" y="5075694"/>
            <a:ext cx="3413760" cy="49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0290" y="4798242"/>
            <a:ext cx="470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 Narrow" panose="020B0606020202030204" pitchFamily="34" charset="0"/>
              </a:rPr>
              <a:t>THANK YOU</a:t>
            </a:r>
            <a:endParaRPr lang="en-US" sz="7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678</Words>
  <Application>Microsoft Office PowerPoint</Application>
  <PresentationFormat>Custom</PresentationFormat>
  <Paragraphs>70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Malay</dc:creator>
  <cp:lastModifiedBy>bk</cp:lastModifiedBy>
  <cp:revision>39</cp:revision>
  <dcterms:created xsi:type="dcterms:W3CDTF">2017-08-16T08:40:18Z</dcterms:created>
  <dcterms:modified xsi:type="dcterms:W3CDTF">2017-10-03T04:49:39Z</dcterms:modified>
</cp:coreProperties>
</file>